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63" autoAdjust="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D8319-F4D4-42E9-A58A-300A431F50F8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613BB-B1C2-42CA-BD8F-16785BC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Вспомнить как закончилась 2</a:t>
            </a:r>
            <a:r>
              <a:rPr lang="ru-RU" baseline="0" dirty="0"/>
              <a:t> мировая?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13BB-B1C2-42CA-BD8F-16785BC1DC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59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1949 СССР создает свою</a:t>
            </a:r>
            <a:r>
              <a:rPr lang="ru-RU" baseline="0" dirty="0"/>
              <a:t> атомную бомбу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13BB-B1C2-42CA-BD8F-16785BC1DC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Трумен</a:t>
            </a:r>
            <a:r>
              <a:rPr lang="ru-RU" dirty="0"/>
              <a:t> 33 </a:t>
            </a:r>
            <a:r>
              <a:rPr lang="ru-RU" dirty="0" err="1"/>
              <a:t>през</a:t>
            </a:r>
            <a:r>
              <a:rPr lang="ru-RU" dirty="0"/>
              <a:t>. О чем свидетельствуют поступки</a:t>
            </a:r>
            <a:r>
              <a:rPr lang="ru-RU" baseline="0" dirty="0"/>
              <a:t> лидеров США, на что они были нацелены? Почему именно в 1949 г завершается создание военно-полит блоков? </a:t>
            </a:r>
            <a:r>
              <a:rPr lang="ru-RU" baseline="0" dirty="0" err="1"/>
              <a:t>Ат</a:t>
            </a:r>
            <a:r>
              <a:rPr lang="ru-RU" baseline="0" dirty="0"/>
              <a:t>. Бомба у СССР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13BB-B1C2-42CA-BD8F-16785BC1DC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1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79-89</a:t>
            </a:r>
            <a:r>
              <a:rPr lang="ru-RU" baseline="0" dirty="0"/>
              <a:t> Афганистан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13BB-B1C2-42CA-BD8F-16785BC1DC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2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Египет забрал </a:t>
            </a:r>
            <a:r>
              <a:rPr lang="ru-RU" dirty="0" err="1"/>
              <a:t>суэцкий</a:t>
            </a:r>
            <a:r>
              <a:rPr lang="ru-RU" dirty="0"/>
              <a:t> канал,</a:t>
            </a:r>
            <a:r>
              <a:rPr lang="ru-RU" baseline="0" dirty="0"/>
              <a:t> собственность АиФ, СССР заявил о готовности поддержать Египет в случае военного конфликта и все!!!!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613BB-B1C2-42CA-BD8F-16785BC1DC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2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57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4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2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2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4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7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4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4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8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05F32-08D5-4286-9838-72CD4E0D36E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EB8A4-DAB7-45B8-9DA9-4FB62BDC9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08" y="0"/>
            <a:ext cx="9699713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6964" y="3313477"/>
            <a:ext cx="9144000" cy="7938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/>
              <a:t>«ХОЛОДНАЯ ВОЙНА»</a:t>
            </a:r>
          </a:p>
        </p:txBody>
      </p:sp>
    </p:spTree>
    <p:extLst>
      <p:ext uri="{BB962C8B-B14F-4D97-AF65-F5344CB8AC3E}">
        <p14:creationId xmlns:p14="http://schemas.microsoft.com/office/powerpoint/2010/main" val="168760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37" y="0"/>
            <a:ext cx="2625090" cy="3393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91840" y="149629"/>
            <a:ext cx="8528858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«ОТТЕПЕЛЬ» В ТОМ ЧИСЛЕ И В МЕЖДУНАРОДНЫХ ОТНОШЕНИЯХ С КАПИТАЛИСТИЧЕСКИМ МИРОМ.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4872" y="1280954"/>
            <a:ext cx="6705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14 мая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1955</a:t>
            </a:r>
            <a:r>
              <a:rPr lang="ru-RU" sz="20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- создание Организации Варшавского договора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ОВД</a:t>
            </a:r>
            <a:r>
              <a:rPr lang="ru-RU" sz="20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sz="2000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(социалистические страны: СССР, Болгария, Венгрия, Польша, Румыния, Чехословакия, а позднее - ГДР и Алания ( до 1968).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310937" y="2712350"/>
            <a:ext cx="655042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1956 г. </a:t>
            </a:r>
            <a:r>
              <a:rPr lang="en-US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XX 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съезд =</a:t>
            </a:r>
            <a:r>
              <a:rPr lang="en-US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&gt; 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курс на мирное сосуществование.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935" y="3629247"/>
            <a:ext cx="655042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1956 г.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Восстание в Венгрии (</a:t>
            </a:r>
            <a:r>
              <a:rPr lang="ru-RU" sz="2000" b="1" dirty="0" err="1">
                <a:solidFill>
                  <a:srgbClr val="424547"/>
                </a:solidFill>
                <a:latin typeface="georgia" panose="02040502050405020303" pitchFamily="18" charset="0"/>
              </a:rPr>
              <a:t>Имрё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Надь казнен) – подавлено советскими войсками, ввод танков.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934" y="4735792"/>
            <a:ext cx="655042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1956 г.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Суэцкий кризис (поддержка СССР Египта в споре с Англией и Францией по вопросу национализации Египтом Суэцкого канала)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934" y="6102819"/>
            <a:ext cx="655042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1959 г.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поездка Хрущёва в США, встреча с Эйзенхауэром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615" y="4735792"/>
            <a:ext cx="520555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1960 г.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сбит У2 самолет-разведчик (</a:t>
            </a:r>
            <a:r>
              <a:rPr lang="ru-RU" sz="2000" b="1" dirty="0" err="1">
                <a:solidFill>
                  <a:srgbClr val="424547"/>
                </a:solidFill>
                <a:latin typeface="georgia" panose="02040502050405020303" pitchFamily="18" charset="0"/>
              </a:rPr>
              <a:t>Пауэрс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за штурвалом) признался в шпионаже.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7616" y="5854808"/>
            <a:ext cx="520555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1961 г.</a:t>
            </a:r>
            <a:r>
              <a:rPr lang="ru-RU" sz="2000" b="1" dirty="0">
                <a:solidFill>
                  <a:srgbClr val="424547"/>
                </a:solidFill>
                <a:latin typeface="georgia" panose="02040502050405020303" pitchFamily="18" charset="0"/>
              </a:rPr>
              <a:t> воздвигнута Берлинская стена</a:t>
            </a:r>
          </a:p>
        </p:txBody>
      </p:sp>
    </p:spTree>
    <p:extLst>
      <p:ext uri="{BB962C8B-B14F-4D97-AF65-F5344CB8AC3E}">
        <p14:creationId xmlns:p14="http://schemas.microsoft.com/office/powerpoint/2010/main" val="94876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37" y="0"/>
            <a:ext cx="2625090" cy="3393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08713" y="249382"/>
            <a:ext cx="4472247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/>
              <a:t>ПИК «ХОЛОДНОЙ ВОЙНЫ»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137265" y="914400"/>
            <a:ext cx="99753" cy="315884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6651" y="1325231"/>
            <a:ext cx="6610351" cy="111390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Октябрь 1962 </a:t>
            </a:r>
            <a:r>
              <a:rPr lang="ru-RU" sz="2400" b="1" dirty="0">
                <a:solidFill>
                  <a:schemeClr val="tx1"/>
                </a:solidFill>
              </a:rPr>
              <a:t>США размещает ракеты в Турции, СССР размещает ракеты на Кубе. США вводят экономическую блокаду Кубы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1741" y="2439136"/>
            <a:ext cx="6595459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Самая горячая точка «Холодной войны», но все напугались, ракеты убрали после переговоров Хрущева и Кеннеди. И началась политика разрядки международной напряженности.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0713" y="3945812"/>
            <a:ext cx="6096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1963 г. Договор о запрещении испытаний ядерного оружия в атмосфере, космическом пространстве и под водой (100 государств присоединились)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2797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415" y="980902"/>
            <a:ext cx="911074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Домашнее задание: Выучить все даты и события периода Холодной войны (1945-1964) §36 читаем, отвечаем на вопросы после §.</a:t>
            </a:r>
          </a:p>
        </p:txBody>
      </p:sp>
    </p:spTree>
    <p:extLst>
      <p:ext uri="{BB962C8B-B14F-4D97-AF65-F5344CB8AC3E}">
        <p14:creationId xmlns:p14="http://schemas.microsoft.com/office/powerpoint/2010/main" val="136747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1643" y="4056610"/>
            <a:ext cx="11122429" cy="28013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u="sng" dirty="0">
                <a:solidFill>
                  <a:srgbClr val="7030A0"/>
                </a:solidFill>
              </a:rPr>
              <a:t>Холодная война </a:t>
            </a:r>
            <a:r>
              <a:rPr lang="ru-RU" sz="3600" b="1" dirty="0"/>
              <a:t>- </a:t>
            </a:r>
            <a:r>
              <a:rPr lang="ru-RU" sz="3600" dirty="0"/>
              <a:t>период глобального геополитического, военного, экономического и идеологического противостояния в 1946-1991 годах между СССР и его союзниками с одной стороны, и США и их союзниками с другой.</a:t>
            </a:r>
          </a:p>
        </p:txBody>
      </p:sp>
    </p:spTree>
    <p:extLst>
      <p:ext uri="{BB962C8B-B14F-4D97-AF65-F5344CB8AC3E}">
        <p14:creationId xmlns:p14="http://schemas.microsoft.com/office/powerpoint/2010/main" val="683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8267" y="0"/>
            <a:ext cx="11122429" cy="8478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Проявления «ХОЛОДНОЙ ВОЙНЫ»</a:t>
            </a:r>
          </a:p>
        </p:txBody>
      </p:sp>
      <p:sp>
        <p:nvSpPr>
          <p:cNvPr id="4" name="Молния 3"/>
          <p:cNvSpPr/>
          <p:nvPr/>
        </p:nvSpPr>
        <p:spPr>
          <a:xfrm>
            <a:off x="10582100" y="182881"/>
            <a:ext cx="1338352" cy="1396538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113906"/>
            <a:ext cx="10490663" cy="8811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ИДЕОЛОГИЧЕСКИЕ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ПРОТИВОСТОЯНИЕ КАПИТАЛИСТИЧЕСКОЙ И СОЦИАЛИСТИЧЕСКОЙ СИСТЕМ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566" y="2161309"/>
            <a:ext cx="10490663" cy="8811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СОЗДАНИЕ ВОЕННО-ПОЛИТИЧЕСКИХ БЛОКОВ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73484" y="3308465"/>
            <a:ext cx="8218516" cy="9310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РАСКОЛ ЕВРОПЫ И МИРА В ЦЕЛОМ</a:t>
            </a:r>
          </a:p>
        </p:txBody>
      </p:sp>
    </p:spTree>
    <p:extLst>
      <p:ext uri="{BB962C8B-B14F-4D97-AF65-F5344CB8AC3E}">
        <p14:creationId xmlns:p14="http://schemas.microsoft.com/office/powerpoint/2010/main" val="65499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45752" y="2631671"/>
            <a:ext cx="5602776" cy="1995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Причины «ХОЛОДНОЙ ВОЙНЫ»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72" y="42258"/>
            <a:ext cx="3657603" cy="21211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Противостояние режимов, систем, стран, идей ( западной демократии и идеологии коммунизма)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671" y="5095009"/>
            <a:ext cx="4444180" cy="16601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Стремление оградить влияние США и СССР со стороны каждой из противоборствующих сторон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10007" y="2599633"/>
            <a:ext cx="2707199" cy="11956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Страх перед новой мировой войной 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84801" y="3947853"/>
            <a:ext cx="2707199" cy="11471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Обеспечение военного превосходства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59604" y="1343892"/>
            <a:ext cx="3657603" cy="11014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Ослабление экономики противника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59605" y="0"/>
            <a:ext cx="3657603" cy="119564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Борьба за ресурсы, рынки сбыта продукции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57347" y="72045"/>
            <a:ext cx="4339249" cy="20913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Стремление СССР расширить сферы влияния после войны, установить жёсткий контроль над государствами, соседствующими с СССР.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671" y="2318559"/>
            <a:ext cx="3657603" cy="254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Усиление позиций социалистов и коммунистов в мире, после победы СССР в ВОВ его авторитет значительно вырос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45023" y="5197531"/>
            <a:ext cx="5743382" cy="16137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Наличие союзников СССР и США в мире, необходимость сплочения их против угрозы противоположной стороны, создание образа врага. </a:t>
            </a:r>
          </a:p>
        </p:txBody>
      </p:sp>
    </p:spTree>
    <p:extLst>
      <p:ext uri="{BB962C8B-B14F-4D97-AF65-F5344CB8AC3E}">
        <p14:creationId xmlns:p14="http://schemas.microsoft.com/office/powerpoint/2010/main" val="237904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089861" y="399011"/>
            <a:ext cx="4156364" cy="1296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ВОЕННО-ПОЛИТИЧЕСКИЕ БЛОКИ</a:t>
            </a:r>
          </a:p>
        </p:txBody>
      </p:sp>
      <p:sp>
        <p:nvSpPr>
          <p:cNvPr id="3" name="Молния 2"/>
          <p:cNvSpPr/>
          <p:nvPr/>
        </p:nvSpPr>
        <p:spPr>
          <a:xfrm>
            <a:off x="4488873" y="-27204"/>
            <a:ext cx="1030778" cy="1097280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6255" y="1978429"/>
            <a:ext cx="4256116" cy="1479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 </a:t>
            </a:r>
            <a:r>
              <a:rPr lang="ru-RU" sz="3200" b="1" dirty="0">
                <a:solidFill>
                  <a:srgbClr val="FF0000"/>
                </a:solidFill>
              </a:rPr>
              <a:t>НАТО</a:t>
            </a:r>
            <a:r>
              <a:rPr lang="ru-RU" sz="3200" b="1" dirty="0"/>
              <a:t> (</a:t>
            </a:r>
            <a:r>
              <a:rPr lang="en-US" sz="3200" dirty="0"/>
              <a:t>North Atlantic Treaty Organization</a:t>
            </a:r>
            <a:r>
              <a:rPr lang="ru-RU" sz="3200" dirty="0"/>
              <a:t>) </a:t>
            </a:r>
            <a:r>
              <a:rPr lang="ru-RU" sz="3200" b="1" dirty="0">
                <a:solidFill>
                  <a:schemeClr val="tx1"/>
                </a:solidFill>
              </a:rPr>
              <a:t>1949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48599" y="1695796"/>
            <a:ext cx="4256116" cy="1890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ОВД</a:t>
            </a:r>
            <a:r>
              <a:rPr lang="ru-RU" dirty="0"/>
              <a:t> </a:t>
            </a:r>
            <a:r>
              <a:rPr lang="ru-RU" sz="3200" b="1" dirty="0"/>
              <a:t>(</a:t>
            </a:r>
            <a:r>
              <a:rPr lang="ru-RU" sz="3200" dirty="0"/>
              <a:t>ОРГАНИЗАЦИЯ ВАРШАВСКОГО ДОГОВОРА) </a:t>
            </a:r>
            <a:r>
              <a:rPr lang="ru-RU" sz="2400" b="1" dirty="0">
                <a:solidFill>
                  <a:schemeClr val="tx1"/>
                </a:solidFill>
              </a:rPr>
              <a:t>1955 (</a:t>
            </a:r>
            <a:r>
              <a:rPr lang="ru-RU" sz="2400" b="1" dirty="0">
                <a:solidFill>
                  <a:srgbClr val="FF0000"/>
                </a:solidFill>
              </a:rPr>
              <a:t>с 1949-1955 СЭВ</a:t>
            </a:r>
            <a:r>
              <a:rPr lang="ru-RU" sz="24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9861" y="3996570"/>
            <a:ext cx="4107337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Движение неприсоединения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1961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62603" y="3673404"/>
            <a:ext cx="346086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/>
              <a:t>СССР, ПОЛЬША, БОЛГАРИЯ, РУМЫНИЯ, ГДР, ВЕНГРИЯ, ЧЕХОСЛОВАКИЯ, АЛБАНИЯ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" y="3586016"/>
            <a:ext cx="34608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/>
              <a:t>США, ДАНИЯ, ВЕЛИКОБРИТАНИЯ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9419" y="5607453"/>
            <a:ext cx="34082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i="1" dirty="0"/>
              <a:t>ЮГОСЛАВИЯ, ЕГИПЕТ, ИНДИЯ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417" y="667973"/>
            <a:ext cx="325858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Австрия не входила в НАТО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641080" y="654578"/>
            <a:ext cx="33458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Югославия не входила в ОВД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20366" y="1978429"/>
            <a:ext cx="3230237" cy="175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Германия разделена на:</a:t>
            </a:r>
          </a:p>
          <a:p>
            <a:pPr algn="ctr"/>
            <a:r>
              <a:rPr lang="ru-RU" sz="2200" b="1" dirty="0"/>
              <a:t>ФРГ (западная зона влияния) И</a:t>
            </a:r>
          </a:p>
          <a:p>
            <a:pPr algn="ctr"/>
            <a:r>
              <a:rPr lang="ru-RU" sz="2200" b="1" dirty="0"/>
              <a:t>ГДР (зона влияния СССР)</a:t>
            </a:r>
          </a:p>
        </p:txBody>
      </p:sp>
    </p:spTree>
    <p:extLst>
      <p:ext uri="{BB962C8B-B14F-4D97-AF65-F5344CB8AC3E}">
        <p14:creationId xmlns:p14="http://schemas.microsoft.com/office/powerpoint/2010/main" val="3837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3373607/pub_5fc6e380a8f33a10364dfc13_5fc6e48ca093e94902c3a4b2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7" y="0"/>
            <a:ext cx="95775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13658" y="3674226"/>
            <a:ext cx="10174778" cy="1026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Итог: БИПОЛЯРНЫЙ МИР</a:t>
            </a:r>
          </a:p>
        </p:txBody>
      </p:sp>
    </p:spTree>
    <p:extLst>
      <p:ext uri="{BB962C8B-B14F-4D97-AF65-F5344CB8AC3E}">
        <p14:creationId xmlns:p14="http://schemas.microsoft.com/office/powerpoint/2010/main" val="180921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097" y="0"/>
            <a:ext cx="763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410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Представитель посольства США в Москве </a:t>
            </a:r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Джордж </a:t>
            </a:r>
            <a:r>
              <a:rPr lang="ru-RU" b="1" i="0" dirty="0" err="1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Кеннан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в феврале 1946 призывал к </a:t>
            </a:r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«политике сдерживания» 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устремлений СССР.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2422" y="1164090"/>
            <a:ext cx="789709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5 марта 1946 года У. </a:t>
            </a:r>
            <a:r>
              <a:rPr lang="ru-RU" b="1" i="0" dirty="0" err="1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Черчиль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произнёс знаменитую </a:t>
            </a:r>
            <a:r>
              <a:rPr lang="ru-RU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«фултонскую</a:t>
            </a:r>
            <a:r>
              <a:rPr lang="ru-RU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b="1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речь»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в американском городе Фултоне. Он предупреждал об опасности со стороны СССР для демократии Запада и призывал объединить усилия для отпора, появилось понятие «железный занавес». На тот момент он не был уже главой государства.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50575" y="2792467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12 марта 1947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b="1" dirty="0">
                <a:solidFill>
                  <a:srgbClr val="424547"/>
                </a:solidFill>
                <a:latin typeface="georgia" panose="02040502050405020303" pitchFamily="18" charset="0"/>
              </a:rPr>
              <a:t>года  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«доктрина  Трумэна»- </a:t>
            </a:r>
            <a:r>
              <a:rPr lang="ru-RU" b="1" dirty="0">
                <a:solidFill>
                  <a:srgbClr val="424547"/>
                </a:solidFill>
                <a:latin typeface="georgia" panose="02040502050405020303" pitchFamily="18" charset="0"/>
              </a:rPr>
              <a:t>помощь странам, идущим по пути демократии. Это стало началом конфронтации с СССР.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76" y="3866846"/>
            <a:ext cx="609600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5 июня 1947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года Госсекретарь США </a:t>
            </a:r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Джордж Маршалл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предлагает свой план укрепления демократии: оказание финансовой и экономической помощи странам Европы, идущим по пути строительства демократии </a:t>
            </a:r>
            <a:r>
              <a:rPr lang="ru-RU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(</a:t>
            </a:r>
            <a:r>
              <a:rPr lang="ru-RU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«план Маршала»).</a:t>
            </a:r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047" y="6063400"/>
            <a:ext cx="445008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4 апреля 1949- </a:t>
            </a:r>
            <a:r>
              <a:rPr lang="ru-RU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создание блока НАТО (капиталистические страны)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41076" y="6058508"/>
            <a:ext cx="609600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25 января 1949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 создан </a:t>
            </a:r>
            <a:r>
              <a:rPr lang="ru-RU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Совет Экономической Взаимопомощи – СЭВ. </a:t>
            </a:r>
            <a:r>
              <a:rPr lang="ru-RU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(страны социалистические).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190" y="0"/>
            <a:ext cx="1808810" cy="2261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низ 8"/>
          <p:cNvSpPr/>
          <p:nvPr/>
        </p:nvSpPr>
        <p:spPr>
          <a:xfrm>
            <a:off x="9975273" y="3421096"/>
            <a:ext cx="232756" cy="445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24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553" y="285142"/>
            <a:ext cx="742603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1949- раскол Германии на ФРГ</a:t>
            </a:r>
            <a:r>
              <a:rPr lang="ru-RU" sz="2000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 ( Федеративная Республика Германии, столица Бонн) и </a:t>
            </a:r>
            <a:r>
              <a:rPr lang="ru-RU" sz="20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ГДР</a:t>
            </a:r>
            <a:r>
              <a:rPr lang="ru-RU" sz="2000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( Германская Демократическая Республика, столица Берлин). Появление КНР после победы коммунистов в гражданской войне (Мао Цзэдун)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9166" y="2126901"/>
            <a:ext cx="620875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1949- </a:t>
            </a:r>
            <a:r>
              <a:rPr lang="ru-RU" sz="2400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создание в СССР </a:t>
            </a:r>
            <a:r>
              <a:rPr lang="ru-RU" sz="24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атомной бомбы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05791" y="4389179"/>
            <a:ext cx="5198225" cy="754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1950-1953 Война в Корее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(поделена на 2 части)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918662" y="4755638"/>
            <a:ext cx="897775" cy="216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01935" y="4412705"/>
            <a:ext cx="2216727" cy="7078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Открытый конфликт</a:t>
            </a:r>
          </a:p>
        </p:txBody>
      </p:sp>
      <p:sp>
        <p:nvSpPr>
          <p:cNvPr id="10" name="Молния 9"/>
          <p:cNvSpPr/>
          <p:nvPr/>
        </p:nvSpPr>
        <p:spPr>
          <a:xfrm>
            <a:off x="3329661" y="4179112"/>
            <a:ext cx="399011" cy="684591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190" y="0"/>
            <a:ext cx="1808810" cy="2261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трелка вниз 15"/>
          <p:cNvSpPr/>
          <p:nvPr/>
        </p:nvSpPr>
        <p:spPr>
          <a:xfrm>
            <a:off x="6764746" y="5588847"/>
            <a:ext cx="914400" cy="415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4785" y="6004003"/>
            <a:ext cx="1166552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При Сталине конфронтация с кап. Странами усиливается. Складывается система биполярного мира.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299AC21-7437-4E6D-85FD-72FFA3569004}"/>
              </a:ext>
            </a:extLst>
          </p:cNvPr>
          <p:cNvSpPr/>
          <p:nvPr/>
        </p:nvSpPr>
        <p:spPr>
          <a:xfrm>
            <a:off x="5005632" y="2691690"/>
            <a:ext cx="7098384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1949- </a:t>
            </a:r>
            <a:r>
              <a:rPr lang="ru-RU" sz="2400" b="0" i="0" dirty="0">
                <a:solidFill>
                  <a:srgbClr val="424547"/>
                </a:solidFill>
                <a:effectLst/>
                <a:latin typeface="georgia" panose="02040502050405020303" pitchFamily="18" charset="0"/>
              </a:rPr>
              <a:t>разрыв отношений с Югославией (идеологический конфликт Сталина и Тито из-за вопросов построения коммунизма в Югославии)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7553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778</Words>
  <Application>Microsoft Office PowerPoint</Application>
  <PresentationFormat>Широкоэкранный</PresentationFormat>
  <Paragraphs>66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gpl@email115.ru</cp:lastModifiedBy>
  <cp:revision>17</cp:revision>
  <dcterms:created xsi:type="dcterms:W3CDTF">2021-03-11T15:18:13Z</dcterms:created>
  <dcterms:modified xsi:type="dcterms:W3CDTF">2021-04-12T09:02:27Z</dcterms:modified>
</cp:coreProperties>
</file>