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8" r:id="rId3"/>
    <p:sldId id="278" r:id="rId4"/>
    <p:sldId id="279" r:id="rId5"/>
    <p:sldId id="259" r:id="rId6"/>
    <p:sldId id="260" r:id="rId7"/>
    <p:sldId id="261" r:id="rId8"/>
    <p:sldId id="262" r:id="rId9"/>
    <p:sldId id="273" r:id="rId10"/>
    <p:sldId id="272" r:id="rId11"/>
    <p:sldId id="265" r:id="rId12"/>
    <p:sldId id="266" r:id="rId13"/>
    <p:sldId id="270" r:id="rId14"/>
    <p:sldId id="274" r:id="rId15"/>
    <p:sldId id="276" r:id="rId16"/>
    <p:sldId id="269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0A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26E02A-17A3-44F6-80E8-EA8E8B3D20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2FEFE8C-3B7F-4422-9601-CB9B21035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2C360D-C25E-4F7B-B256-B216E3504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24B9C-5216-4B17-83CA-D0010BFC56F8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B69A7E-5074-4742-9449-D1C827168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E577FE-7CE1-4274-A9AB-BFB174192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6B0B-A514-4D10-9ABB-1E9D79A25DBE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91B253-BC63-481F-B446-9115CA177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002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B82B4E-1C29-417A-B322-13178F106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B60D9F0-1301-4C23-8B60-7C61E4A01D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82AABC-52FE-4BC4-A9FA-2621889FF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24B9C-5216-4B17-83CA-D0010BFC56F8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3ABA93-BA0F-46BE-8114-DACF8F38D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FFBAC2-ABEF-413B-9051-1F945620C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6B0B-A514-4D10-9ABB-1E9D79A25D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828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088B2C8-CDAC-4EA5-96F8-47D0E886ED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59D998A-536E-4A35-9E1C-624DE04645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0DF232-826E-48E6-93FB-FCAC2A9B0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24B9C-5216-4B17-83CA-D0010BFC56F8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AEB8CA-9213-41AC-AC3F-077E9ABB6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B27943-6968-44F1-BDB7-4B0B9557B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6B0B-A514-4D10-9ABB-1E9D79A25D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83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3EE157-33A3-43E0-9E40-C8977EE67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EF853F-E57D-4F8B-805F-876D48CDB8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EB592E-63C9-4FA3-AC8C-89CC5AE27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24B9C-5216-4B17-83CA-D0010BFC56F8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850412-8C80-4AE9-A328-33830F96F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EF130B-A06C-4E92-A30E-AD5805BB1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6B0B-A514-4D10-9ABB-1E9D79A25D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525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4CE07E-71CB-4485-B659-4FFBA650E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DADA6B-C255-4130-BC2D-732E5AB51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0346D8-3350-497B-8700-CAEEE2F2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24B9C-5216-4B17-83CA-D0010BFC56F8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A44254-4D8E-4EB6-8CBA-59C95E34B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8C28A2-2F07-4AB8-AE2F-FCCE97D30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6B0B-A514-4D10-9ABB-1E9D79A25D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43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E317E9-29A2-4F57-87F7-35412B4B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5D5443-4158-4B83-84BE-AD1E649959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36FD0B-D340-4119-9D91-0686594F25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F9D4D8-7180-46E0-9B0C-8DC1D7A24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24B9C-5216-4B17-83CA-D0010BFC56F8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F858E5-CE10-4AC5-A7FE-810A1CC4C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AC9E9C-1F0D-40F4-800D-2B1899CB0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6B0B-A514-4D10-9ABB-1E9D79A25D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898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3A9743-F322-4483-9207-4337B10F2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726728-67C0-4063-A80C-87621BF3D4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59B7E1E-2D15-474A-A9F9-7AA57A421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FF99C11-CB3B-48FF-ACB7-C91AE08BA6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A3DAAF8-974F-4417-8D92-3A2C06B5C6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C2F87F5-60D5-4010-BCD4-08BCBD37C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24B9C-5216-4B17-83CA-D0010BFC56F8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FDDFB1A-9FED-4682-969C-CFC97C4A8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04516DB-B185-4030-8719-223DC7EA5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6B0B-A514-4D10-9ABB-1E9D79A25D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040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FEBC30-2D5E-43C8-AC15-DA293286E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8976883-E97D-4CCE-AFA5-08DBA24ED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24B9C-5216-4B17-83CA-D0010BFC56F8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6DBA6D-DAB0-4ED3-8ABE-A101EE2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BE15F6A-B1BA-4C63-9347-A9D2022E7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6B0B-A514-4D10-9ABB-1E9D79A25D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807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668AE1D-6B35-4AA9-8F47-4C4B0FE50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24B9C-5216-4B17-83CA-D0010BFC56F8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A170DCD-4684-4543-85D8-9E9F5BFA7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298C827-834B-45DF-94D1-423F792E2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6B0B-A514-4D10-9ABB-1E9D79A25D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864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628EB8-3233-4C17-960C-7C6465EFE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68A260-79A9-4961-A9B8-7BFE9AFDF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FCC578A-B54A-4648-B708-2D2AFB870B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8F6974-E92B-40C2-A167-35AF894B8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24B9C-5216-4B17-83CA-D0010BFC56F8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95861D-073D-45CE-9EC2-D593F7CDC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B0D4C2-9905-4DCF-B25B-14D08B343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6B0B-A514-4D10-9ABB-1E9D79A25D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970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CFF690-EED5-4A9C-869A-DCE53A803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41D68A3-165F-4018-81DA-BE1EB7D96F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8DBF05-DC20-4002-AA5D-E203EBE72E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0E0F369-DA52-4D91-B879-5485AAE59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24B9C-5216-4B17-83CA-D0010BFC56F8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F2EACC-09FD-4902-B2D2-69DE61DC8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0535D96-8B70-4B13-B8EC-DF0EE666E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6B0B-A514-4D10-9ABB-1E9D79A25D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862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4E4363-1EE9-4BEB-9B95-0C9312EBE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0A83A9-62CA-4EF6-8EDD-86B22A512D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6C05E9-79F4-4066-83AB-25B0BE8CA9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24B9C-5216-4B17-83CA-D0010BFC56F8}" type="datetimeFigureOut">
              <a:rPr lang="ru-RU" smtClean="0"/>
              <a:t>29.11.2021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AB3AB4-94A2-4C59-8D41-BF11DD52CA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B6AFCF-F02F-4704-A4F7-BC180DA94B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76B0B-A514-4D10-9ABB-1E9D79A25DBE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AB764F-8F01-4113-B222-06BEF57FC97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65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fipi.ru/ege/demoversii-specifikacii-kodifikatory#!/tab/151883967-9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2743200" cy="347749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16726" y="1825625"/>
            <a:ext cx="9670474" cy="43513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</a:t>
            </a: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семинар-практикум</a:t>
            </a: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«Наставничество –</a:t>
            </a:r>
            <a:b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эффективный способ создания мотивирующей среды для раскрытия потенциала каждого педагога через формирование новых профессиональных связей»</a:t>
            </a:r>
            <a:b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11.01.2021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423100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806852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Актуализация знаний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839788" y="1287886"/>
            <a:ext cx="10515600" cy="1712891"/>
          </a:xfrm>
        </p:spPr>
        <p:txBody>
          <a:bodyPr>
            <a:normAutofit/>
          </a:bodyPr>
          <a:lstStyle/>
          <a:p>
            <a:pPr algn="ctr"/>
            <a:r>
              <a:rPr lang="ru-RU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в КИМ 2022 года ЕГЭ по обществознанию  </a:t>
            </a:r>
            <a:endParaRPr lang="ru-RU" sz="26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проект):</a:t>
            </a:r>
          </a:p>
          <a:p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https://fipi.ru/ege/demoversii-specifikacii</a:t>
            </a:r>
            <a:r>
              <a:rPr lang="ru-RU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-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kodifikatory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#!/tab/151883967-9</a:t>
            </a:r>
            <a:r>
              <a:rPr lang="ru-RU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1120770" y="2659599"/>
            <a:ext cx="2999044" cy="40243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2715" y="2330117"/>
            <a:ext cx="4706520" cy="46631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2136" y="2659600"/>
            <a:ext cx="3153543" cy="402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6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202553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знаний и умений. Работа в </a:t>
            </a:r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группах</a:t>
            </a:r>
            <a:endParaRPr lang="ru-RU" sz="3600" dirty="0">
              <a:solidFill>
                <a:srgbClr val="7030A0"/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9654" y="2433724"/>
            <a:ext cx="3341374" cy="37612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581" y="2163268"/>
            <a:ext cx="4223136" cy="37612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155" y="2025538"/>
            <a:ext cx="3438659" cy="389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79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и систематизация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знаний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7417" y="4381734"/>
            <a:ext cx="3468298" cy="21944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716" y="4381735"/>
            <a:ext cx="3633959" cy="21944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514" y="1415442"/>
            <a:ext cx="4622103" cy="31941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5715" y="1596980"/>
            <a:ext cx="3633960" cy="278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2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5542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урока. Рефлексия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00156" y="1270000"/>
            <a:ext cx="5791844" cy="5588000"/>
          </a:xfrm>
        </p:spPr>
        <p:txBody>
          <a:bodyPr>
            <a:normAutofit lnSpcReduction="10000"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 в восточной философии сравнивают </a:t>
            </a: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деревом. С каким деревом и временем года </a:t>
            </a: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</a:t>
            </a: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себя ассоциируете и почему</a:t>
            </a: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зимним</a:t>
            </a: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весенним, летним или осенним!?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27490" y="1648418"/>
            <a:ext cx="677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cs typeface="Aharoni" panose="02010803020104030203" pitchFamily="2" charset="-79"/>
              </a:rPr>
              <a:t>1</a:t>
            </a:r>
            <a:endParaRPr lang="ru-RU" sz="3600" b="1" dirty="0">
              <a:cs typeface="Aharoni" panose="02010803020104030203" pitchFamily="2" charset="-79"/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354719"/>
            <a:ext cx="2704331" cy="243663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3533" y="1354719"/>
            <a:ext cx="2742359" cy="23869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746192"/>
            <a:ext cx="2695333" cy="238189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3533" y="3741664"/>
            <a:ext cx="2742359" cy="23864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846183" y="1350192"/>
            <a:ext cx="687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  <a:endParaRPr lang="ru-RU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42963" y="1359337"/>
            <a:ext cx="502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Arial Black" panose="020B0A04020102020204" pitchFamily="34" charset="0"/>
              </a:rPr>
              <a:t>2</a:t>
            </a:r>
            <a:endParaRPr lang="ru-RU" sz="4000" b="1" dirty="0">
              <a:latin typeface="Arial Black" panose="020B0A040201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20521" y="5474937"/>
            <a:ext cx="695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Arial Black" panose="020B0A04020102020204" pitchFamily="34" charset="0"/>
              </a:rPr>
              <a:t>3</a:t>
            </a:r>
            <a:endParaRPr lang="ru-RU" sz="4000" b="1" dirty="0">
              <a:latin typeface="Arial Black" panose="020B0A040201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98302" y="5399080"/>
            <a:ext cx="502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  <a:endParaRPr lang="ru-RU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99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</a:t>
            </a:r>
            <a:endParaRPr lang="ru-RU" sz="4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9245" y="1825625"/>
            <a:ext cx="5620555" cy="4588053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ru-RU" sz="3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Выполнить задания 1 части варианта ЕГЭ по обществознанию и заполнить 1 бланк черной гелевой ручкой в соответствии с КИМ 2022 </a:t>
            </a:r>
            <a:r>
              <a:rPr lang="ru-RU" sz="3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года.</a:t>
            </a:r>
            <a:endParaRPr lang="ru-RU" sz="3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67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330036"/>
            <a:ext cx="10515600" cy="3851564"/>
          </a:xfrm>
        </p:spPr>
        <p:txBody>
          <a:bodyPr>
            <a:normAutofit/>
          </a:bodyPr>
          <a:lstStyle/>
          <a:p>
            <a:pPr algn="ctr"/>
            <a:r>
              <a:rPr lang="ru-RU" sz="6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«Вы </a:t>
            </a:r>
            <a:r>
              <a:rPr lang="ru-RU" sz="6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сами определяете направление и меру сложности вашего </a:t>
            </a:r>
            <a:r>
              <a:rPr lang="ru-RU" sz="6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пути» - </a:t>
            </a:r>
            <a:br>
              <a:rPr lang="ru-RU" sz="6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восточная </a:t>
            </a:r>
            <a:r>
              <a:rPr lang="ru-RU" sz="6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философия.</a:t>
            </a:r>
          </a:p>
        </p:txBody>
      </p:sp>
    </p:spTree>
    <p:extLst>
      <p:ext uri="{BB962C8B-B14F-4D97-AF65-F5344CB8AC3E}">
        <p14:creationId xmlns:p14="http://schemas.microsoft.com/office/powerpoint/2010/main" val="424790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862" y="291317"/>
            <a:ext cx="8463887" cy="63413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6524" y="291318"/>
            <a:ext cx="10020926" cy="175915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Желаем успехов </a:t>
            </a:r>
            <a:r>
              <a:rPr lang="ru-RU" sz="6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100 баллов по </a:t>
            </a:r>
            <a:r>
              <a:rPr lang="ru-RU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ЕГЭ!!!</a:t>
            </a:r>
            <a:endParaRPr lang="ru-RU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8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133341"/>
            <a:ext cx="10515600" cy="4623515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«Методика подготовки обучающихся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класса к ЕГЭ по обществознанию в соответствии с КИМ 2022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г.»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4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974277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 </a:t>
            </a: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приветствуют - наставник: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965916"/>
            <a:ext cx="7147775" cy="1667947"/>
          </a:xfrm>
        </p:spPr>
        <p:txBody>
          <a:bodyPr>
            <a:normAutofit/>
          </a:bodyPr>
          <a:lstStyle/>
          <a:p>
            <a:r>
              <a:rPr lang="ru-RU" dirty="0" smtClean="0"/>
              <a:t>	</a:t>
            </a:r>
            <a:endParaRPr lang="ru-RU" sz="22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8338" y="1635617"/>
            <a:ext cx="3889420" cy="4945488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5061397" y="1635617"/>
            <a:ext cx="6671257" cy="4945488"/>
          </a:xfrm>
        </p:spPr>
        <p:txBody>
          <a:bodyPr>
            <a:normAutofit fontScale="92500"/>
          </a:bodyPr>
          <a:lstStyle/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Юрьевна Макарова – учитель истории, обществознания и права; старший эксперт Московской области по проверке ЕГЭ по </a:t>
            </a:r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истории</a:t>
            </a:r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Общий трудовой стаж – 31 </a:t>
            </a:r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Общий педагогический стаж – 31 </a:t>
            </a:r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Стаж работы старшим экспертом Московской области по проверке ЕГЭ по истории – 17 лет (2021 год</a:t>
            </a:r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Стаж работы старшим экспертом Московской области по проверке ЕГЭ по обществознанию – 15 </a:t>
            </a:r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236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 приветствуют – наставляемый: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43189" y="1571223"/>
            <a:ext cx="4214770" cy="4881092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6019800" cy="4351338"/>
          </a:xfrm>
        </p:spPr>
        <p:txBody>
          <a:bodyPr/>
          <a:lstStyle/>
          <a:p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Мария Владимировна Перфильева – </a:t>
            </a:r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истории, обществознания и </a:t>
            </a:r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права</a:t>
            </a:r>
            <a:endParaRPr lang="ru-RU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</a:t>
            </a: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трудовой стаж – 6 </a:t>
            </a:r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endParaRPr lang="ru-RU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</a:t>
            </a: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стаж – 6 </a:t>
            </a:r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endParaRPr lang="ru-RU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132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528033"/>
            <a:ext cx="10515600" cy="561518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обществознания: «Готовимся к ЕГЭ по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обществознанию»</a:t>
            </a:r>
            <a:r>
              <a:rPr lang="ru-RU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«Учитесь </a:t>
            </a:r>
            <a:r>
              <a:rPr lang="ru-RU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когда придёт время прикладывать усвоенное к делу - разве это не прекрасно</a:t>
            </a:r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...» - Конфуций, </a:t>
            </a:r>
            <a:r>
              <a:rPr lang="ru-RU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китайский философ.</a:t>
            </a:r>
            <a:endParaRPr lang="ru-RU" sz="36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43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idx="1"/>
          </p:nvPr>
        </p:nvSpPr>
        <p:spPr>
          <a:xfrm>
            <a:off x="940157" y="1493948"/>
            <a:ext cx="11024315" cy="517730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5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5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урока: </a:t>
            </a:r>
            <a:r>
              <a:rPr lang="ru-RU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расширению и углублению знаний обучающихся по обществознанию, </a:t>
            </a:r>
            <a:r>
              <a:rPr lang="ru-RU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практическому </a:t>
            </a:r>
            <a:r>
              <a:rPr lang="ru-RU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применению </a:t>
            </a:r>
            <a:r>
              <a:rPr lang="ru-RU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знаний при </a:t>
            </a:r>
            <a:r>
              <a:rPr lang="ru-RU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выполнении заданий </a:t>
            </a:r>
            <a:r>
              <a:rPr lang="ru-RU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ЕГЭ.</a:t>
            </a:r>
            <a:r>
              <a:rPr lang="ru-RU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30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2885" y="515155"/>
            <a:ext cx="11024315" cy="614322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 технологии, используемые на уроке: </a:t>
            </a:r>
            <a:r>
              <a:rPr lang="ru-RU" sz="3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сотрудничества, проблемного, </a:t>
            </a:r>
            <a:r>
              <a:rPr lang="ru-RU" sz="3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группового, игрового </a:t>
            </a:r>
            <a:r>
              <a:rPr lang="ru-RU" sz="3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обучения.</a:t>
            </a:r>
          </a:p>
          <a:p>
            <a:pPr marL="0" indent="0">
              <a:buNone/>
            </a:pPr>
            <a:r>
              <a:rPr lang="ru-RU" sz="3800" dirty="0">
                <a:solidFill>
                  <a:srgbClr val="7030A0"/>
                </a:solidFill>
              </a:rPr>
              <a:t/>
            </a:r>
            <a:br>
              <a:rPr lang="ru-RU" sz="3800" dirty="0">
                <a:solidFill>
                  <a:srgbClr val="7030A0"/>
                </a:solidFill>
              </a:rPr>
            </a:br>
            <a:r>
              <a:rPr lang="ru-RU" sz="3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</a:t>
            </a:r>
            <a:r>
              <a:rPr lang="ru-RU" sz="3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урока: </a:t>
            </a:r>
            <a:r>
              <a:rPr lang="ru-RU" sz="3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знаний и умений (урок-семинар</a:t>
            </a:r>
            <a:r>
              <a:rPr lang="ru-RU" sz="3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>
              <a:buNone/>
            </a:pPr>
            <a:endParaRPr lang="ru-RU" sz="3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урока: </a:t>
            </a:r>
            <a:r>
              <a:rPr lang="ru-RU" sz="3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ролевая игра.</a:t>
            </a:r>
            <a:r>
              <a:rPr lang="ru-RU" sz="3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урока: </a:t>
            </a:r>
            <a:r>
              <a:rPr lang="ru-RU" sz="3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частично-поисковый, проблемный, практический</a:t>
            </a:r>
            <a:r>
              <a:rPr lang="ru-RU" sz="3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3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</a:t>
            </a:r>
            <a:r>
              <a:rPr lang="ru-RU" sz="3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на уроке: </a:t>
            </a:r>
            <a:r>
              <a:rPr lang="ru-RU" sz="3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групповая, парная, </a:t>
            </a:r>
            <a:r>
              <a:rPr lang="ru-RU" sz="3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индивидуальная.</a:t>
            </a:r>
          </a:p>
          <a:p>
            <a:pPr marL="0" indent="0">
              <a:buNone/>
            </a:pPr>
            <a:endParaRPr lang="ru-RU" sz="3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800" dirty="0">
              <a:solidFill>
                <a:srgbClr val="7030A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62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09858" y="824248"/>
            <a:ext cx="10457646" cy="57697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4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</a:t>
            </a:r>
            <a:r>
              <a:rPr lang="ru-RU" sz="4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урока:</a:t>
            </a:r>
            <a:r>
              <a:rPr lang="ru-RU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1.Мотивация к учебной деятельности.</a:t>
            </a:r>
            <a:br>
              <a:rPr lang="ru-RU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2.Актуализация знаний.</a:t>
            </a:r>
            <a:br>
              <a:rPr lang="ru-RU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3.Контроль знаний и умений.</a:t>
            </a:r>
            <a:br>
              <a:rPr lang="ru-RU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4.Обобщение и систематизация знаний.</a:t>
            </a:r>
            <a:br>
              <a:rPr lang="ru-RU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5.Итоги урока. Рефлексия.</a:t>
            </a:r>
            <a:br>
              <a:rPr lang="ru-RU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6.Домашнее задание. </a:t>
            </a:r>
            <a:endParaRPr lang="ru-RU" sz="4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39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Мотивация к учебной деятельности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261801" cy="823911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«Учителя 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открывают двери, дальше </a:t>
            </a:r>
            <a:r>
              <a:rPr lang="ru-RU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идёте 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сами» - Конфуций, китайский философ.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62152" y="2505075"/>
            <a:ext cx="3383556" cy="43136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7376" y="2505074"/>
            <a:ext cx="3551907" cy="4313697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839788" y="2505074"/>
            <a:ext cx="3435998" cy="418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21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226</Words>
  <Application>Microsoft Office PowerPoint</Application>
  <PresentationFormat>Широкоэкранный</PresentationFormat>
  <Paragraphs>43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Aharoni</vt:lpstr>
      <vt:lpstr>Arial</vt:lpstr>
      <vt:lpstr>Arial Black</vt:lpstr>
      <vt:lpstr>Calibri</vt:lpstr>
      <vt:lpstr>Calibri Light</vt:lpstr>
      <vt:lpstr>Times New Roman</vt:lpstr>
      <vt:lpstr>Тема Office</vt:lpstr>
      <vt:lpstr>Презентация PowerPoint</vt:lpstr>
      <vt:lpstr>Мастер-класс «Методика подготовки обучающихся  10 класса к ЕГЭ по обществознанию в соответствии с КИМ 2022 г.»</vt:lpstr>
      <vt:lpstr>Вас приветствуют - наставник:</vt:lpstr>
      <vt:lpstr>Вас приветствуют – наставляемый:</vt:lpstr>
      <vt:lpstr> Урок обществознания: «Готовимся к ЕГЭ по обществознанию»   «Учитесь и когда придёт время прикладывать усвоенное к делу - разве это не прекрасно...» - Конфуций, китайский философ.</vt:lpstr>
      <vt:lpstr>Презентация PowerPoint</vt:lpstr>
      <vt:lpstr>Презентация PowerPoint</vt:lpstr>
      <vt:lpstr>Презентация PowerPoint</vt:lpstr>
      <vt:lpstr>Мотивация к учебной деятельности</vt:lpstr>
      <vt:lpstr>Актуализация знаний</vt:lpstr>
      <vt:lpstr>Контроль знаний и умений. Работа в группах</vt:lpstr>
      <vt:lpstr>Обобщение и систематизация знаний</vt:lpstr>
      <vt:lpstr>Итоги урока. Рефлексия</vt:lpstr>
      <vt:lpstr>Домашнее задание</vt:lpstr>
      <vt:lpstr>«Вы сами определяете направление и меру сложности вашего пути» -  восточная философия.</vt:lpstr>
      <vt:lpstr>Желаем успехов  и 100 баллов по ЕГЭ!!!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user</dc:creator>
  <cp:lastModifiedBy>Маша</cp:lastModifiedBy>
  <cp:revision>47</cp:revision>
  <dcterms:created xsi:type="dcterms:W3CDTF">2021-10-28T11:56:52Z</dcterms:created>
  <dcterms:modified xsi:type="dcterms:W3CDTF">2021-11-29T16:30:01Z</dcterms:modified>
</cp:coreProperties>
</file>