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zbyka.ru/dobro" TargetMode="External"/><Relationship Id="rId2" Type="http://schemas.openxmlformats.org/officeDocument/2006/relationships/hyperlink" Target="https://azbyka.ru/voly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E%D0%B1%D0%B5%D0%BB%D0%B5%D0%B2%D1%81%D0%BA%D0%B0%D1%8F_%D0%BF%D1%80%D0%B5%D0%BC%D0%B8%D1%8F_%D0%BF%D0%BE_%D0%BB%D0%B8%D1%82%D0%B5%D1%80%D0%B0%D1%82%D1%83%D1%80%D0%B5" TargetMode="External"/><Relationship Id="rId7" Type="http://schemas.openxmlformats.org/officeDocument/2006/relationships/hyperlink" Target="https://ru.wikipedia.org/wiki/1957_%D0%B3%D0%BE%D0%B4" TargetMode="External"/><Relationship Id="rId2" Type="http://schemas.openxmlformats.org/officeDocument/2006/relationships/hyperlink" Target="https://ru.wikipedia.org/wiki/%D0%A4%D0%B8%D0%BB%D0%BE%D1%81%D0%BE%D1%8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1%83%D0%B1%D0%BB%D0%B8%D1%86%D0%B8%D1%81%D1%82" TargetMode="External"/><Relationship Id="rId5" Type="http://schemas.openxmlformats.org/officeDocument/2006/relationships/hyperlink" Target="https://ru.wikipedia.org/wiki/%D0%9F%D1%80%D0%BE%D0%B7%D0%B0%D0%B8%D0%BA" TargetMode="External"/><Relationship Id="rId4" Type="http://schemas.openxmlformats.org/officeDocument/2006/relationships/hyperlink" Target="https://ru.wikipedia.org/wiki/%D0%A4%D1%80%D0%B0%D0%BD%D1%86%D0%B8%D1%8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&#1078;&#1077;&#1084;&#1095;&#1091;&#1078;&#1080;&#1085;&#1099;-&#1084;&#1099;&#1089;&#1083;&#1080;.&#1088;&#1092;/%D1%86%D0%B8%D1%82%D0%B0%D1%82%D1%8B/%D0%BF%D0%BE%20%D0%B0%D0%B2%D1%82%D0%BE%D1%80%D0%B0%D0%BC/%D0%90.%20%D0%9F.%20%D0%A7%D0%B5%D1%85%D0%BE%D0%B2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Максим\Desktop\vibor_str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7630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«Как одинок путешественник, оставшийся без компаса и карты. Это и значит - быть свободным?»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японский писатель, переводчик          </a:t>
            </a:r>
          </a:p>
          <a:p>
            <a:pPr marL="109728" indent="0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Харуки Мураками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217" name="Picture 1" descr="C:\Users\Максим\Desktop\10375751_l-1080x6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80010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занятия: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«Что значит быть свободным человеком? </a:t>
            </a:r>
          </a:p>
          <a:p>
            <a:pPr marL="109728"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Что влияет на выбор человека в процессе  жизненного пути, на совершение поступков?»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ru-RU" dirty="0" smtClean="0"/>
              <a:t>Значение слова СВОБОДА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05993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Философский словарь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– значение слова Свобода.</a:t>
            </a:r>
          </a:p>
          <a:p>
            <a:pPr algn="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Категория, характеризующая способность человека мыслить и поступать в соответствии со своими представлениями и желаниями, а не вследствие внутреннего или внешнего принуждения.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Свобода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– дарованная Богом способность человеческой 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воли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к непринужденному избранию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добра</a:t>
            </a: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Свобода бывает внешняя и внутренняя (духовная).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СВОБОДА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Отсутствие стеснений и ограничений, связывающих общественно-политическую жизнь и деятельность какого-н. класса, всего общества или его членов.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Вообще отсутствие каких-н. ограничений, стеснений в чём-н.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Дать детям больше свободы.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Состояние того, кто 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находится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заключении, в неволе.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Выпустить на свободу.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Толковый словарь Ожегова - (Ожегов С.И., Шведова Н.Ю. Толковый словарь русского языка. 1949-1992.)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600" dirty="0"/>
          </a:p>
        </p:txBody>
      </p:sp>
      <p:pic>
        <p:nvPicPr>
          <p:cNvPr id="7169" name="Picture 1" descr="C:\Users\Максим\Desktop\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219200"/>
            <a:ext cx="33528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Высказывания о свободе: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“Человек – раб потому, что свобода трудна, рабство же легко”. </a:t>
            </a:r>
          </a:p>
          <a:p>
            <a:pPr>
              <a:buNone/>
            </a:pPr>
            <a:r>
              <a:rPr lang="ru-RU" dirty="0" smtClean="0"/>
              <a:t>(</a:t>
            </a:r>
            <a:r>
              <a:rPr lang="ru-RU" b="1" dirty="0" smtClean="0"/>
              <a:t>Николай Александрович Бердяев</a:t>
            </a:r>
            <a:r>
              <a:rPr lang="ru-RU" dirty="0" smtClean="0"/>
              <a:t> -1874—1948,русский религиозный и политический </a:t>
            </a:r>
            <a:r>
              <a:rPr lang="ru-RU" b="1" u="sng" dirty="0" smtClean="0">
                <a:hlinkClick r:id="rId2" tooltip="Философ"/>
              </a:rPr>
              <a:t>философ</a:t>
            </a:r>
            <a:r>
              <a:rPr lang="ru-RU" dirty="0" smtClean="0"/>
              <a:t>, был 7 раз номинирован на </a:t>
            </a:r>
            <a:r>
              <a:rPr lang="ru-RU" b="1" u="sng" dirty="0" smtClean="0">
                <a:hlinkClick r:id="rId3" tooltip="Нобелевская премия по литературе"/>
              </a:rPr>
              <a:t>Нобелевскую премию по литературе</a:t>
            </a:r>
            <a:r>
              <a:rPr lang="ru-RU" dirty="0" smtClean="0"/>
              <a:t> .)</a:t>
            </a:r>
          </a:p>
          <a:p>
            <a:endParaRPr lang="ru-RU" dirty="0" smtClean="0"/>
          </a:p>
          <a:p>
            <a:r>
              <a:rPr lang="ru-RU" dirty="0" smtClean="0"/>
              <a:t>“Излишек свободы приводит к анархии, слишком жесткие путы приводят к деспотии”. </a:t>
            </a:r>
          </a:p>
          <a:p>
            <a:pPr>
              <a:buNone/>
            </a:pPr>
            <a:r>
              <a:rPr lang="ru-RU" dirty="0" smtClean="0"/>
              <a:t>(</a:t>
            </a:r>
            <a:r>
              <a:rPr lang="ru-RU" b="1" dirty="0" smtClean="0"/>
              <a:t>Сунь Ятсен</a:t>
            </a:r>
            <a:r>
              <a:rPr lang="ru-RU" dirty="0" smtClean="0"/>
              <a:t> — 1866-1925,китайский революционер, посмертно получил титул «отца нации».)</a:t>
            </a:r>
          </a:p>
          <a:p>
            <a:endParaRPr lang="ru-RU" dirty="0" smtClean="0"/>
          </a:p>
          <a:p>
            <a:r>
              <a:rPr lang="ru-RU" dirty="0" smtClean="0"/>
              <a:t>Свобода – это в первую очередь не привилегии, а обязанности. </a:t>
            </a:r>
          </a:p>
          <a:p>
            <a:pPr>
              <a:buNone/>
            </a:pPr>
            <a:r>
              <a:rPr lang="ru-RU" dirty="0" smtClean="0"/>
              <a:t>(</a:t>
            </a:r>
            <a:r>
              <a:rPr lang="ru-RU" b="1" dirty="0" smtClean="0"/>
              <a:t>Альбер Камю </a:t>
            </a:r>
            <a:r>
              <a:rPr lang="ru-RU" dirty="0" smtClean="0"/>
              <a:t>—</a:t>
            </a:r>
          </a:p>
          <a:p>
            <a:pPr algn="ctr">
              <a:buNone/>
            </a:pPr>
            <a:r>
              <a:rPr lang="ru-RU" dirty="0" smtClean="0"/>
              <a:t>1913-1960, </a:t>
            </a:r>
            <a:r>
              <a:rPr lang="ru-RU" b="1" u="sng" dirty="0" smtClean="0">
                <a:hlinkClick r:id="rId4" tooltip="Франция"/>
              </a:rPr>
              <a:t>французский</a:t>
            </a:r>
            <a:r>
              <a:rPr lang="ru-RU" b="1" dirty="0" smtClean="0"/>
              <a:t> </a:t>
            </a:r>
            <a:r>
              <a:rPr lang="ru-RU" b="1" u="sng" dirty="0" smtClean="0">
                <a:hlinkClick r:id="rId5" tooltip="Прозаик"/>
              </a:rPr>
              <a:t>прозаик</a:t>
            </a:r>
            <a:r>
              <a:rPr lang="ru-RU" b="1" dirty="0" smtClean="0"/>
              <a:t>, </a:t>
            </a:r>
            <a:r>
              <a:rPr lang="ru-RU" b="1" u="sng" dirty="0" smtClean="0">
                <a:hlinkClick r:id="rId2" tooltip="Философ"/>
              </a:rPr>
              <a:t>философ</a:t>
            </a:r>
            <a:r>
              <a:rPr lang="ru-RU" b="1" dirty="0" smtClean="0"/>
              <a:t>, </a:t>
            </a:r>
            <a:r>
              <a:rPr lang="ru-RU" b="1" u="sng" dirty="0" smtClean="0">
                <a:hlinkClick r:id="rId6" tooltip="Публицист"/>
              </a:rPr>
              <a:t>публицист</a:t>
            </a:r>
            <a:r>
              <a:rPr lang="ru-RU" dirty="0" smtClean="0"/>
              <a:t>. Получил нарицательное имя при жизни «Совесть Запада». Лауреат </a:t>
            </a:r>
            <a:r>
              <a:rPr lang="ru-RU" b="1" u="sng" dirty="0" smtClean="0">
                <a:hlinkClick r:id="rId3" tooltip="Нобелевская премия по литературе"/>
              </a:rPr>
              <a:t>Нобелевской премии по литературе</a:t>
            </a:r>
            <a:r>
              <a:rPr lang="ru-RU" b="1" dirty="0" smtClean="0"/>
              <a:t> </a:t>
            </a:r>
            <a:r>
              <a:rPr lang="ru-RU" b="1" u="sng" dirty="0" smtClean="0">
                <a:hlinkClick r:id="rId7" tooltip="1957 год"/>
              </a:rPr>
              <a:t>1957 года</a:t>
            </a:r>
            <a:r>
              <a:rPr lang="ru-RU" dirty="0" smtClean="0"/>
              <a:t>.)</a:t>
            </a: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ru-RU" dirty="0" smtClean="0"/>
              <a:t>Свобода и ответственность</a:t>
            </a:r>
            <a:endParaRPr lang="ru-RU" dirty="0"/>
          </a:p>
        </p:txBody>
      </p:sp>
      <p:pic>
        <p:nvPicPr>
          <p:cNvPr id="5122" name="Picture 2" descr="C:\Users\Максим\Desktop\3_28a1a7b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219200"/>
            <a:ext cx="2057400" cy="23622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43000" y="1600200"/>
          <a:ext cx="6096000" cy="63093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i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Настоящая 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ответственность </a:t>
                      </a:r>
                      <a:r>
                        <a:rPr lang="ru-RU" sz="1800" i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бывает только личной. Человек краснеет один 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(Фазиль Искандер)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429000" y="2667000"/>
          <a:ext cx="2895600" cy="1375410"/>
        </p:xfrm>
        <a:graphic>
          <a:graphicData uri="http://schemas.openxmlformats.org/drawingml/2006/table">
            <a:tbl>
              <a:tblPr/>
              <a:tblGrid>
                <a:gridCol w="2895600"/>
              </a:tblGrid>
              <a:tr h="13754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i="1" dirty="0">
                          <a:solidFill>
                            <a:srgbClr val="22222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«Цена величия — </a:t>
                      </a:r>
                      <a:r>
                        <a:rPr lang="ru-RU" sz="1800" b="1" i="1" dirty="0">
                          <a:solidFill>
                            <a:srgbClr val="22222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ответственность</a:t>
                      </a:r>
                      <a:r>
                        <a:rPr lang="ru-RU" sz="1800" i="1" dirty="0" smtClean="0">
                          <a:solidFill>
                            <a:srgbClr val="22222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i="1" dirty="0">
                          <a:solidFill>
                            <a:srgbClr val="22222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(Уинстон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Черчилль)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124" name="Picture 4" descr="C:\Users\Максим\Desktop\w1056h594fill.jpeg"/>
          <p:cNvPicPr>
            <a:picLocks noChangeAspect="1" noChangeArrowheads="1"/>
          </p:cNvPicPr>
          <p:nvPr/>
        </p:nvPicPr>
        <p:blipFill rotWithShape="1">
          <a:blip r:embed="rId3"/>
          <a:srcRect l="19407"/>
          <a:stretch/>
        </p:blipFill>
        <p:spPr bwMode="auto">
          <a:xfrm>
            <a:off x="5181600" y="3733800"/>
            <a:ext cx="3733799" cy="2987747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57200" y="4876800"/>
          <a:ext cx="4419600" cy="1447800"/>
        </p:xfrm>
        <a:graphic>
          <a:graphicData uri="http://schemas.openxmlformats.org/drawingml/2006/table">
            <a:tbl>
              <a:tblPr/>
              <a:tblGrid>
                <a:gridCol w="4419600"/>
              </a:tblGrid>
              <a:tr h="1447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>
                          <a:solidFill>
                            <a:srgbClr val="22222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«Каждый человек несет </a:t>
                      </a:r>
                      <a:r>
                        <a:rPr lang="ru-RU" sz="2000" b="1" i="1" dirty="0">
                          <a:solidFill>
                            <a:srgbClr val="22222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ответственность</a:t>
                      </a:r>
                      <a:r>
                        <a:rPr lang="ru-RU" sz="2000" i="1" dirty="0">
                          <a:solidFill>
                            <a:srgbClr val="22222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перед всеми людьми за всех людей и за все.»(</a:t>
                      </a:r>
                      <a:r>
                        <a:rPr lang="ru-RU" sz="2000" dirty="0">
                          <a:solidFill>
                            <a:srgbClr val="22222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Достоевский </a:t>
                      </a:r>
                      <a:r>
                        <a:rPr lang="ru-RU" sz="2000" dirty="0" smtClean="0">
                          <a:solidFill>
                            <a:srgbClr val="22222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Ф.М)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127" name="Picture 7" descr="C:\Users\Максим\Desktop\hist-45-900x444.jpg"/>
          <p:cNvPicPr>
            <a:picLocks noChangeAspect="1" noChangeArrowheads="1"/>
          </p:cNvPicPr>
          <p:nvPr/>
        </p:nvPicPr>
        <p:blipFill rotWithShape="1">
          <a:blip r:embed="rId4"/>
          <a:srcRect l="18572" r="11429"/>
          <a:stretch/>
        </p:blipFill>
        <p:spPr bwMode="auto">
          <a:xfrm>
            <a:off x="609600" y="2438400"/>
            <a:ext cx="2286000" cy="1561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b="1" dirty="0" smtClean="0"/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Отцы и дети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Мечта и реальность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Месть и великодушие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Искусство и ремесло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Доброта и жестокость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Максим\Desktop\8dutPtwkyv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8011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ксим\Desktop\kisspng-stories-of-anton-chekhov-literature-short-story-wr-5b2bb76183d6c9.458862031529591649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0130" y="228600"/>
            <a:ext cx="3093870" cy="2743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3886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Чем выше человек по умственному и нравственному развитию, тем он свободнее, тем большее удовольствие доставляет ему жизнь.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                                   </a:t>
            </a:r>
            <a:r>
              <a:rPr lang="ru-RU" u="sng" dirty="0" smtClean="0">
                <a:hlinkClick r:id="rId3"/>
              </a:rPr>
              <a:t>А. П. Чехов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Правильного Вам выбора!</a:t>
            </a:r>
            <a:endParaRPr lang="ru-RU" dirty="0"/>
          </a:p>
        </p:txBody>
      </p:sp>
      <p:pic>
        <p:nvPicPr>
          <p:cNvPr id="2050" name="Picture 2" descr="C:\Users\Максим\Desktop\на-перепуть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45577" y="2249488"/>
            <a:ext cx="6652846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96</TotalTime>
  <Words>136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Слайд 1</vt:lpstr>
      <vt:lpstr>Слайд 2</vt:lpstr>
      <vt:lpstr>Тема занятия:</vt:lpstr>
      <vt:lpstr>Значение слова СВОБОДА</vt:lpstr>
      <vt:lpstr>Высказывания о свободе:</vt:lpstr>
      <vt:lpstr>Свобода и ответственность</vt:lpstr>
      <vt:lpstr>Слайд 7</vt:lpstr>
      <vt:lpstr>Чем выше человек по умственному и нравственному развитию, тем он свободнее, тем большее удовольствие доставляет ему жизнь.                                        А. П. Чехов </vt:lpstr>
      <vt:lpstr>Правильного Вам выбора!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Максим</cp:lastModifiedBy>
  <cp:revision>12</cp:revision>
  <dcterms:created xsi:type="dcterms:W3CDTF">2018-11-25T17:55:41Z</dcterms:created>
  <dcterms:modified xsi:type="dcterms:W3CDTF">2018-11-28T16:15:40Z</dcterms:modified>
</cp:coreProperties>
</file>