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66"/>
    <a:srgbClr val="0066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-388" y="-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B556D-BDEC-0643-9AE6-A7AA03102F9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8AFBE-2509-9541-ADD8-643BE02BE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6CC39-6874-3743-AF0D-186D36F1C9D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78BC4-2D3D-094F-A3AA-396F8570F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3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8BC4-2D3D-094F-A3AA-396F8570F5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8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8BC4-2D3D-094F-A3AA-396F8570F5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7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18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Дрейф генов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11 класс профиль</a:t>
            </a:r>
            <a:endParaRPr lang="ru-RU" sz="3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основателя.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Пример 1.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1600201"/>
            <a:ext cx="5943600" cy="46184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Действия эффекта основателя 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основателя были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выявлены при изучении небольших популяций, образованных в Америке религиозными сектами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, эмигрировавшими из Германии в XVIII веке. </a:t>
            </a:r>
            <a:endParaRPr lang="ru-RU" sz="2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некоторых из этих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сект браки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заключались почти исключительно 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>между членами данной секты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eorgia" panose="02040502050405020303" pitchFamily="18" charset="0"/>
              </a:rPr>
              <a:t>В таких случаях частота ряда аллелей здесь сильно отличается от их частоты среди населения как ФРГ, так и Америки</a:t>
            </a: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dirty="0" smtClean="0"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257800" cy="438988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Georgia" panose="02040502050405020303" pitchFamily="18" charset="0"/>
              </a:rPr>
              <a:t>Например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</a:rPr>
              <a:t>, изученные общины </a:t>
            </a:r>
            <a:r>
              <a:rPr lang="ru-RU" sz="1800" dirty="0" err="1">
                <a:solidFill>
                  <a:schemeClr val="bg1"/>
                </a:solidFill>
                <a:latin typeface="Georgia" panose="02040502050405020303" pitchFamily="18" charset="0"/>
              </a:rPr>
              <a:t>данкеров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</a:rPr>
              <a:t> (религиозная секта, обосновавшаяся в Пенсильвании) </a:t>
            </a:r>
            <a:r>
              <a:rPr lang="ru-RU" sz="1800" dirty="0">
                <a:solidFill>
                  <a:srgbClr val="C00000"/>
                </a:solidFill>
                <a:latin typeface="Georgia" panose="02040502050405020303" pitchFamily="18" charset="0"/>
              </a:rPr>
              <a:t>состояли примерно из 100 семей каждая; </a:t>
            </a:r>
            <a:r>
              <a:rPr lang="ru-RU" sz="1800" dirty="0">
                <a:solidFill>
                  <a:srgbClr val="006699"/>
                </a:solidFill>
                <a:latin typeface="Georgia" panose="02040502050405020303" pitchFamily="18" charset="0"/>
              </a:rPr>
              <a:t>это такие маленькие популяции, что в них должен был происходить дрейф генов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</a:rPr>
              <a:t>. Определение групп крови дало следующие результаты</a:t>
            </a:r>
            <a:r>
              <a:rPr lang="ru-RU" sz="1800" dirty="0">
                <a:latin typeface="Georgia" panose="02040502050405020303" pitchFamily="18" charset="0"/>
              </a:rPr>
              <a:t>:</a:t>
            </a:r>
          </a:p>
          <a:p>
            <a:endParaRPr lang="ru-RU" sz="18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909443"/>
            <a:ext cx="4572000" cy="1881757"/>
          </a:xfrm>
          <a:prstGeom prst="rect">
            <a:avLst/>
          </a:prstGeom>
          <a:ln w="19050"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84001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714" y="609600"/>
            <a:ext cx="8610600" cy="12930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основателя.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Пример 2.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7162800" cy="5029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Среди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миллиарда черноволосых китайцев имеются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два рыжих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(при этом даже неважно, откуда они взялись – в результате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мутации или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миграции), и один из них оказывается среди десятка переселенцев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на какой-то изолированный остров. 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материке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остаётся один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рыжий,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составляющий 0,0000001% населения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и, сколько бы он ни имел детей,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нет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практически никаких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шансов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что китайцы порыжеют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в обозримом будущем.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острове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же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рыжий составляет 10%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населения.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Если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мужчин 5 человек, то он – 20% мужского населения! 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Учитывая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особенности полового отбора,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шансы </a:t>
            </a:r>
            <a:r>
              <a:rPr lang="ru-RU" dirty="0" err="1">
                <a:solidFill>
                  <a:srgbClr val="C00000"/>
                </a:solidFill>
                <a:latin typeface="Georgia" panose="02040502050405020303" pitchFamily="18" charset="0"/>
              </a:rPr>
              <a:t>порыжения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 населения острова в ближайшем поколении ОЧЕНЬ велики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12" y="2209800"/>
            <a:ext cx="2909888" cy="3276600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91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бутылочного горлышка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7086600" cy="4724399"/>
          </a:xfrm>
          <a:ln w="19050">
            <a:noFill/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"</a:t>
            </a:r>
            <a:r>
              <a:rPr lang="ru-RU" b="1" dirty="0" smtClean="0">
                <a:solidFill>
                  <a:schemeClr val="bg1"/>
                </a:solidFill>
              </a:rPr>
              <a:t>Эффект </a:t>
            </a:r>
            <a:r>
              <a:rPr lang="ru-RU" b="1" dirty="0">
                <a:solidFill>
                  <a:schemeClr val="bg1"/>
                </a:solidFill>
              </a:rPr>
              <a:t>бутылочного горлышка" проявляется при резком снижении численности популяции.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Причиной 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может быть </a:t>
            </a:r>
            <a:endParaRPr lang="ru-RU" sz="26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эпидемия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, голод или война, а чаще эти бедствия являются вместе</a:t>
            </a: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Из изначального населения по более-менее случайным причинам выживает лишь часть, среди которой сохраняется далеко не всё генетическое разнообразие. </a:t>
            </a:r>
            <a:endParaRPr lang="ru-RU" sz="26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последующем численность популяции может восстановиться или даже стать больше первоначальной, причём очень быстро, </a:t>
            </a:r>
            <a:endParaRPr lang="ru-RU" sz="26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 </a:t>
            </a:r>
            <a:r>
              <a:rPr lang="ru-RU" sz="2600" b="1" dirty="0">
                <a:solidFill>
                  <a:srgbClr val="C00000"/>
                </a:solidFill>
                <a:latin typeface="Georgia" panose="02040502050405020303" pitchFamily="18" charset="0"/>
              </a:rPr>
              <a:t>для накопления былой изменчивости требуется очень много времени</a:t>
            </a:r>
            <a:r>
              <a:rPr lang="ru-RU" sz="2600" b="1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В дальнейшем могут появиться даже внешне сходные с исчезнувшими признаки, 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генетическая </a:t>
            </a:r>
            <a:r>
              <a:rPr lang="ru-RU" sz="2600" b="1" dirty="0">
                <a:solidFill>
                  <a:srgbClr val="C00000"/>
                </a:solidFill>
                <a:latin typeface="Georgia" panose="02040502050405020303" pitchFamily="18" charset="0"/>
              </a:rPr>
              <a:t>основа их будет скорее всего иной</a:t>
            </a:r>
            <a:r>
              <a:rPr lang="ru-RU" sz="2600" b="1" dirty="0">
                <a:latin typeface="Georgia" panose="02040502050405020303" pitchFamily="18" charset="0"/>
              </a:rPr>
              <a:t>. </a:t>
            </a:r>
            <a:endParaRPr lang="ru-RU" sz="26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Р</a:t>
            </a:r>
            <a:r>
              <a:rPr lang="ru-RU" sz="2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ечь </a:t>
            </a:r>
            <a:r>
              <a:rPr lang="ru-RU" sz="2600" b="1" dirty="0">
                <a:solidFill>
                  <a:schemeClr val="bg1"/>
                </a:solidFill>
                <a:latin typeface="Georgia" panose="02040502050405020303" pitchFamily="18" charset="0"/>
              </a:rPr>
              <a:t>идёт о </a:t>
            </a:r>
            <a:r>
              <a:rPr lang="ru-RU" sz="2600" b="1" dirty="0">
                <a:solidFill>
                  <a:srgbClr val="C00000"/>
                </a:solidFill>
                <a:latin typeface="Georgia" panose="02040502050405020303" pitchFamily="18" charset="0"/>
              </a:rPr>
              <a:t>нейтральных для естественного отбора признаков.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2514600"/>
            <a:ext cx="3581400" cy="3124200"/>
          </a:xfr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452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бутылочного горлышка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752600"/>
            <a:ext cx="6019800" cy="4800599"/>
          </a:xfrm>
          <a:ln w="28575">
            <a:solidFill>
              <a:srgbClr val="C00000"/>
            </a:solidFill>
          </a:ln>
        </p:spPr>
      </p:pic>
      <p:sp>
        <p:nvSpPr>
          <p:cNvPr id="21" name="Объект 20"/>
          <p:cNvSpPr>
            <a:spLocks noGrp="1"/>
          </p:cNvSpPr>
          <p:nvPr>
            <p:ph sz="half" idx="2"/>
          </p:nvPr>
        </p:nvSpPr>
        <p:spPr>
          <a:xfrm>
            <a:off x="7696198" y="2194559"/>
            <a:ext cx="3810001" cy="4024125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1- рыжие лисы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2 – </a:t>
            </a:r>
            <a:r>
              <a:rPr lang="ru-RU" sz="1800" dirty="0">
                <a:solidFill>
                  <a:schemeClr val="bg1"/>
                </a:solidFill>
                <a:latin typeface="Georgia" panose="02040502050405020303" pitchFamily="18" charset="0"/>
              </a:rPr>
              <a:t>черно-бурые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 – сиводушки</a:t>
            </a:r>
            <a:endParaRPr lang="ru-RU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75364" y="2998995"/>
            <a:ext cx="642591" cy="7031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756915" y="2762250"/>
            <a:ext cx="246507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51786" y="2429255"/>
            <a:ext cx="472852" cy="5516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10338" y="2183673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27184" y="3932779"/>
            <a:ext cx="738950" cy="10382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 flipH="1">
            <a:off x="2966134" y="3629503"/>
            <a:ext cx="196788" cy="303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500337"/>
            <a:ext cx="2819400" cy="20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99872"/>
            <a:ext cx="9372600" cy="63246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075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1000"/>
            <a:ext cx="8458200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382000" cy="2262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Дрейф генов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50291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Генетико-автоматические процессы не одинаково идут в маленьких и больших популяциях. </a:t>
            </a: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больших популяциях вероятность распространения нового признака мала, потому что новый признак по определению имеется у небольшого числа людей (возник ли он в результате мутации или миграции извне – неважно). </a:t>
            </a:r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Если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имеется вариабельность, то генный дрейф в большой популяции тысячелетиями может гонять частоты признаков взад-вперёд, но так и не привести группу к гомогенности, поскольку среди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большого числа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людей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всегда найдутся носители "нестандартных"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генов или успеют появиться новые мутации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 маленьких группах ситуация иная. </a:t>
            </a: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Человек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тут – не песчинка, а величина! Не миллионная доля, а несколько процентов населения</a:t>
            </a:r>
            <a:r>
              <a:rPr lang="ru-RU" sz="2000" b="1" dirty="0">
                <a:latin typeface="Georgia" panose="02040502050405020303" pitchFamily="18" charset="0"/>
              </a:rPr>
              <a:t>! </a:t>
            </a:r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Эффекты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"основателя" и "бутылочного горлышка" могут с лёгкостью сделать группу однообразной,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или – 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и быстро поменять её облик. </a:t>
            </a:r>
          </a:p>
        </p:txBody>
      </p:sp>
    </p:spTree>
    <p:extLst>
      <p:ext uri="{BB962C8B-B14F-4D97-AF65-F5344CB8AC3E}">
        <p14:creationId xmlns:p14="http://schemas.microsoft.com/office/powerpoint/2010/main" val="9780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Выводы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23554"/>
            <a:ext cx="10820400" cy="4024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Дрейф генов может вести к уменьшению изменчивости в пределах популяции, но он может также увеличить изменчивость в пределах вида в целом.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небольших изолированных популяциях могут возникать нетипичные для основной популяции признаки, которые в случае изменения среды могут дать селективное преимущество.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Таким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образом, дрейф генов может участвовать в процессе видообразования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Дрейф генов приводит к изменению генофонда малых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пуляций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none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Дрейф генов 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- 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44" r="8044"/>
          <a:stretch>
            <a:fillRect/>
          </a:stretch>
        </p:blipFill>
        <p:spPr>
          <a:xfrm>
            <a:off x="7861238" y="751241"/>
            <a:ext cx="1892362" cy="305875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случайные, не направленные изменения частот аллелей в малых популяциях</a:t>
            </a:r>
            <a:r>
              <a:rPr lang="ru-RU" sz="2400" b="1" dirty="0" smtClean="0">
                <a:latin typeface="Georgia" panose="02040502050405020303" pitchFamily="18" charset="0"/>
              </a:rPr>
              <a:t>.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883" y="3733800"/>
            <a:ext cx="1889917" cy="28956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162800" y="5943600"/>
            <a:ext cx="2438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anose="02040502050405020303" pitchFamily="18" charset="0"/>
              </a:rPr>
              <a:t>Эрнст Майр (1904-2005)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82200" y="751241"/>
            <a:ext cx="2057400" cy="544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anose="02040502050405020303" pitchFamily="18" charset="0"/>
              </a:rPr>
              <a:t>Сьюэл  Райт</a:t>
            </a:r>
            <a:r>
              <a:rPr lang="ru-RU">
                <a:solidFill>
                  <a:schemeClr val="bg1"/>
                </a:solidFill>
                <a:latin typeface="Georgia" panose="02040502050405020303" pitchFamily="18" charset="0"/>
              </a:rPr>
              <a:t> (1889 —1988)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19600"/>
            <a:ext cx="685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Основоположниками теории являются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С.Райт</a:t>
            </a:r>
            <a:r>
              <a:rPr lang="ru-RU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Э.Майр</a:t>
            </a:r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2"/>
            <a:ext cx="11277600" cy="12930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Случайный Дрейф генов / эффект Райта  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2194560"/>
            <a:ext cx="6152819" cy="4546131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Сьюэл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 Райт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(1889 —1988)— американский генетик, эволюционист и статистик.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Совместно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 Р. Фишером и Дж.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Холдейном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создал математический аппарат популяционной генетики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Открыл коэффициент инбридинга и методы его расчёта.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Распространив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эту работу на популяции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, пришёл к модели дрейфа генов,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которая стала очень важной частью синтетической теории эволюции.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9" y="2194560"/>
            <a:ext cx="2511259" cy="321564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924800" y="5638800"/>
            <a:ext cx="3657599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anose="02040502050405020303" pitchFamily="18" charset="0"/>
              </a:rPr>
              <a:t>Сьюэл  Райт</a:t>
            </a:r>
            <a:r>
              <a:rPr lang="ru-RU" sz="2000">
                <a:solidFill>
                  <a:schemeClr val="bg1"/>
                </a:solidFill>
                <a:latin typeface="Georgia" panose="02040502050405020303" pitchFamily="18" charset="0"/>
              </a:rPr>
              <a:t> (1889 —1988)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33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59486"/>
            <a:ext cx="11277600" cy="7979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Механизм эволюционных изменений в небольших или изолированных популяциях  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Утрата  одного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аллеля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Уменьшение генетического разнообразия внутри популяций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Фиксация другого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аллеля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Увеличение различий между популяциями, их дивергенция по ряду признаков = основа для видообразования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Миграция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429000" y="1981200"/>
            <a:ext cx="838200" cy="6096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686800" y="1981200"/>
            <a:ext cx="685800" cy="60960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8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458200" cy="5310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Утрата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аллеля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60" y="1828801"/>
            <a:ext cx="11304940" cy="45367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В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небольшой популяции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могут быть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представлены не все аллели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типичные для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данного вида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Случайные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события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например, преждевременная гибель особи, бывшей единственным обладателем какого-то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аллеля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приведут к исчезновению этого </a:t>
            </a:r>
            <a:r>
              <a:rPr lang="ru-RU" dirty="0" err="1">
                <a:solidFill>
                  <a:srgbClr val="C00000"/>
                </a:solidFill>
                <a:latin typeface="Georgia" panose="02040502050405020303" pitchFamily="18" charset="0"/>
              </a:rPr>
              <a:t>аллеля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 в популяции.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Если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данный аллель встречается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в популяции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из 1000000 особей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 частотой, скажем, 1% (т.е. q = 0,01), то им будут обладать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10000 особей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в популяции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состоящей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из 100 особей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этот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аллель будет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иметься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только у одной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особи,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так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что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вероятность его случайной утраты в малой популяции гораздо выше.</a:t>
            </a:r>
          </a:p>
        </p:txBody>
      </p:sp>
    </p:spTree>
    <p:extLst>
      <p:ext uri="{BB962C8B-B14F-4D97-AF65-F5344CB8AC3E}">
        <p14:creationId xmlns:p14="http://schemas.microsoft.com/office/powerpoint/2010/main" val="15643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Фиксация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аллеля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Точно так же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, как некий аллель может исчезнуть из популяции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частота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его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может и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повыситься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чисто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случайным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образом.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Случайный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дрейф генов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, как показывает само его название,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непредсказуем.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Небольшую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популяцию он может привести к гибели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может сделать ее еще более приспособленной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к данной среде или усилить ее дивергенцию от родительской популяции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С течением времени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возможно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образование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из нее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нового вида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под действием естественного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отбора.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Дрейф генов считают существенным фактором в возникновении новых видов в островных и других репродуктивно изолированных популяциях. 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8763000" cy="5334000"/>
          </a:xfrm>
          <a:prstGeom prst="rect">
            <a:avLst/>
          </a:prstGeom>
          <a:ln w="12700">
            <a:solidFill>
              <a:srgbClr val="0033CC"/>
            </a:solidFill>
          </a:ln>
          <a:effectLst>
            <a:softEdge rad="1270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905000" y="5025154"/>
            <a:ext cx="6019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95600" y="5421664"/>
            <a:ext cx="59085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76400" y="3048000"/>
            <a:ext cx="5257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основателя 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6084312" cy="438709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Эрнст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Майр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1904-2005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)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американский учёный, один из </a:t>
            </a:r>
            <a:r>
              <a:rPr lang="ru-RU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основаиелей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современной эволюционной биологии.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Автор трудов по орнитологии, зоогеографии,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теории систематики,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методам систематических исследований 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и проблемам структуры вида, видообразованию и др. 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99" y="1828800"/>
            <a:ext cx="2918511" cy="361238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759521" y="5638800"/>
            <a:ext cx="3670479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Эрнст </a:t>
            </a:r>
            <a:r>
              <a:rPr lang="ru-RU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Майр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(1904-2005) 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9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 основателя 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5334000" cy="5105399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 дрейфом генов связано явление, известное под названием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эффект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основателя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Оно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состоит в том, </a:t>
            </a:r>
            <a:r>
              <a:rPr lang="ru-RU" dirty="0">
                <a:solidFill>
                  <a:srgbClr val="0033CC"/>
                </a:solidFill>
                <a:latin typeface="Georgia" panose="02040502050405020303" pitchFamily="18" charset="0"/>
              </a:rPr>
              <a:t>что при отделении от родительской популяции небольшой ее части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последняя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может случайно оказаться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типичной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по своему аллельному составу.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Некоторые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аллели в ней могут отсутствовать, а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другие будут представлены с непропорционально высокой частотой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Постоянное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скрещивание внутри такой пионерной популяции приведет 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созданию генофонда, отличающегося по частотам аллелей от генофонда исходной родительской популяции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Дрейф генов обычно снижает генетическую изменчивость в популяции, главным образом в результате утраты тех аллелей, которые встречаются редко. Длительное скрещивание особей внутри малой популяции уменьшает долю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гетерозигот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и увеличивает долю </a:t>
            </a:r>
            <a:r>
              <a:rPr lang="ru-RU" dirty="0" err="1">
                <a:solidFill>
                  <a:schemeClr val="bg1"/>
                </a:solidFill>
                <a:latin typeface="Georgia" panose="02040502050405020303" pitchFamily="18" charset="0"/>
              </a:rPr>
              <a:t>гомозигот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8800"/>
            <a:ext cx="5221895" cy="4495800"/>
          </a:xfrm>
        </p:spPr>
      </p:pic>
      <p:sp>
        <p:nvSpPr>
          <p:cNvPr id="6" name="Овал 5"/>
          <p:cNvSpPr/>
          <p:nvPr/>
        </p:nvSpPr>
        <p:spPr>
          <a:xfrm>
            <a:off x="8458200" y="3505200"/>
            <a:ext cx="3240695" cy="1905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53600" y="5410200"/>
            <a:ext cx="6858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29400" y="5715000"/>
            <a:ext cx="533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1048</Words>
  <Application>Microsoft Office PowerPoint</Application>
  <PresentationFormat>Произвольный</PresentationFormat>
  <Paragraphs>90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Дрейф генов</vt:lpstr>
      <vt:lpstr>Дрейф генов - </vt:lpstr>
      <vt:lpstr>Случайный Дрейф генов / эффект Райта  </vt:lpstr>
      <vt:lpstr>Механизм эволюционных изменений в небольших или изолированных популяциях  </vt:lpstr>
      <vt:lpstr>Утрата аллеля </vt:lpstr>
      <vt:lpstr>Фиксация аллеля</vt:lpstr>
      <vt:lpstr>Презентация PowerPoint</vt:lpstr>
      <vt:lpstr>Эффект основателя  </vt:lpstr>
      <vt:lpstr>Эффект основателя </vt:lpstr>
      <vt:lpstr>Эффект основателя.  Пример 1.</vt:lpstr>
      <vt:lpstr>Эффект основателя.  Пример 2. </vt:lpstr>
      <vt:lpstr>Эффект бутылочного горлышка</vt:lpstr>
      <vt:lpstr>Эффект бутылочного горлышка</vt:lpstr>
      <vt:lpstr>Презентация PowerPoint</vt:lpstr>
      <vt:lpstr>Презентация PowerPoint</vt:lpstr>
      <vt:lpstr>Дрейф генов 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Рануш Алексанян</dc:creator>
  <cp:lastModifiedBy>Надежда</cp:lastModifiedBy>
  <cp:revision>102</cp:revision>
  <dcterms:created xsi:type="dcterms:W3CDTF">2016-10-25T17:45:16Z</dcterms:created>
  <dcterms:modified xsi:type="dcterms:W3CDTF">2021-12-01T10:22:05Z</dcterms:modified>
</cp:coreProperties>
</file>