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16"/>
  </p:notesMasterIdLst>
  <p:sldIdLst>
    <p:sldId id="256" r:id="rId2"/>
    <p:sldId id="260" r:id="rId3"/>
    <p:sldId id="257" r:id="rId4"/>
    <p:sldId id="262" r:id="rId5"/>
    <p:sldId id="258" r:id="rId6"/>
    <p:sldId id="259" r:id="rId7"/>
    <p:sldId id="261" r:id="rId8"/>
    <p:sldId id="270" r:id="rId9"/>
    <p:sldId id="263" r:id="rId10"/>
    <p:sldId id="264" r:id="rId11"/>
    <p:sldId id="266" r:id="rId12"/>
    <p:sldId id="269" r:id="rId13"/>
    <p:sldId id="268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58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Заниженная самооценка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Физические комплексы</c:v>
                </c:pt>
                <c:pt idx="1">
                  <c:v>Комплекс неполноценности</c:v>
                </c:pt>
                <c:pt idx="2">
                  <c:v>Комплекс зависимости от мнения других</c:v>
                </c:pt>
                <c:pt idx="3">
                  <c:v>Без видимых комплексов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</c:v>
                </c:pt>
                <c:pt idx="1">
                  <c:v>81</c:v>
                </c:pt>
                <c:pt idx="2">
                  <c:v>69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2-4F64-A72E-81FD94E89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Адекватная самооценка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Физические комплексы</c:v>
                </c:pt>
                <c:pt idx="1">
                  <c:v>Комплекс неполноценности</c:v>
                </c:pt>
                <c:pt idx="2">
                  <c:v>Комплекс зависимости от мнения других</c:v>
                </c:pt>
                <c:pt idx="3">
                  <c:v>Без видимых комплексов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19</c:v>
                </c:pt>
                <c:pt idx="2">
                  <c:v>28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2-4F64-A72E-81FD94E89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Завышенная самооценка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Физические комплексы</c:v>
                </c:pt>
                <c:pt idx="1">
                  <c:v>Комплекс неполноценности</c:v>
                </c:pt>
                <c:pt idx="2">
                  <c:v>Комплекс зависимости от мнения других</c:v>
                </c:pt>
                <c:pt idx="3">
                  <c:v>Без видимых комплексов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3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02-4F64-A72E-81FD94E89B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247872"/>
        <c:axId val="135754816"/>
      </c:barChart>
      <c:catAx>
        <c:axId val="18324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54816"/>
        <c:crosses val="autoZero"/>
        <c:auto val="1"/>
        <c:lblAlgn val="ctr"/>
        <c:lblOffset val="100"/>
        <c:noMultiLvlLbl val="0"/>
      </c:catAx>
      <c:valAx>
        <c:axId val="1357548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324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Физические комплексы</c:v>
                </c:pt>
                <c:pt idx="1">
                  <c:v>Комплекс неполноценности</c:v>
                </c:pt>
                <c:pt idx="2">
                  <c:v>Комплекс зависимости от мнения других</c:v>
                </c:pt>
                <c:pt idx="3">
                  <c:v>Без видимы комплексов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A-478F-9670-CE6CCC58A0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Удовлетворительно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Физические комплексы</c:v>
                </c:pt>
                <c:pt idx="1">
                  <c:v>Комплекс неполноценности</c:v>
                </c:pt>
                <c:pt idx="2">
                  <c:v>Комплекс зависимости от мнения других</c:v>
                </c:pt>
                <c:pt idx="3">
                  <c:v>Без видимы комплексов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57</c:v>
                </c:pt>
                <c:pt idx="1">
                  <c:v>57</c:v>
                </c:pt>
                <c:pt idx="2">
                  <c:v>23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EA-478F-9670-CE6CCC58A0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Физические комплексы</c:v>
                </c:pt>
                <c:pt idx="1">
                  <c:v>Комплекс неполноценности</c:v>
                </c:pt>
                <c:pt idx="2">
                  <c:v>Комплекс зависимости от мнения других</c:v>
                </c:pt>
                <c:pt idx="3">
                  <c:v>Без видимы комплексов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</c:v>
                </c:pt>
                <c:pt idx="1">
                  <c:v>30</c:v>
                </c:pt>
                <c:pt idx="2">
                  <c:v>65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EA-478F-9670-CE6CCC58A08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Физические комплексы</c:v>
                </c:pt>
                <c:pt idx="1">
                  <c:v>Комплекс неполноценности</c:v>
                </c:pt>
                <c:pt idx="2">
                  <c:v>Комплекс зависимости от мнения других</c:v>
                </c:pt>
                <c:pt idx="3">
                  <c:v>Без видимы комплексов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EA-478F-9670-CE6CCC58A0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902976"/>
        <c:axId val="222978048"/>
      </c:barChart>
      <c:catAx>
        <c:axId val="2119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978048"/>
        <c:crosses val="autoZero"/>
        <c:auto val="1"/>
        <c:lblAlgn val="ctr"/>
        <c:lblOffset val="100"/>
        <c:noMultiLvlLbl val="0"/>
      </c:catAx>
      <c:valAx>
        <c:axId val="2229780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190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4FA56-6F9C-4694-92CC-35E66C76E6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C428-ECF2-4AB7-9087-4B682EB95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1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6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0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3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9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7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6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0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2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5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6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6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6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199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6E9A-439F-4447-8670-8E1DB5291E6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3A4-6D04-498A-B967-3174DA447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0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868" y="290946"/>
            <a:ext cx="9144000" cy="6340442"/>
          </a:xfrm>
        </p:spPr>
        <p:txBody>
          <a:bodyPr>
            <a:norm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психологии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«Психологические комплексы обучающихся»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2021г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5242" y="4516341"/>
            <a:ext cx="5536758" cy="2250219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016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84" y="0"/>
            <a:ext cx="11272059" cy="95916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027133"/>
              </p:ext>
            </p:extLst>
          </p:nvPr>
        </p:nvGraphicFramePr>
        <p:xfrm>
          <a:off x="440584" y="1047404"/>
          <a:ext cx="11272059" cy="569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008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978" y="0"/>
            <a:ext cx="8534400" cy="17970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избавления от комплексов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629" y="1700935"/>
            <a:ext cx="10515600" cy="47793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 smtClean="0"/>
              <a:t>7 шагов к успеху:</a:t>
            </a:r>
            <a:br>
              <a:rPr lang="ru-RU" sz="3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1.Выявить причину комплексов (предположить).</a:t>
            </a:r>
            <a:br>
              <a:rPr lang="ru-RU" dirty="0" smtClean="0"/>
            </a:br>
            <a:r>
              <a:rPr lang="ru-RU" dirty="0" smtClean="0"/>
              <a:t>2.Трезво оценить ситуацию.</a:t>
            </a:r>
            <a:br>
              <a:rPr lang="ru-RU" dirty="0" smtClean="0"/>
            </a:br>
            <a:r>
              <a:rPr lang="ru-RU" dirty="0" smtClean="0"/>
              <a:t>3. Избавиться от своего страха (обесценить). </a:t>
            </a:r>
            <a:br>
              <a:rPr lang="ru-RU" dirty="0" smtClean="0"/>
            </a:br>
            <a:r>
              <a:rPr lang="ru-RU" dirty="0" smtClean="0"/>
              <a:t>4. Поверить в себя и свои силы.</a:t>
            </a:r>
            <a:br>
              <a:rPr lang="ru-RU" dirty="0" smtClean="0"/>
            </a:br>
            <a:r>
              <a:rPr lang="ru-RU" dirty="0" smtClean="0"/>
              <a:t>5. Активно действовать.</a:t>
            </a:r>
            <a:br>
              <a:rPr lang="ru-RU" dirty="0" smtClean="0"/>
            </a:br>
            <a:r>
              <a:rPr lang="ru-RU" dirty="0" smtClean="0"/>
              <a:t>6. Подумать о своих достоинствах или записать </a:t>
            </a:r>
            <a:br>
              <a:rPr lang="ru-RU" dirty="0" smtClean="0"/>
            </a:br>
            <a:r>
              <a:rPr lang="ru-RU" dirty="0" smtClean="0"/>
              <a:t>их на листе бумаги и повесить на видное место.</a:t>
            </a:r>
            <a:br>
              <a:rPr lang="ru-RU" dirty="0" smtClean="0"/>
            </a:br>
            <a:r>
              <a:rPr lang="ru-RU" dirty="0" smtClean="0"/>
              <a:t>7. Полюбить жизнь и себя!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Эти пункты могут помочь взрослому или </a:t>
            </a:r>
            <a:br>
              <a:rPr lang="ru-RU" dirty="0" smtClean="0"/>
            </a:br>
            <a:r>
              <a:rPr lang="ru-RU" dirty="0" smtClean="0"/>
              <a:t>подростку избавиться от волнения, переживаний</a:t>
            </a:r>
            <a:br>
              <a:rPr lang="ru-RU" dirty="0" smtClean="0"/>
            </a:br>
            <a:r>
              <a:rPr lang="ru-RU" dirty="0" smtClean="0"/>
              <a:t>и других отрицательных проявлений комплексов. </a:t>
            </a:r>
            <a:br>
              <a:rPr lang="ru-RU" dirty="0" smtClean="0"/>
            </a:br>
            <a:r>
              <a:rPr lang="ru-RU" dirty="0" smtClean="0"/>
              <a:t>Но </a:t>
            </a:r>
            <a:r>
              <a:rPr lang="ru-RU" dirty="0" smtClean="0">
                <a:solidFill>
                  <a:srgbClr val="FF0000"/>
                </a:solidFill>
              </a:rPr>
              <a:t>для точного избавления от комплексов </a:t>
            </a:r>
            <a:r>
              <a:rPr lang="ru-RU" dirty="0" smtClean="0"/>
              <a:t>надо </a:t>
            </a:r>
            <a:br>
              <a:rPr lang="ru-RU" dirty="0" smtClean="0"/>
            </a:br>
            <a:r>
              <a:rPr lang="ru-RU" dirty="0" smtClean="0"/>
              <a:t>посетить специалиста, который выявит корень</a:t>
            </a:r>
            <a:br>
              <a:rPr lang="ru-RU" dirty="0" smtClean="0"/>
            </a:br>
            <a:r>
              <a:rPr lang="ru-RU" dirty="0" smtClean="0"/>
              <a:t>проблемы и найдёт пути её решения.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2" y="1661821"/>
            <a:ext cx="4961614" cy="39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6479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Что нужно сделать родителям, чтобы их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ребёнок прожил жизнь без комплексов?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Родители должны </a:t>
            </a:r>
            <a:br>
              <a:rPr lang="ru-RU" dirty="0" smtClean="0"/>
            </a:br>
            <a:r>
              <a:rPr lang="ru-RU" dirty="0" smtClean="0"/>
              <a:t>окружать своего ребёнка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любовью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нежностью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в любых ситуациях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поддерживать</a:t>
            </a:r>
            <a:r>
              <a:rPr lang="ru-RU" dirty="0" smtClean="0"/>
              <a:t> его.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6" y="1587087"/>
            <a:ext cx="2997642" cy="21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3840480"/>
            <a:ext cx="5112689" cy="272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74" y="1587087"/>
            <a:ext cx="3116910" cy="225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15" y="3896139"/>
            <a:ext cx="4697434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604" y="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855" y="2759104"/>
            <a:ext cx="11166123" cy="40233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Комплексы влияют на самооценку и могут являться критерием влияющим на успеваемость.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2.Что бы побороть свои комплексы нужно обратиться к специалисту.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Любовь и поддержка родителей будет помогать нам в новых начинаниях на протяжении всей жизни.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2" b="9861"/>
          <a:stretch/>
        </p:blipFill>
        <p:spPr bwMode="auto">
          <a:xfrm>
            <a:off x="3411110" y="132286"/>
            <a:ext cx="4969565" cy="22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4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t="-2974" r="-733" b="2974"/>
          <a:stretch/>
        </p:blipFill>
        <p:spPr bwMode="auto">
          <a:xfrm>
            <a:off x="0" y="-238539"/>
            <a:ext cx="12340424" cy="709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01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5" y="2909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59958" y="1516391"/>
            <a:ext cx="10515600" cy="3421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тема комплексов является одной из самых насущных проблем подростков в России и за её пределами. Современное поколение всё чаще закрывается в себе и перестаёт выходить в контакт не только с окружающими, но и с родными людьми.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90" y="3466767"/>
            <a:ext cx="5791959" cy="316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" b="9175"/>
          <a:stretch/>
        </p:blipFill>
        <p:spPr bwMode="auto">
          <a:xfrm>
            <a:off x="659958" y="3633746"/>
            <a:ext cx="4707172" cy="29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045" y="502712"/>
            <a:ext cx="11439525" cy="507841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психологических комплексов и их влияние на самооценку и успеваемость обучающихся МБОУ Усть-Удинская СОШ № 2.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Изучить комплексы подростков.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Выявить какие из них более распространенные.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Посмотреть корреляцию комплексов с самооценкой 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успеваемостью.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Найти пути избавления от комплексов.</a:t>
            </a:r>
            <a:endParaRPr lang="ru-RU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65" y="267167"/>
            <a:ext cx="473897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50" y="3168192"/>
            <a:ext cx="5619986" cy="341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2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" y="532012"/>
            <a:ext cx="11305308" cy="7481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932" y="1563674"/>
            <a:ext cx="11760235" cy="49641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обучающихся влияют на самооценку и успеваемость в школе.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проекта: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8-11 классов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проекта: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проекта: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 месяца.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87" y="2190750"/>
            <a:ext cx="5944041" cy="446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6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1821" y="614508"/>
            <a:ext cx="10515600" cy="7487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комплексы и откуда они берутся?</a:t>
            </a: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6945" y="1781534"/>
            <a:ext cx="10515600" cy="4342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психологическое состояние, которое искажает восприятие себя и окружающей действительности.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комплексов: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образуются и формируются у человека на протяжении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жизни, но большинство из них появляются в 10 – 19 лет, так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называемый подростковый возраст.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возраст недаром называют переходным.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взрослеет, стремительно изменяются внешность и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ребенка в подростковом возрасте у детей очень часто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всевозможные комплексы, от которых порой очень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или невозможно избавиться. В этом возрасте у мальчиков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девочек начинают проявляться характерные мужские и женские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черты. Именно на почве изменений внешности базируется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подростковых комплексов.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30" y="2631882"/>
            <a:ext cx="4166483" cy="393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1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989" y="280093"/>
            <a:ext cx="10515600" cy="177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Таблица: Опрос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060818"/>
              </p:ext>
            </p:extLst>
          </p:nvPr>
        </p:nvGraphicFramePr>
        <p:xfrm>
          <a:off x="199158" y="850789"/>
          <a:ext cx="11830918" cy="5807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6826">
                  <a:extLst>
                    <a:ext uri="{9D8B030D-6E8A-4147-A177-3AD203B41FA5}">
                      <a16:colId xmlns:a16="http://schemas.microsoft.com/office/drawing/2014/main" val="4000880607"/>
                    </a:ext>
                  </a:extLst>
                </a:gridCol>
                <a:gridCol w="4829059">
                  <a:extLst>
                    <a:ext uri="{9D8B030D-6E8A-4147-A177-3AD203B41FA5}">
                      <a16:colId xmlns:a16="http://schemas.microsoft.com/office/drawing/2014/main" val="4184589507"/>
                    </a:ext>
                  </a:extLst>
                </a:gridCol>
                <a:gridCol w="2221871">
                  <a:extLst>
                    <a:ext uri="{9D8B030D-6E8A-4147-A177-3AD203B41FA5}">
                      <a16:colId xmlns:a16="http://schemas.microsoft.com/office/drawing/2014/main" val="21338417"/>
                    </a:ext>
                  </a:extLst>
                </a:gridCol>
                <a:gridCol w="1873162">
                  <a:extLst>
                    <a:ext uri="{9D8B030D-6E8A-4147-A177-3AD203B41FA5}">
                      <a16:colId xmlns:a16="http://schemas.microsoft.com/office/drawing/2014/main" val="1770644647"/>
                    </a:ext>
                  </a:extLst>
                </a:gridCol>
              </a:tblGrid>
              <a:tr h="9235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Кол-во опрашиваемых: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Кол-во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имеющих</a:t>
                      </a:r>
                      <a:r>
                        <a:rPr lang="ru-RU" sz="1400" baseline="0" dirty="0" smtClean="0"/>
                        <a:t> этот комплекс: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840350"/>
                  </a:ext>
                </a:extLst>
              </a:tr>
              <a:tr h="4870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Комплекс неполноценности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Чувство собственной ущербности и вера в превосходство других.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08444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Комплекс не любви к себе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Неумение проявлять и принимать любовь.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96891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 нерешительности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r>
                        <a:rPr lang="ru-RU" sz="1200" baseline="0" dirty="0" smtClean="0"/>
                        <a:t> предпочитает оставаться на своём месте и боится сделать шаг вперёд.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326764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Комплекс отличника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Стремление</a:t>
                      </a:r>
                      <a:r>
                        <a:rPr lang="ru-RU" sz="1200" baseline="0" dirty="0" smtClean="0"/>
                        <a:t> всегда быть лучше других и сильное расстройство при любой неудаче.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74526"/>
                  </a:ext>
                </a:extLst>
              </a:tr>
              <a:tr h="7030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Комплекс Алисы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стране чудес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Создании идеального партнёра в воображении</a:t>
                      </a:r>
                      <a:r>
                        <a:rPr lang="ru-RU" sz="1200" baseline="0" dirty="0" smtClean="0"/>
                        <a:t> и отвращение к противоположному полу в жизни.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09222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 вины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 чувствует себя виноватым всегда</a:t>
                      </a:r>
                      <a:r>
                        <a:rPr lang="ru-RU" sz="1200" baseline="0" dirty="0" smtClean="0"/>
                        <a:t> и во всём.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623184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 превосходства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Чувство полного превосходства над остальными.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28049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Физические комплексы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Комплекс по поводу внешности ( вес, рост, строение и </a:t>
                      </a:r>
                      <a:r>
                        <a:rPr lang="ru-RU" sz="1200" dirty="0" err="1" smtClean="0"/>
                        <a:t>т.д</a:t>
                      </a:r>
                      <a:r>
                        <a:rPr lang="ru-RU" sz="1200" dirty="0" smtClean="0"/>
                        <a:t> 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916842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9.Комплекс зависимости от мнения других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r>
                        <a:rPr lang="ru-RU" sz="1200" baseline="0" dirty="0" smtClean="0"/>
                        <a:t> ставит чужое мнение выше своего.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24031"/>
                  </a:ext>
                </a:extLst>
              </a:tr>
              <a:tr h="4870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 двоечника.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Ребёнок</a:t>
                      </a:r>
                      <a:r>
                        <a:rPr lang="ru-RU" sz="1200" baseline="0" dirty="0" smtClean="0"/>
                        <a:t> ведёт себя плохо для привлечения внимания.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73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35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889" y="516473"/>
            <a:ext cx="10208028" cy="130830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самых распространённых комплекса в нашей школе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804" y="2178656"/>
            <a:ext cx="11371812" cy="3482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По результатам опроса мы выявили 3 основных комплекса среди учащихся: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1.</a:t>
            </a:r>
            <a:r>
              <a:rPr lang="ru-RU" sz="2400" dirty="0" smtClean="0"/>
              <a:t> Физические комплексы.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ru-RU" sz="2400" dirty="0" smtClean="0"/>
              <a:t> Комплекс неполноценности.</a:t>
            </a:r>
            <a:br>
              <a:rPr lang="ru-RU" sz="2400" dirty="0" smtClean="0"/>
            </a:b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</a:t>
            </a:r>
            <a:r>
              <a:rPr lang="ru-RU" sz="2400" dirty="0" smtClean="0"/>
              <a:t> Комплекс зависимости от мнения других.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8" y="4818490"/>
            <a:ext cx="4977518" cy="18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4818489"/>
            <a:ext cx="5673491" cy="171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6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5" y="890546"/>
            <a:ext cx="10395436" cy="572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6376" y="4905955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– 4 – низкая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 – 8 – адекватная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9 – 10 – завышенная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58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теста «Лесенка»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992530"/>
              </p:ext>
            </p:extLst>
          </p:nvPr>
        </p:nvGraphicFramePr>
        <p:xfrm>
          <a:off x="299265" y="1047404"/>
          <a:ext cx="11479877" cy="563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09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289</Words>
  <Application>Microsoft Office PowerPoint</Application>
  <PresentationFormat>Широкоэкранный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     ПРОЕКТ по психологии на тему: «Психологические комплексы обучающихся»                2021г</vt:lpstr>
      <vt:lpstr>Актуальность</vt:lpstr>
      <vt:lpstr>                                                ЦЕЛЬ И ЗАДАЧИ   Цель:   - Изучение психологических комплексов и их влияние на самооценку и успеваемость обучающихся МБОУ Усть-Удинская СОШ № 2.   Задачи:   1. Изучить комплексы подростков.  2. Выявить какие из них более распространенные.  3. Посмотреть корреляцию комплексов с самооценкой и      успеваемостью.  4. Найти пути избавления от комплексов.</vt:lpstr>
      <vt:lpstr>Гипотеза</vt:lpstr>
      <vt:lpstr>Что такое комплексы и откуда они берутся?</vt:lpstr>
      <vt:lpstr>Таблица: Опрос </vt:lpstr>
      <vt:lpstr>Три самых распространённых комплекса в нашей школе</vt:lpstr>
      <vt:lpstr>Презентация PowerPoint</vt:lpstr>
      <vt:lpstr>Результат теста «Лесенка»</vt:lpstr>
      <vt:lpstr>Успеваемость</vt:lpstr>
      <vt:lpstr>Пути избавления от комплексов</vt:lpstr>
      <vt:lpstr>     Что нужно сделать родителям, чтобы их         ребёнок прожил жизнь без комплексов?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«Средняя школа №2» поселка Усть-Уда     ПРОЕКТ по психологии на тему:</dc:title>
  <dc:creator>Психолог</dc:creator>
  <cp:lastModifiedBy>Психолог</cp:lastModifiedBy>
  <cp:revision>78</cp:revision>
  <dcterms:created xsi:type="dcterms:W3CDTF">2021-10-11T06:01:16Z</dcterms:created>
  <dcterms:modified xsi:type="dcterms:W3CDTF">2021-11-26T01:24:54Z</dcterms:modified>
</cp:coreProperties>
</file>