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9" r:id="rId4"/>
    <p:sldId id="271" r:id="rId5"/>
    <p:sldId id="283" r:id="rId6"/>
    <p:sldId id="284" r:id="rId7"/>
    <p:sldId id="272" r:id="rId8"/>
    <p:sldId id="260" r:id="rId9"/>
    <p:sldId id="273" r:id="rId10"/>
    <p:sldId id="274" r:id="rId11"/>
    <p:sldId id="257" r:id="rId12"/>
    <p:sldId id="276" r:id="rId13"/>
    <p:sldId id="275" r:id="rId14"/>
    <p:sldId id="277" r:id="rId15"/>
    <p:sldId id="262" r:id="rId16"/>
    <p:sldId id="278" r:id="rId17"/>
    <p:sldId id="279" r:id="rId18"/>
    <p:sldId id="280" r:id="rId19"/>
    <p:sldId id="281" r:id="rId20"/>
    <p:sldId id="282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9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5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97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40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44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95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22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21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98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6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8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BCA9-273E-4BE9-8B97-D123FD3C4E5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C827-7291-47B7-94DD-B9ACF6B93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39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7804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40" y="1752008"/>
            <a:ext cx="1031611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английское предложение начинается с конструкции </a:t>
            </a:r>
            <a:r>
              <a:rPr lang="en-US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ru-RU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русский язык такое предложение следует переводить начиная с конца.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ru-RU" sz="3200" b="1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four books </a:t>
            </a:r>
            <a:r>
              <a:rPr lang="en-US" alt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bag</a:t>
            </a:r>
            <a:r>
              <a:rPr lang="ru-RU" alt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en-US" alt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сумке </a:t>
            </a:r>
            <a:r>
              <a:rPr lang="ru-RU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книги. </a:t>
            </a:r>
            <a:endParaRPr lang="en-US" altLang="ru-RU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ru-RU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34269" y="719606"/>
            <a:ext cx="884374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Отрицательную форму можно образовать также с помощью местоимения 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ставится перед </a:t>
            </a:r>
            <a:r>
              <a:rPr lang="ru-RU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-тельным. В этом случае существительное употребляется без артикля: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04129" y="3667112"/>
            <a:ext cx="6261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b="1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There </a:t>
            </a:r>
            <a:r>
              <a:rPr lang="en-US" altLang="zh-CN" b="1" i="1" dirty="0" smtClean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is</a:t>
            </a:r>
            <a:r>
              <a:rPr lang="ru-RU" altLang="zh-CN" b="1" i="1" dirty="0" smtClean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i="1" dirty="0" smtClean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no</a:t>
            </a:r>
            <a:r>
              <a:rPr lang="en-US" altLang="zh-CN" b="1" i="1" dirty="0" smtClean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flower </a:t>
            </a:r>
            <a:r>
              <a:rPr lang="en-US" altLang="zh-CN" b="1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US" altLang="zh-CN" b="1" i="1" dirty="0" smtClean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the vase</a:t>
            </a:r>
            <a:r>
              <a:rPr lang="en-US" altLang="zh-CN" b="1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ru-RU" altLang="zh-CN" b="1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404129" y="4272968"/>
            <a:ext cx="6056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i="1" dirty="0">
                <a:solidFill>
                  <a:srgbClr val="FFFF00"/>
                </a:solidFill>
                <a:cs typeface="Arial" panose="020B0604020202020204" pitchFamily="34" charset="0"/>
              </a:rPr>
              <a:t>There </a:t>
            </a:r>
            <a:r>
              <a:rPr lang="en-US" altLang="ru-RU" b="1" i="1" dirty="0" smtClean="0">
                <a:solidFill>
                  <a:srgbClr val="FFFF00"/>
                </a:solidFill>
                <a:cs typeface="Arial" panose="020B0604020202020204" pitchFamily="34" charset="0"/>
              </a:rPr>
              <a:t>are </a:t>
            </a:r>
            <a:r>
              <a:rPr lang="en-US" altLang="ru-RU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no</a:t>
            </a:r>
            <a:r>
              <a:rPr lang="en-US" altLang="ru-RU" b="1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cats </a:t>
            </a:r>
            <a:r>
              <a:rPr lang="en-US" altLang="ru-RU" b="1" i="1" dirty="0">
                <a:solidFill>
                  <a:srgbClr val="FFFF00"/>
                </a:solidFill>
                <a:cs typeface="Arial" panose="020B0604020202020204" pitchFamily="34" charset="0"/>
              </a:rPr>
              <a:t>on </a:t>
            </a:r>
            <a:r>
              <a:rPr lang="en-US" altLang="ru-RU" b="1" i="1" dirty="0" smtClean="0">
                <a:solidFill>
                  <a:srgbClr val="FFFF00"/>
                </a:solidFill>
                <a:cs typeface="Arial" panose="020B0604020202020204" pitchFamily="34" charset="0"/>
              </a:rPr>
              <a:t>the roof</a:t>
            </a:r>
            <a:r>
              <a:rPr lang="en-US" altLang="ru-RU" b="1" i="1" dirty="0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579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770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377" y="1615440"/>
            <a:ext cx="104241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Оборот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smtClean="0">
                <a:ln/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личной формой глагола </a:t>
            </a:r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smtClean="0">
                <a:ln/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ru-RU" sz="3200" b="1" cap="none" spc="0" dirty="0" smtClean="0">
                <a:ln/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английском языке употребляется очень часто  и имеет значение </a:t>
            </a:r>
            <a:r>
              <a:rPr lang="ru-RU" sz="3200" b="1" i="1" cap="none" spc="0" dirty="0" smtClean="0">
                <a:ln/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есть, имеется, находится,</a:t>
            </a:r>
            <a:r>
              <a:rPr lang="ru-RU" sz="3200" b="1" i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.е. в тех случаях, когда говорящий хочет подчеркнуть факт наличия (отсутствия) какого-либо предмета или явления, а не место, в котором находится</a:t>
            </a:r>
            <a:r>
              <a:rPr lang="en-US" sz="32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121919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691" y="1995369"/>
            <a:ext cx="106043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предложении несколько подлежащих, то выбор формы глагола (</a:t>
            </a:r>
            <a:r>
              <a:rPr lang="en-US" altLang="ru-RU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altLang="ru-RU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определяется тем подлежащим, которое стоит </a:t>
            </a:r>
            <a:r>
              <a:rPr lang="ru-RU" alt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</a:t>
            </a:r>
            <a:r>
              <a:rPr lang="ru-RU" alt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4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149</Words>
  <Application>Microsoft Office PowerPoint</Application>
  <PresentationFormat>Произвольный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/ There are</dc:title>
  <dc:creator>HP</dc:creator>
  <cp:lastModifiedBy>HP</cp:lastModifiedBy>
  <cp:revision>27</cp:revision>
  <dcterms:created xsi:type="dcterms:W3CDTF">2017-11-28T12:07:38Z</dcterms:created>
  <dcterms:modified xsi:type="dcterms:W3CDTF">2021-11-19T17:05:19Z</dcterms:modified>
</cp:coreProperties>
</file>