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sldIdLst>
    <p:sldId id="256" r:id="rId3"/>
    <p:sldId id="260" r:id="rId4"/>
    <p:sldId id="257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0"/>
  </p:normalViewPr>
  <p:slideViewPr>
    <p:cSldViewPr>
      <p:cViewPr varScale="1">
        <p:scale>
          <a:sx n="74" d="100"/>
          <a:sy n="74" d="100"/>
        </p:scale>
        <p:origin x="38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3087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5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6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3097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30F661-8FDF-47E6-BD14-9A55B76985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FE8D8-E39D-4615-8117-117C218933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5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DCB1F-A066-4F2D-8060-9DC10F1845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9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4CDA8-8ACC-4FDB-BDB4-BB511452D2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1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515AC-8697-42F8-94B8-7B494E6D57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7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10C7E-7D48-4AED-81F8-8E9B491310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9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2B4F1-5F26-4B69-A82A-105B94B3F6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6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9658F-17D8-4104-A1BF-6E13FA73C2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2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80D85-C23E-437D-A6A4-A2DF43EF1B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1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A0421-1B2E-4AAE-BE02-5B97C3577E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16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3F795-DF06-47D2-A37A-5E50534455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4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1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C012BBDE-BFF2-4692-ACCC-910E9AEADFD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/>
              <a:t>РЕАЛИЗАЦИЯ КУЛЬТУРОЛОГИЧЕСКОГО ПОДХОДА ПРИ ОБУЧЕНИИ АНГЛИЙСКОМУ ЯЗЫКУ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056" y="5229200"/>
            <a:ext cx="3382144" cy="63820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2"/>
                </a:solidFill>
              </a:rPr>
              <a:t>Выполнила </a:t>
            </a:r>
            <a:r>
              <a:rPr lang="ru-RU" sz="2000" dirty="0">
                <a:solidFill>
                  <a:schemeClr val="bg2"/>
                </a:solidFill>
              </a:rPr>
              <a:t>Павлова </a:t>
            </a:r>
            <a:r>
              <a:rPr lang="ru-RU" sz="2000" dirty="0" smtClean="0">
                <a:solidFill>
                  <a:schemeClr val="bg2"/>
                </a:solidFill>
              </a:rPr>
              <a:t>Р.Н.,</a:t>
            </a:r>
          </a:p>
          <a:p>
            <a:pPr algn="l"/>
            <a:r>
              <a:rPr lang="ru-RU" sz="2000" dirty="0">
                <a:solidFill>
                  <a:schemeClr val="bg2"/>
                </a:solidFill>
              </a:rPr>
              <a:t>преподаватель английского языка </a:t>
            </a:r>
          </a:p>
          <a:p>
            <a:pPr algn="l"/>
            <a:endParaRPr lang="ru-RU" sz="2000" dirty="0">
              <a:solidFill>
                <a:schemeClr val="bg2"/>
              </a:solidFill>
            </a:endParaRPr>
          </a:p>
          <a:p>
            <a:pPr algn="l"/>
            <a:r>
              <a:rPr lang="ru-RU" sz="2000" dirty="0">
                <a:solidFill>
                  <a:schemeClr val="bg2"/>
                </a:solidFill>
              </a:rPr>
              <a:t>                                                                </a:t>
            </a:r>
            <a:r>
              <a:rPr lang="ru-RU" sz="2000" dirty="0" smtClean="0">
                <a:solidFill>
                  <a:schemeClr val="bg2"/>
                </a:solidFill>
              </a:rPr>
              <a:t>                     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Выполнила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Павлова Р.Н.,                                           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преподаватель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английского языка, 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95530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Цель-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методического обеспечения реализации культурологического подхода в обучении английскому языку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45024"/>
            <a:ext cx="74168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Сущность культурологического подхода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«культура»</a:t>
            </a:r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dirty="0" smtClean="0"/>
              <a:t>формирование  </a:t>
            </a:r>
            <a:r>
              <a:rPr lang="ru-RU" dirty="0" err="1" smtClean="0"/>
              <a:t>лингвокультурологической</a:t>
            </a:r>
            <a:r>
              <a:rPr lang="ru-RU" dirty="0" smtClean="0"/>
              <a:t> компетенции:</a:t>
            </a:r>
          </a:p>
          <a:p>
            <a:r>
              <a:rPr lang="ru-RU" dirty="0"/>
              <a:t>я</a:t>
            </a:r>
            <a:r>
              <a:rPr lang="ru-RU" dirty="0" smtClean="0"/>
              <a:t>зыковой</a:t>
            </a:r>
          </a:p>
          <a:p>
            <a:r>
              <a:rPr lang="ru-RU" dirty="0"/>
              <a:t>с</a:t>
            </a:r>
            <a:r>
              <a:rPr lang="ru-RU" dirty="0" smtClean="0"/>
              <a:t>оциолингвистической</a:t>
            </a:r>
            <a:endParaRPr lang="ru-RU" dirty="0"/>
          </a:p>
          <a:p>
            <a:r>
              <a:rPr lang="ru-RU" dirty="0" smtClean="0"/>
              <a:t>социокультурной</a:t>
            </a:r>
            <a:r>
              <a:rPr lang="ru-RU" b="1" dirty="0" smtClean="0"/>
              <a:t> </a:t>
            </a:r>
            <a:endParaRPr lang="ru-RU" dirty="0"/>
          </a:p>
          <a:p>
            <a:r>
              <a:rPr lang="ru-RU" dirty="0" smtClean="0"/>
              <a:t>коммуникативной 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329684" y="2636912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Содержание культурологического подхода: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фольклор, обычаи и традиции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искусство, живопись, </a:t>
            </a:r>
            <a:r>
              <a:rPr lang="ru-RU" dirty="0" smtClean="0"/>
              <a:t>архитектура, музыка, </a:t>
            </a:r>
            <a:r>
              <a:rPr lang="ru-RU" dirty="0"/>
              <a:t>кино, театр, </a:t>
            </a:r>
            <a:endParaRPr lang="ru-RU" dirty="0" smtClean="0"/>
          </a:p>
          <a:p>
            <a:r>
              <a:rPr lang="ru-RU" dirty="0"/>
              <a:t>х</a:t>
            </a:r>
            <a:r>
              <a:rPr lang="ru-RU" dirty="0" smtClean="0"/>
              <a:t>удожественная  литература, </a:t>
            </a:r>
          </a:p>
          <a:p>
            <a:r>
              <a:rPr lang="ru-RU" dirty="0" smtClean="0"/>
              <a:t>средства </a:t>
            </a:r>
            <a:r>
              <a:rPr lang="ru-RU" dirty="0"/>
              <a:t>массовой </a:t>
            </a:r>
            <a:r>
              <a:rPr lang="ru-RU" dirty="0" smtClean="0"/>
              <a:t>информации,</a:t>
            </a:r>
          </a:p>
          <a:p>
            <a:r>
              <a:rPr lang="ru-RU" dirty="0" smtClean="0"/>
              <a:t> </a:t>
            </a:r>
            <a:r>
              <a:rPr lang="ru-RU" dirty="0"/>
              <a:t>знакомство с географией, историей.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6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Роль родной культуры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принцип диалога культур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572000" y="1727097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29684" y="1700808"/>
            <a:ext cx="484632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26281" y="3167257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29684" y="2564904"/>
            <a:ext cx="4846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10583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err="1" smtClean="0">
                <a:ea typeface="Times New Roman" panose="02020603050405020304" pitchFamily="18" charset="0"/>
              </a:rPr>
              <a:t>контрастивно</a:t>
            </a:r>
            <a:r>
              <a:rPr lang="ru-RU" sz="2800" dirty="0" smtClean="0">
                <a:ea typeface="Times New Roman" panose="02020603050405020304" pitchFamily="18" charset="0"/>
              </a:rPr>
              <a:t> - сопоставительное </a:t>
            </a:r>
            <a:r>
              <a:rPr lang="ru-RU" sz="2800" dirty="0" err="1">
                <a:ea typeface="Times New Roman" panose="02020603050405020304" pitchFamily="18" charset="0"/>
              </a:rPr>
              <a:t>соизучение</a:t>
            </a:r>
            <a:r>
              <a:rPr lang="ru-RU" sz="2800" dirty="0">
                <a:ea typeface="Times New Roman" panose="02020603050405020304" pitchFamily="18" charset="0"/>
              </a:rPr>
              <a:t> родной и изучаемой культур </a:t>
            </a:r>
            <a:endParaRPr lang="ru-RU" sz="2800" dirty="0" smtClean="0">
              <a:ea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70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МЕТОДИКИ РАБОТЫ С КУЛЬТУРОЛОГИЧЕСКИМ МАТЕРИАЛОМ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«Interesting Facts about Lake Baikal</a:t>
            </a:r>
            <a:r>
              <a:rPr lang="en-US" dirty="0" smtClean="0"/>
              <a:t>»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/>
              <a:t>«The Siberian Food</a:t>
            </a:r>
            <a:r>
              <a:rPr lang="en-US" dirty="0" smtClean="0"/>
              <a:t>»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/>
              <a:t>«The fauna  of Baikal</a:t>
            </a:r>
            <a:r>
              <a:rPr lang="en-US" dirty="0" smtClean="0"/>
              <a:t>»</a:t>
            </a:r>
            <a:endParaRPr lang="ru-RU" dirty="0" smtClean="0"/>
          </a:p>
          <a:p>
            <a:r>
              <a:rPr lang="en-US" dirty="0" err="1" smtClean="0"/>
              <a:t>Quize</a:t>
            </a:r>
            <a:r>
              <a:rPr lang="en-US" dirty="0" smtClean="0"/>
              <a:t> Lake Baikal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0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22449"/>
            <a:ext cx="7772400" cy="36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87A3FF-9143-4379-834A-F991E8DDDB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«Современный»</Template>
  <TotalTime>258</TotalTime>
  <Words>118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Тема Office</vt:lpstr>
      <vt:lpstr>РЕАЛИЗАЦИЯ КУЛЬТУРОЛОГИЧЕСКОГО ПОДХОДА ПРИ ОБУЧЕНИИ АНГЛИЙСКОМУ ЯЗЫКУ</vt:lpstr>
      <vt:lpstr>      Цель- разработка методического обеспечения реализации культурологического подхода в обучении английскому языку Задачи:   </vt:lpstr>
      <vt:lpstr> Сущность культурологического подхода </vt:lpstr>
      <vt:lpstr>Содержание культурологического подхода:</vt:lpstr>
      <vt:lpstr>Роль родной культуры </vt:lpstr>
      <vt:lpstr>МЕТОДИКИ РАБОТЫ С КУЛЬТУРОЛОГИЧЕСКИМ МАТЕРИАЛОМ </vt:lpstr>
      <vt:lpstr>СПАСИБО ЗА ВНИМАНИЕ!</vt:lpstr>
    </vt:vector>
  </TitlesOfParts>
  <Manager/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КУЛЬТУРОЛОГИЧЕСКОГО ПОДХОДА ПРИ ОБУЧЕНИИ АНГЛИЙСКОМУ ЯЗЫКУ</dc:title>
  <dc:subject/>
  <dc:creator>COMP</dc:creator>
  <cp:keywords/>
  <dc:description/>
  <cp:lastModifiedBy>COMP</cp:lastModifiedBy>
  <cp:revision>9</cp:revision>
  <dcterms:created xsi:type="dcterms:W3CDTF">2021-04-28T14:41:23Z</dcterms:created>
  <dcterms:modified xsi:type="dcterms:W3CDTF">2021-04-29T17:24:31Z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TC010690071049</vt:lpwstr>
  </property>
</Properties>
</file>