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4" r:id="rId3"/>
    <p:sldId id="280" r:id="rId4"/>
    <p:sldId id="283" r:id="rId5"/>
    <p:sldId id="286" r:id="rId6"/>
    <p:sldId id="296" r:id="rId7"/>
    <p:sldId id="288" r:id="rId8"/>
    <p:sldId id="297" r:id="rId9"/>
    <p:sldId id="290" r:id="rId10"/>
    <p:sldId id="298" r:id="rId11"/>
    <p:sldId id="291" r:id="rId12"/>
    <p:sldId id="299" r:id="rId13"/>
    <p:sldId id="292" r:id="rId14"/>
    <p:sldId id="293" r:id="rId15"/>
    <p:sldId id="289" r:id="rId16"/>
    <p:sldId id="274" r:id="rId17"/>
    <p:sldId id="263" r:id="rId18"/>
    <p:sldId id="312" r:id="rId19"/>
    <p:sldId id="302" r:id="rId20"/>
    <p:sldId id="304" r:id="rId21"/>
    <p:sldId id="306" r:id="rId22"/>
    <p:sldId id="308" r:id="rId23"/>
    <p:sldId id="303" r:id="rId24"/>
    <p:sldId id="310" r:id="rId25"/>
    <p:sldId id="307" r:id="rId26"/>
    <p:sldId id="311" r:id="rId27"/>
    <p:sldId id="309" r:id="rId28"/>
    <p:sldId id="313" r:id="rId29"/>
    <p:sldId id="266" r:id="rId30"/>
    <p:sldId id="294" r:id="rId31"/>
    <p:sldId id="265" r:id="rId32"/>
    <p:sldId id="268" r:id="rId33"/>
    <p:sldId id="271" r:id="rId34"/>
    <p:sldId id="30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" initials="С.В." lastIdx="1" clrIdx="0">
    <p:extLst>
      <p:ext uri="{19B8F6BF-5375-455C-9EA6-DF929625EA0E}">
        <p15:presenceInfo xmlns:p15="http://schemas.microsoft.com/office/powerpoint/2012/main" userId="Светла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9900"/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3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7d88a_c74d270e_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-2" y="4620289"/>
            <a:ext cx="5857886" cy="2237712"/>
          </a:xfrm>
          <a:prstGeom prst="rect">
            <a:avLst/>
          </a:prstGeom>
        </p:spPr>
      </p:pic>
      <p:pic>
        <p:nvPicPr>
          <p:cNvPr id="9" name="Рисунок 8" descr="0_7d88a_c74d270e_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86182" y="4811316"/>
            <a:ext cx="5357819" cy="2046685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FACC-A635-4845-9CD8-906975DFF19F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4126-3C33-4676-AA73-CD3E3844151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0_87ac7_db26940a_M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7158" y="142852"/>
            <a:ext cx="4622494" cy="6572272"/>
          </a:xfrm>
          <a:prstGeom prst="rect">
            <a:avLst/>
          </a:prstGeom>
        </p:spPr>
      </p:pic>
      <p:pic>
        <p:nvPicPr>
          <p:cNvPr id="8" name="Рисунок 7" descr="0_87adc_ca5f3b4_M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3929066"/>
            <a:ext cx="2071702" cy="2690524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6525" cap="sq" cmpd="thickThin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0_6a9b5_e1930d5_L.png"/>
          <p:cNvPicPr>
            <a:picLocks noChangeAspect="1"/>
          </p:cNvPicPr>
          <p:nvPr userDrawn="1"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74" y="2151496"/>
            <a:ext cx="3929090" cy="2555008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9829" y="6611779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bg1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1000" kern="1200" dirty="0" err="1" smtClean="0">
                <a:solidFill>
                  <a:schemeClr val="bg1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1000" kern="1200" dirty="0">
              <a:solidFill>
                <a:schemeClr val="bg1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6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X8WGYnmX2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UX8WGYnmX2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7wMtTy6F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Galah(BVS)\&#1056;&#1072;&#1073;&#1086;&#1095;&#1080;&#1081;%20&#1089;&#1090;&#1086;&#1083;\17.04.12&#1075;%20-%20&#1042;&#1058;&#1054;&#1056;&#1053;\&#1076;&#1080;&#1085;&#1072;&#1084;.&#1092;&#1080;&#1079;&#1084;&#1080;&#1085;&#1091;&#1090;&#1082;&#1080;\&#1084;&#1086;&#1076;&#1072;.mp3" TargetMode="External"/><Relationship Id="rId4" Type="http://schemas.openxmlformats.org/officeDocument/2006/relationships/image" Target="../media/image17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6632"/>
            <a:ext cx="7056784" cy="3594618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МКОУ для обучающихся с ОВЗ </a:t>
            </a:r>
            <a:r>
              <a:rPr lang="ru-RU" sz="2000" dirty="0" err="1" smtClean="0">
                <a:solidFill>
                  <a:schemeClr val="tx1"/>
                </a:solidFill>
              </a:rPr>
              <a:t>Старогородковская</a:t>
            </a:r>
            <a:r>
              <a:rPr lang="ru-RU" sz="2000" dirty="0" smtClean="0">
                <a:solidFill>
                  <a:schemeClr val="tx1"/>
                </a:solidFill>
              </a:rPr>
              <a:t> общеобразовательная школа «Гармония»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Урок математики во 2 классе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УМК </a:t>
            </a:r>
            <a:r>
              <a:rPr lang="ru-RU" sz="2800" b="1" dirty="0">
                <a:solidFill>
                  <a:schemeClr val="accent2"/>
                </a:solidFill>
              </a:rPr>
              <a:t>«Школа России»</a:t>
            </a:r>
            <a:br>
              <a:rPr lang="ru-RU" sz="2800" b="1" dirty="0">
                <a:solidFill>
                  <a:schemeClr val="accent2"/>
                </a:solidFill>
              </a:rPr>
            </a:b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rgbClr val="CC0099"/>
                </a:solidFill>
              </a:rPr>
              <a:t>ПЕРИМЕТР МНОГОУГОЛЬНИКА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771800" y="3711250"/>
            <a:ext cx="6348806" cy="2742085"/>
          </a:xfrm>
        </p:spPr>
        <p:txBody>
          <a:bodyPr/>
          <a:lstStyle/>
          <a:p>
            <a:pPr marL="0" indent="0" algn="r" eaLnBrk="1" hangingPunct="1">
              <a:buNone/>
            </a:pPr>
            <a:endParaRPr lang="ru-RU" sz="2000" b="1" u="sng" dirty="0" smtClean="0"/>
          </a:p>
          <a:p>
            <a:pPr marL="0" indent="0" algn="r" eaLnBrk="1" hangingPunct="1">
              <a:buNone/>
            </a:pPr>
            <a:r>
              <a:rPr lang="ru-RU" sz="2000" b="1" u="sng" dirty="0" smtClean="0"/>
              <a:t>Учитель начальных классов Воронова С.В..</a:t>
            </a:r>
            <a:endParaRPr lang="ru-RU" sz="2000" b="1" dirty="0" smtClean="0"/>
          </a:p>
          <a:p>
            <a:pPr marL="0" indent="0" eaLnBrk="1" hangingPunct="1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800" b="1" dirty="0">
                <a:solidFill>
                  <a:schemeClr val="accent2"/>
                </a:solidFill>
              </a:rPr>
              <a:t/>
            </a:r>
            <a:br>
              <a:rPr lang="ru-RU" sz="2800" b="1" dirty="0">
                <a:solidFill>
                  <a:schemeClr val="accent2"/>
                </a:solidFill>
              </a:rPr>
            </a:br>
            <a:endParaRPr lang="ru-RU" sz="2000" dirty="0" smtClean="0"/>
          </a:p>
          <a:p>
            <a:pPr marL="0" indent="0" eaLnBrk="1" hangingPunct="1">
              <a:buNone/>
            </a:pPr>
            <a:r>
              <a:rPr lang="ru-RU" sz="2000" dirty="0" smtClean="0"/>
              <a:t>2021г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pPr eaLnBrk="1" hangingPunct="1"/>
            <a:endParaRPr lang="ru-RU" sz="2800" b="1" dirty="0" smtClean="0"/>
          </a:p>
        </p:txBody>
      </p:sp>
      <p:pic>
        <p:nvPicPr>
          <p:cNvPr id="4" name="Picture 8" descr="GEOMTR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5518547" y="4746882"/>
            <a:ext cx="3625453" cy="211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4644008" y="214290"/>
            <a:ext cx="4357148" cy="300039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70C0"/>
                </a:solidFill>
                <a:cs typeface="Times New Roman" pitchFamily="18" charset="0"/>
              </a:rPr>
              <a:t>т</a:t>
            </a:r>
            <a:r>
              <a:rPr 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рапеция</a:t>
            </a:r>
          </a:p>
        </p:txBody>
      </p:sp>
      <p:sp>
        <p:nvSpPr>
          <p:cNvPr id="3" name="Блок-схема: знак завершения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643834" y="4286256"/>
            <a:ext cx="1357322" cy="42862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ДАЛЬШЕ</a:t>
            </a:r>
            <a:endParaRPr lang="ru-RU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1331640" y="2636912"/>
            <a:ext cx="1152128" cy="1649344"/>
          </a:xfrm>
          <a:prstGeom prst="trapezoi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8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4929190" y="214290"/>
            <a:ext cx="4071966" cy="300039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Блок-схема: знак завершения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643834" y="4286256"/>
            <a:ext cx="1357322" cy="42862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ДАЛЬШЕ</a:t>
            </a:r>
            <a:endParaRPr lang="ru-RU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75656" y="2780928"/>
            <a:ext cx="936104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4929190" y="214290"/>
            <a:ext cx="4071966" cy="300039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cs typeface="Times New Roman" pitchFamily="18" charset="0"/>
              </a:rPr>
              <a:t>круг</a:t>
            </a:r>
          </a:p>
        </p:txBody>
      </p:sp>
      <p:sp>
        <p:nvSpPr>
          <p:cNvPr id="3" name="Блок-схема: знак завершения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643834" y="4286256"/>
            <a:ext cx="1357322" cy="42862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ДАЛЬШЕ</a:t>
            </a:r>
            <a:endParaRPr lang="ru-RU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75656" y="2780928"/>
            <a:ext cx="936104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4572000" y="0"/>
            <a:ext cx="4429156" cy="341299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cs typeface="Times New Roman" pitchFamily="18" charset="0"/>
              </a:rPr>
              <a:t>Ребята, подскажите мне старой, кого не пропустили в королевство МНОГОУГОЛЬНИКИ?</a:t>
            </a:r>
            <a:endParaRPr lang="ru-RU" sz="24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Блок-схема: знак завершения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643834" y="4286256"/>
            <a:ext cx="1357322" cy="42862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ДАЛЬШЕ</a:t>
            </a:r>
            <a:endParaRPr lang="ru-RU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115616" y="3412996"/>
            <a:ext cx="792088" cy="1071570"/>
          </a:xfrm>
          <a:prstGeom prst="triangl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2123728" y="2450028"/>
            <a:ext cx="864096" cy="1361312"/>
          </a:xfrm>
          <a:prstGeom prst="trapezoi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3139258"/>
            <a:ext cx="864096" cy="13613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3344" y="2278582"/>
            <a:ext cx="936104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5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4283968" y="0"/>
            <a:ext cx="4717188" cy="321468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А почему не пропустили? Сформулируйте правило о …</a:t>
            </a:r>
          </a:p>
        </p:txBody>
      </p:sp>
      <p:sp>
        <p:nvSpPr>
          <p:cNvPr id="3" name="Блок-схема: знак завершения 2">
            <a:hlinkClick r:id="" action="ppaction://hlinkshowjump?jump=endshow">
              <a:snd r:embed="rId2" name="chimes.wav"/>
            </a:hlinkClick>
          </p:cNvPr>
          <p:cNvSpPr/>
          <p:nvPr/>
        </p:nvSpPr>
        <p:spPr>
          <a:xfrm>
            <a:off x="7643834" y="4286256"/>
            <a:ext cx="1357322" cy="42862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ДАЛЬШЕ</a:t>
            </a:r>
            <a:endParaRPr lang="ru-RU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87624" y="2636912"/>
            <a:ext cx="1224136" cy="12961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3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22" name="Group 238"/>
          <p:cNvGraphicFramePr>
            <a:graphicFrameLocks noGrp="1"/>
          </p:cNvGraphicFramePr>
          <p:nvPr/>
        </p:nvGraphicFramePr>
        <p:xfrm>
          <a:off x="899592" y="4221161"/>
          <a:ext cx="8136458" cy="2554916"/>
        </p:xfrm>
        <a:graphic>
          <a:graphicData uri="http://schemas.openxmlformats.org/drawingml/2006/table">
            <a:tbl>
              <a:tblPr/>
              <a:tblGrid>
                <a:gridCol w="1985513"/>
                <a:gridCol w="1984084"/>
                <a:gridCol w="1984084"/>
                <a:gridCol w="2182777"/>
              </a:tblGrid>
              <a:tr h="744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Количество сторон одинаковой длины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 (нет)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Номер треугольника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Название треугольника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89" name="Rectangle 105"/>
          <p:cNvSpPr>
            <a:spLocks noChangeArrowheads="1"/>
          </p:cNvSpPr>
          <p:nvPr/>
        </p:nvSpPr>
        <p:spPr bwMode="auto">
          <a:xfrm>
            <a:off x="3203848" y="5373216"/>
            <a:ext cx="109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none" dirty="0"/>
              <a:t>4,5,6</a:t>
            </a:r>
          </a:p>
        </p:txBody>
      </p:sp>
      <p:sp>
        <p:nvSpPr>
          <p:cNvPr id="16490" name="Rectangle 106"/>
          <p:cNvSpPr>
            <a:spLocks noChangeArrowheads="1"/>
          </p:cNvSpPr>
          <p:nvPr/>
        </p:nvSpPr>
        <p:spPr bwMode="auto">
          <a:xfrm>
            <a:off x="5148064" y="5373216"/>
            <a:ext cx="1223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u="none" dirty="0"/>
              <a:t>1,2,3</a:t>
            </a:r>
          </a:p>
        </p:txBody>
      </p:sp>
      <p:sp>
        <p:nvSpPr>
          <p:cNvPr id="16491" name="Rectangle 107"/>
          <p:cNvSpPr>
            <a:spLocks noChangeArrowheads="1"/>
          </p:cNvSpPr>
          <p:nvPr/>
        </p:nvSpPr>
        <p:spPr bwMode="auto">
          <a:xfrm>
            <a:off x="7236296" y="5445224"/>
            <a:ext cx="109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none" dirty="0"/>
              <a:t>7,8,9</a:t>
            </a:r>
          </a:p>
        </p:txBody>
      </p:sp>
      <p:sp>
        <p:nvSpPr>
          <p:cNvPr id="16493" name="Rectangle 109"/>
          <p:cNvSpPr>
            <a:spLocks noChangeArrowheads="1"/>
          </p:cNvSpPr>
          <p:nvPr/>
        </p:nvSpPr>
        <p:spPr bwMode="auto">
          <a:xfrm>
            <a:off x="4860032" y="6237312"/>
            <a:ext cx="2005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800" u="none" dirty="0"/>
              <a:t>равнобедренные</a:t>
            </a:r>
          </a:p>
        </p:txBody>
      </p:sp>
      <p:sp>
        <p:nvSpPr>
          <p:cNvPr id="16495" name="Rectangle 111"/>
          <p:cNvSpPr>
            <a:spLocks noChangeArrowheads="1"/>
          </p:cNvSpPr>
          <p:nvPr/>
        </p:nvSpPr>
        <p:spPr bwMode="auto">
          <a:xfrm>
            <a:off x="2915816" y="6237312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800" u="none" dirty="0"/>
              <a:t>разносторонние</a:t>
            </a:r>
          </a:p>
        </p:txBody>
      </p:sp>
      <p:sp>
        <p:nvSpPr>
          <p:cNvPr id="16496" name="Rectangle 112"/>
          <p:cNvSpPr>
            <a:spLocks noChangeArrowheads="1"/>
          </p:cNvSpPr>
          <p:nvPr/>
        </p:nvSpPr>
        <p:spPr bwMode="auto">
          <a:xfrm>
            <a:off x="6948264" y="6237312"/>
            <a:ext cx="1922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800" u="none" dirty="0"/>
              <a:t>равносторонние</a:t>
            </a:r>
          </a:p>
        </p:txBody>
      </p:sp>
      <p:sp>
        <p:nvSpPr>
          <p:cNvPr id="14366" name="Text Box 141"/>
          <p:cNvSpPr txBox="1">
            <a:spLocks noChangeArrowheads="1"/>
          </p:cNvSpPr>
          <p:nvPr/>
        </p:nvSpPr>
        <p:spPr bwMode="auto">
          <a:xfrm>
            <a:off x="3563938" y="386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u="none"/>
          </a:p>
        </p:txBody>
      </p:sp>
      <p:sp>
        <p:nvSpPr>
          <p:cNvPr id="14367" name="Text Box 142"/>
          <p:cNvSpPr txBox="1">
            <a:spLocks noChangeArrowheads="1"/>
          </p:cNvSpPr>
          <p:nvPr/>
        </p:nvSpPr>
        <p:spPr bwMode="auto">
          <a:xfrm>
            <a:off x="2916238" y="436562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u="none"/>
          </a:p>
        </p:txBody>
      </p:sp>
      <p:sp>
        <p:nvSpPr>
          <p:cNvPr id="14368" name="Text Box 150"/>
          <p:cNvSpPr txBox="1">
            <a:spLocks noChangeArrowheads="1"/>
          </p:cNvSpPr>
          <p:nvPr/>
        </p:nvSpPr>
        <p:spPr bwMode="auto">
          <a:xfrm>
            <a:off x="468313" y="333375"/>
            <a:ext cx="813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u="none"/>
          </a:p>
        </p:txBody>
      </p:sp>
      <p:sp>
        <p:nvSpPr>
          <p:cNvPr id="14369" name="Text Box 151"/>
          <p:cNvSpPr txBox="1">
            <a:spLocks noChangeArrowheads="1"/>
          </p:cNvSpPr>
          <p:nvPr/>
        </p:nvSpPr>
        <p:spPr bwMode="auto">
          <a:xfrm>
            <a:off x="6156325" y="90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u="none"/>
          </a:p>
        </p:txBody>
      </p:sp>
      <p:sp>
        <p:nvSpPr>
          <p:cNvPr id="14370" name="Text Box 152"/>
          <p:cNvSpPr txBox="1">
            <a:spLocks noChangeArrowheads="1"/>
          </p:cNvSpPr>
          <p:nvPr/>
        </p:nvSpPr>
        <p:spPr bwMode="auto">
          <a:xfrm>
            <a:off x="683568" y="188640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i="1" u="none" dirty="0">
                <a:solidFill>
                  <a:schemeClr val="accent2"/>
                </a:solidFill>
              </a:rPr>
              <a:t>Задание</a:t>
            </a:r>
            <a:r>
              <a:rPr lang="ru-RU" sz="1800" b="1" u="none" dirty="0"/>
              <a:t>: занеси в таблицу номера треугольников в соответствии с         </a:t>
            </a:r>
          </a:p>
          <a:p>
            <a:r>
              <a:rPr lang="ru-RU" sz="1800" b="1" u="none" dirty="0"/>
              <a:t>                      количеством одинаковых сторон и их названия.  </a:t>
            </a:r>
          </a:p>
        </p:txBody>
      </p:sp>
      <p:sp>
        <p:nvSpPr>
          <p:cNvPr id="14373" name="Text Box 160"/>
          <p:cNvSpPr txBox="1">
            <a:spLocks noChangeArrowheads="1"/>
          </p:cNvSpPr>
          <p:nvPr/>
        </p:nvSpPr>
        <p:spPr bwMode="auto">
          <a:xfrm>
            <a:off x="827088" y="1125538"/>
            <a:ext cx="367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  <p:sp>
        <p:nvSpPr>
          <p:cNvPr id="14375" name="Line 171"/>
          <p:cNvSpPr>
            <a:spLocks noChangeShapeType="1"/>
          </p:cNvSpPr>
          <p:nvPr/>
        </p:nvSpPr>
        <p:spPr bwMode="auto">
          <a:xfrm>
            <a:off x="1619672" y="1124744"/>
            <a:ext cx="0" cy="15113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6" name="Line 172"/>
          <p:cNvSpPr>
            <a:spLocks noChangeShapeType="1"/>
          </p:cNvSpPr>
          <p:nvPr/>
        </p:nvSpPr>
        <p:spPr bwMode="auto">
          <a:xfrm>
            <a:off x="1619672" y="1124744"/>
            <a:ext cx="358775" cy="93662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7" name="Line 173"/>
          <p:cNvSpPr>
            <a:spLocks noChangeShapeType="1"/>
          </p:cNvSpPr>
          <p:nvPr/>
        </p:nvSpPr>
        <p:spPr bwMode="auto">
          <a:xfrm flipH="1">
            <a:off x="1619672" y="2060848"/>
            <a:ext cx="358775" cy="576262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8" name="Line 174"/>
          <p:cNvSpPr>
            <a:spLocks noChangeShapeType="1"/>
          </p:cNvSpPr>
          <p:nvPr/>
        </p:nvSpPr>
        <p:spPr bwMode="auto">
          <a:xfrm>
            <a:off x="3491880" y="908720"/>
            <a:ext cx="0" cy="3025775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79" name="Line 176"/>
          <p:cNvSpPr>
            <a:spLocks noChangeShapeType="1"/>
          </p:cNvSpPr>
          <p:nvPr/>
        </p:nvSpPr>
        <p:spPr bwMode="auto">
          <a:xfrm>
            <a:off x="6588224" y="980728"/>
            <a:ext cx="0" cy="295275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80" name="Line 177"/>
          <p:cNvSpPr>
            <a:spLocks noChangeShapeType="1"/>
          </p:cNvSpPr>
          <p:nvPr/>
        </p:nvSpPr>
        <p:spPr bwMode="auto">
          <a:xfrm>
            <a:off x="2915816" y="1412776"/>
            <a:ext cx="0" cy="136842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1" name="Line 178"/>
          <p:cNvSpPr>
            <a:spLocks noChangeShapeType="1"/>
          </p:cNvSpPr>
          <p:nvPr/>
        </p:nvSpPr>
        <p:spPr bwMode="auto">
          <a:xfrm>
            <a:off x="2915816" y="1412776"/>
            <a:ext cx="433387" cy="158432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2" name="Line 179"/>
          <p:cNvSpPr>
            <a:spLocks noChangeShapeType="1"/>
          </p:cNvSpPr>
          <p:nvPr/>
        </p:nvSpPr>
        <p:spPr bwMode="auto">
          <a:xfrm>
            <a:off x="2915816" y="2780928"/>
            <a:ext cx="433387" cy="2159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3" name="Line 180"/>
          <p:cNvSpPr>
            <a:spLocks noChangeShapeType="1"/>
          </p:cNvSpPr>
          <p:nvPr/>
        </p:nvSpPr>
        <p:spPr bwMode="auto">
          <a:xfrm>
            <a:off x="1907704" y="3140968"/>
            <a:ext cx="115212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4" name="Line 181"/>
          <p:cNvSpPr>
            <a:spLocks noChangeShapeType="1"/>
          </p:cNvSpPr>
          <p:nvPr/>
        </p:nvSpPr>
        <p:spPr bwMode="auto">
          <a:xfrm>
            <a:off x="1907704" y="3140968"/>
            <a:ext cx="0" cy="64807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5" name="Line 182"/>
          <p:cNvSpPr>
            <a:spLocks noChangeShapeType="1"/>
          </p:cNvSpPr>
          <p:nvPr/>
        </p:nvSpPr>
        <p:spPr bwMode="auto">
          <a:xfrm flipV="1">
            <a:off x="1907704" y="3140967"/>
            <a:ext cx="1152128" cy="64896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67" name="WordArt 183"/>
          <p:cNvSpPr>
            <a:spLocks noChangeArrowheads="1" noChangeShapeType="1" noTextEdit="1"/>
          </p:cNvSpPr>
          <p:nvPr/>
        </p:nvSpPr>
        <p:spPr bwMode="auto">
          <a:xfrm>
            <a:off x="971601" y="3068960"/>
            <a:ext cx="576064" cy="5024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900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4</a:t>
            </a:r>
          </a:p>
        </p:txBody>
      </p:sp>
      <p:sp>
        <p:nvSpPr>
          <p:cNvPr id="16568" name="WordArt 184"/>
          <p:cNvSpPr>
            <a:spLocks noChangeArrowheads="1" noChangeShapeType="1" noTextEdit="1"/>
          </p:cNvSpPr>
          <p:nvPr/>
        </p:nvSpPr>
        <p:spPr bwMode="auto">
          <a:xfrm>
            <a:off x="2411760" y="2420888"/>
            <a:ext cx="360040" cy="3584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900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5</a:t>
            </a:r>
          </a:p>
        </p:txBody>
      </p:sp>
      <p:sp>
        <p:nvSpPr>
          <p:cNvPr id="16569" name="WordArt 185"/>
          <p:cNvSpPr>
            <a:spLocks noChangeArrowheads="1" noChangeShapeType="1" noTextEdit="1"/>
          </p:cNvSpPr>
          <p:nvPr/>
        </p:nvSpPr>
        <p:spPr bwMode="auto">
          <a:xfrm>
            <a:off x="1835696" y="1196752"/>
            <a:ext cx="360040" cy="5142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707"/>
              </a:avLst>
            </a:prstTxWarp>
          </a:bodyPr>
          <a:lstStyle/>
          <a:p>
            <a:pPr algn="ctr">
              <a:defRPr/>
            </a:pPr>
            <a:r>
              <a:rPr lang="ru-RU" sz="900" kern="10" dirty="0" smtClean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6</a:t>
            </a:r>
            <a:endParaRPr lang="ru-RU" sz="900" kern="10" dirty="0">
              <a:ln w="9525">
                <a:noFill/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14389" name="Line 187"/>
          <p:cNvSpPr>
            <a:spLocks noChangeShapeType="1"/>
          </p:cNvSpPr>
          <p:nvPr/>
        </p:nvSpPr>
        <p:spPr bwMode="auto">
          <a:xfrm>
            <a:off x="4139952" y="1052736"/>
            <a:ext cx="0" cy="12223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0" name="Line 191"/>
          <p:cNvSpPr>
            <a:spLocks noChangeShapeType="1"/>
          </p:cNvSpPr>
          <p:nvPr/>
        </p:nvSpPr>
        <p:spPr bwMode="auto">
          <a:xfrm>
            <a:off x="5292080" y="3645024"/>
            <a:ext cx="936104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1" name="Line 192"/>
          <p:cNvSpPr>
            <a:spLocks noChangeShapeType="1"/>
          </p:cNvSpPr>
          <p:nvPr/>
        </p:nvSpPr>
        <p:spPr bwMode="auto">
          <a:xfrm flipV="1">
            <a:off x="5292080" y="1340768"/>
            <a:ext cx="433387" cy="230505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2" name="Line 193"/>
          <p:cNvSpPr>
            <a:spLocks noChangeShapeType="1"/>
          </p:cNvSpPr>
          <p:nvPr/>
        </p:nvSpPr>
        <p:spPr bwMode="auto">
          <a:xfrm>
            <a:off x="5724128" y="1340768"/>
            <a:ext cx="503808" cy="230505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3" name="Line 194"/>
          <p:cNvSpPr>
            <a:spLocks noChangeShapeType="1"/>
          </p:cNvSpPr>
          <p:nvPr/>
        </p:nvSpPr>
        <p:spPr bwMode="auto">
          <a:xfrm>
            <a:off x="3707904" y="2996952"/>
            <a:ext cx="1296144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4" name="Line 195"/>
          <p:cNvSpPr>
            <a:spLocks noChangeShapeType="1"/>
          </p:cNvSpPr>
          <p:nvPr/>
        </p:nvSpPr>
        <p:spPr bwMode="auto">
          <a:xfrm>
            <a:off x="3707904" y="2996952"/>
            <a:ext cx="648072" cy="72008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5" name="Line 196"/>
          <p:cNvSpPr>
            <a:spLocks noChangeShapeType="1"/>
          </p:cNvSpPr>
          <p:nvPr/>
        </p:nvSpPr>
        <p:spPr bwMode="auto">
          <a:xfrm flipH="1">
            <a:off x="4355976" y="2996952"/>
            <a:ext cx="648072" cy="71938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6" name="Line 197"/>
          <p:cNvSpPr>
            <a:spLocks noChangeShapeType="1"/>
          </p:cNvSpPr>
          <p:nvPr/>
        </p:nvSpPr>
        <p:spPr bwMode="auto">
          <a:xfrm flipV="1">
            <a:off x="4139952" y="1700808"/>
            <a:ext cx="504825" cy="576262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7" name="Line 198"/>
          <p:cNvSpPr>
            <a:spLocks noChangeShapeType="1"/>
          </p:cNvSpPr>
          <p:nvPr/>
        </p:nvSpPr>
        <p:spPr bwMode="auto">
          <a:xfrm>
            <a:off x="4139952" y="1052736"/>
            <a:ext cx="504825" cy="6477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83" name="WordArt 199"/>
          <p:cNvSpPr>
            <a:spLocks noChangeArrowheads="1" noChangeShapeType="1" noTextEdit="1"/>
          </p:cNvSpPr>
          <p:nvPr/>
        </p:nvSpPr>
        <p:spPr bwMode="auto">
          <a:xfrm>
            <a:off x="5580112" y="2996952"/>
            <a:ext cx="288032" cy="504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900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1</a:t>
            </a:r>
          </a:p>
        </p:txBody>
      </p:sp>
      <p:sp>
        <p:nvSpPr>
          <p:cNvPr id="16584" name="WordArt 200"/>
          <p:cNvSpPr>
            <a:spLocks noChangeArrowheads="1" noChangeShapeType="1" noTextEdit="1"/>
          </p:cNvSpPr>
          <p:nvPr/>
        </p:nvSpPr>
        <p:spPr bwMode="auto">
          <a:xfrm>
            <a:off x="4139952" y="2420888"/>
            <a:ext cx="360040" cy="432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900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2</a:t>
            </a:r>
          </a:p>
        </p:txBody>
      </p:sp>
      <p:sp>
        <p:nvSpPr>
          <p:cNvPr id="16585" name="WordArt 201"/>
          <p:cNvSpPr>
            <a:spLocks noChangeArrowheads="1" noChangeShapeType="1" noTextEdit="1"/>
          </p:cNvSpPr>
          <p:nvPr/>
        </p:nvSpPr>
        <p:spPr bwMode="auto">
          <a:xfrm>
            <a:off x="3707905" y="1412776"/>
            <a:ext cx="288032" cy="430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900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3</a:t>
            </a:r>
          </a:p>
        </p:txBody>
      </p:sp>
      <p:sp>
        <p:nvSpPr>
          <p:cNvPr id="14401" name="Line 202"/>
          <p:cNvSpPr>
            <a:spLocks noChangeShapeType="1"/>
          </p:cNvSpPr>
          <p:nvPr/>
        </p:nvSpPr>
        <p:spPr bwMode="auto">
          <a:xfrm>
            <a:off x="7308304" y="1268760"/>
            <a:ext cx="1081088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2" name="Line 203"/>
          <p:cNvSpPr>
            <a:spLocks noChangeShapeType="1"/>
          </p:cNvSpPr>
          <p:nvPr/>
        </p:nvSpPr>
        <p:spPr bwMode="auto">
          <a:xfrm>
            <a:off x="7308304" y="1268760"/>
            <a:ext cx="576263" cy="72072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3" name="Line 204"/>
          <p:cNvSpPr>
            <a:spLocks noChangeShapeType="1"/>
          </p:cNvSpPr>
          <p:nvPr/>
        </p:nvSpPr>
        <p:spPr bwMode="auto">
          <a:xfrm flipH="1">
            <a:off x="7884368" y="1268760"/>
            <a:ext cx="504825" cy="72072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4" name="Line 205"/>
          <p:cNvSpPr>
            <a:spLocks noChangeShapeType="1"/>
          </p:cNvSpPr>
          <p:nvPr/>
        </p:nvSpPr>
        <p:spPr bwMode="auto">
          <a:xfrm>
            <a:off x="7020272" y="2060848"/>
            <a:ext cx="0" cy="7921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5" name="Line 206"/>
          <p:cNvSpPr>
            <a:spLocks noChangeShapeType="1"/>
          </p:cNvSpPr>
          <p:nvPr/>
        </p:nvSpPr>
        <p:spPr bwMode="auto">
          <a:xfrm>
            <a:off x="7020272" y="2060848"/>
            <a:ext cx="647700" cy="3603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6" name="Line 207"/>
          <p:cNvSpPr>
            <a:spLocks noChangeShapeType="1"/>
          </p:cNvSpPr>
          <p:nvPr/>
        </p:nvSpPr>
        <p:spPr bwMode="auto">
          <a:xfrm flipH="1">
            <a:off x="7020272" y="2420888"/>
            <a:ext cx="647700" cy="43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7" name="Line 208"/>
          <p:cNvSpPr>
            <a:spLocks noChangeShapeType="1"/>
          </p:cNvSpPr>
          <p:nvPr/>
        </p:nvSpPr>
        <p:spPr bwMode="auto">
          <a:xfrm>
            <a:off x="6876256" y="3789040"/>
            <a:ext cx="1152525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8" name="Line 209"/>
          <p:cNvSpPr>
            <a:spLocks noChangeShapeType="1"/>
          </p:cNvSpPr>
          <p:nvPr/>
        </p:nvSpPr>
        <p:spPr bwMode="auto">
          <a:xfrm>
            <a:off x="7452320" y="3068960"/>
            <a:ext cx="576262" cy="719138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9" name="Line 210"/>
          <p:cNvSpPr>
            <a:spLocks noChangeShapeType="1"/>
          </p:cNvSpPr>
          <p:nvPr/>
        </p:nvSpPr>
        <p:spPr bwMode="auto">
          <a:xfrm flipH="1">
            <a:off x="6876256" y="3068960"/>
            <a:ext cx="576263" cy="719138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95" name="WordArt 211"/>
          <p:cNvSpPr>
            <a:spLocks noChangeArrowheads="1" noChangeShapeType="1" noTextEdit="1"/>
          </p:cNvSpPr>
          <p:nvPr/>
        </p:nvSpPr>
        <p:spPr bwMode="auto">
          <a:xfrm>
            <a:off x="7020272" y="1268760"/>
            <a:ext cx="288552" cy="432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900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8</a:t>
            </a:r>
          </a:p>
        </p:txBody>
      </p:sp>
      <p:sp>
        <p:nvSpPr>
          <p:cNvPr id="16596" name="WordArt 212"/>
          <p:cNvSpPr>
            <a:spLocks noChangeArrowheads="1" noChangeShapeType="1" noTextEdit="1"/>
          </p:cNvSpPr>
          <p:nvPr/>
        </p:nvSpPr>
        <p:spPr bwMode="auto">
          <a:xfrm>
            <a:off x="7812360" y="2204864"/>
            <a:ext cx="359295" cy="3600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900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9</a:t>
            </a:r>
          </a:p>
        </p:txBody>
      </p:sp>
      <p:sp>
        <p:nvSpPr>
          <p:cNvPr id="16597" name="WordArt 213"/>
          <p:cNvSpPr>
            <a:spLocks noChangeArrowheads="1" noChangeShapeType="1" noTextEdit="1"/>
          </p:cNvSpPr>
          <p:nvPr/>
        </p:nvSpPr>
        <p:spPr bwMode="auto">
          <a:xfrm>
            <a:off x="7812360" y="3212976"/>
            <a:ext cx="431551" cy="3588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900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9" grpId="0"/>
      <p:bldP spid="16490" grpId="0"/>
      <p:bldP spid="16491" grpId="0"/>
      <p:bldP spid="16493" grpId="0"/>
      <p:bldP spid="16495" grpId="0"/>
      <p:bldP spid="164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/>
          </p:cNvPr>
          <p:cNvSpPr/>
          <p:nvPr/>
        </p:nvSpPr>
        <p:spPr>
          <a:xfrm>
            <a:off x="4283968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hlinkClick r:id="rId2"/>
          </p:cNvPr>
          <p:cNvSpPr/>
          <p:nvPr/>
        </p:nvSpPr>
        <p:spPr>
          <a:xfrm>
            <a:off x="1997968" y="53029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04664"/>
            <a:ext cx="3826768" cy="1012974"/>
          </a:xfrm>
        </p:spPr>
        <p:txBody>
          <a:bodyPr/>
          <a:lstStyle/>
          <a:p>
            <a:r>
              <a:rPr lang="ru-RU" dirty="0" smtClean="0"/>
              <a:t>Загадки старины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6468" y="2924944"/>
            <a:ext cx="7067128" cy="2952328"/>
          </a:xfrm>
        </p:spPr>
        <p:txBody>
          <a:bodyPr/>
          <a:lstStyle/>
          <a:p>
            <a:endParaRPr lang="ru-RU" sz="2000" dirty="0" smtClean="0">
              <a:hlinkClick r:id="rId2"/>
            </a:endParaRPr>
          </a:p>
          <a:p>
            <a:endParaRPr lang="ru-RU" sz="2000" dirty="0">
              <a:hlinkClick r:id="rId2"/>
            </a:endParaRPr>
          </a:p>
          <a:p>
            <a:endParaRPr lang="ru-RU" sz="2000" dirty="0" smtClean="0">
              <a:hlinkClick r:id="rId2"/>
            </a:endParaRPr>
          </a:p>
          <a:p>
            <a:endParaRPr lang="ru-RU" sz="2000" dirty="0">
              <a:hlinkClick r:id="rId2"/>
            </a:endParaRPr>
          </a:p>
          <a:p>
            <a:r>
              <a:rPr lang="ru-RU" dirty="0">
                <a:solidFill>
                  <a:schemeClr val="tx2"/>
                </a:solidFill>
              </a:rPr>
              <a:t>В древнем Египте границы земельных участков измеряли ходьбой.</a:t>
            </a:r>
          </a:p>
          <a:p>
            <a:pPr marL="0" indent="0">
              <a:buNone/>
            </a:pPr>
            <a:endParaRPr lang="ru-RU" sz="2000" dirty="0">
              <a:hlinkClick r:id="rId2"/>
            </a:endParaRP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https://www.youtube.com/watch?v=UX8WGYnmX2M</a:t>
            </a:r>
            <a:endParaRPr lang="ru-RU" sz="2000" dirty="0"/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995" y="173033"/>
            <a:ext cx="3888432" cy="431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53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632" y="212589"/>
            <a:ext cx="2349897" cy="1222511"/>
          </a:xfrm>
        </p:spPr>
        <p:txBody>
          <a:bodyPr/>
          <a:lstStyle/>
          <a:p>
            <a:r>
              <a:rPr lang="ru-RU" dirty="0" smtClean="0"/>
              <a:t>Задания мудрой Совы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91" y="4736170"/>
            <a:ext cx="2097432" cy="20876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72576" y="2132761"/>
            <a:ext cx="3008313" cy="4691063"/>
          </a:xfrm>
        </p:spPr>
        <p:txBody>
          <a:bodyPr/>
          <a:lstStyle/>
          <a:p>
            <a:r>
              <a:rPr lang="ru-RU" sz="3200" dirty="0"/>
              <a:t>45- 5 =</a:t>
            </a:r>
          </a:p>
          <a:p>
            <a:r>
              <a:rPr lang="ru-RU" sz="3200" dirty="0" smtClean="0"/>
              <a:t>38+… </a:t>
            </a:r>
            <a:r>
              <a:rPr lang="ru-RU" sz="3200" dirty="0"/>
              <a:t>=50</a:t>
            </a:r>
          </a:p>
          <a:p>
            <a:r>
              <a:rPr lang="ru-RU" sz="3200" dirty="0"/>
              <a:t>17+ 28 =</a:t>
            </a:r>
          </a:p>
          <a:p>
            <a:r>
              <a:rPr lang="ru-RU" sz="3200" dirty="0"/>
              <a:t>26- 14 =</a:t>
            </a:r>
          </a:p>
          <a:p>
            <a:r>
              <a:rPr lang="ru-RU" sz="3200" dirty="0"/>
              <a:t>56 </a:t>
            </a:r>
            <a:r>
              <a:rPr lang="ru-RU" sz="3200" dirty="0" smtClean="0"/>
              <a:t>+… </a:t>
            </a:r>
            <a:r>
              <a:rPr lang="ru-RU" sz="3200" dirty="0"/>
              <a:t>=88</a:t>
            </a:r>
          </a:p>
          <a:p>
            <a:r>
              <a:rPr lang="ru-RU" sz="3200" dirty="0"/>
              <a:t>4+4+4=</a:t>
            </a:r>
          </a:p>
          <a:p>
            <a:r>
              <a:rPr lang="ru-RU" sz="3200" dirty="0"/>
              <a:t>5+5 =</a:t>
            </a:r>
          </a:p>
          <a:p>
            <a:r>
              <a:rPr lang="ru-RU" sz="3200" dirty="0"/>
              <a:t>10+10+10=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09" y="0"/>
            <a:ext cx="2624164" cy="198884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151609" y="1435100"/>
            <a:ext cx="1195059" cy="516225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87824" y="3112583"/>
            <a:ext cx="1475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829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522"/>
            <a:ext cx="7056784" cy="1761294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chemeClr val="accent2"/>
                </a:solidFill>
              </a:rPr>
              <a:t>Урок математики во 2 классе УМК «Школа России»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800" b="1" dirty="0">
                <a:solidFill>
                  <a:schemeClr val="accent2"/>
                </a:solidFill>
              </a:rPr>
              <a:t/>
            </a:r>
            <a:br>
              <a:rPr lang="ru-RU" sz="2800" b="1" dirty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rgbClr val="CC0099"/>
                </a:solidFill>
              </a:rPr>
              <a:t>ПЕРИМЕТР МНОГОУГОЛЬНИКА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40867" y="2060848"/>
            <a:ext cx="9519765" cy="46085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800" b="1" u="sng" dirty="0" smtClean="0"/>
              <a:t>Цели и задачи</a:t>
            </a:r>
            <a:r>
              <a:rPr lang="ru-RU" sz="2800" b="1" dirty="0" smtClean="0"/>
              <a:t>:</a:t>
            </a:r>
          </a:p>
          <a:p>
            <a:pPr eaLnBrk="1" hangingPunct="1"/>
            <a:r>
              <a:rPr lang="ru-RU" sz="2800" b="1" dirty="0" smtClean="0"/>
              <a:t>ознакомиться с понятием «периметр многоугольника»,</a:t>
            </a:r>
          </a:p>
          <a:p>
            <a:pPr eaLnBrk="1" hangingPunct="1"/>
            <a:r>
              <a:rPr lang="ru-RU" sz="2800" b="1" dirty="0" smtClean="0"/>
              <a:t>Учиться находить периметр,</a:t>
            </a:r>
          </a:p>
          <a:p>
            <a:pPr eaLnBrk="1" hangingPunct="1"/>
            <a:r>
              <a:rPr lang="ru-RU" sz="2800" b="1" dirty="0" smtClean="0"/>
              <a:t>решать примеры и задачи на повторение,</a:t>
            </a:r>
          </a:p>
          <a:p>
            <a:pPr eaLnBrk="1" hangingPunct="1"/>
            <a:r>
              <a:rPr lang="ru-RU" sz="2800" b="1" dirty="0" smtClean="0"/>
              <a:t>тренировать мышление и память.</a:t>
            </a:r>
          </a:p>
          <a:p>
            <a:pPr eaLnBrk="1" hangingPunct="1"/>
            <a:endParaRPr lang="ru-RU" sz="2800" b="1" dirty="0"/>
          </a:p>
          <a:p>
            <a:pPr eaLnBrk="1" hangingPunct="1"/>
            <a:endParaRPr lang="ru-RU" sz="2800" b="1" dirty="0" smtClean="0"/>
          </a:p>
          <a:p>
            <a:pPr marL="0" indent="0" eaLnBrk="1" hangingPunct="1">
              <a:buNone/>
            </a:pPr>
            <a:endParaRPr lang="ru-RU" sz="2800" b="1" dirty="0" smtClean="0"/>
          </a:p>
        </p:txBody>
      </p:sp>
      <p:pic>
        <p:nvPicPr>
          <p:cNvPr id="4" name="Picture 8" descr="GEOMTR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5518547" y="4746882"/>
            <a:ext cx="3625453" cy="211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4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632" y="212589"/>
            <a:ext cx="2349897" cy="1222511"/>
          </a:xfrm>
        </p:spPr>
        <p:txBody>
          <a:bodyPr/>
          <a:lstStyle/>
          <a:p>
            <a:r>
              <a:rPr lang="ru-RU" dirty="0" smtClean="0"/>
              <a:t>Задания мудрой Совы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91" y="4736170"/>
            <a:ext cx="2097432" cy="20876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7944" y="2102280"/>
            <a:ext cx="3008313" cy="4691063"/>
          </a:xfrm>
        </p:spPr>
        <p:txBody>
          <a:bodyPr/>
          <a:lstStyle/>
          <a:p>
            <a:r>
              <a:rPr lang="ru-RU" sz="3200" dirty="0"/>
              <a:t>45- 5 =</a:t>
            </a:r>
          </a:p>
          <a:p>
            <a:r>
              <a:rPr lang="ru-RU" sz="3200" dirty="0" smtClean="0"/>
              <a:t>38+… </a:t>
            </a:r>
            <a:r>
              <a:rPr lang="ru-RU" sz="3200" dirty="0"/>
              <a:t>=50</a:t>
            </a:r>
          </a:p>
          <a:p>
            <a:r>
              <a:rPr lang="ru-RU" sz="3200" dirty="0"/>
              <a:t>17+ 28 =</a:t>
            </a:r>
          </a:p>
          <a:p>
            <a:r>
              <a:rPr lang="ru-RU" sz="3200" dirty="0"/>
              <a:t>26- 14 =</a:t>
            </a:r>
          </a:p>
          <a:p>
            <a:r>
              <a:rPr lang="ru-RU" sz="3200" dirty="0"/>
              <a:t>56 </a:t>
            </a:r>
            <a:r>
              <a:rPr lang="ru-RU" sz="3200" dirty="0" smtClean="0"/>
              <a:t>+… </a:t>
            </a:r>
            <a:r>
              <a:rPr lang="ru-RU" sz="3200" dirty="0"/>
              <a:t>=88</a:t>
            </a:r>
          </a:p>
          <a:p>
            <a:r>
              <a:rPr lang="ru-RU" sz="3200" dirty="0"/>
              <a:t>4+4+4=</a:t>
            </a:r>
          </a:p>
          <a:p>
            <a:r>
              <a:rPr lang="ru-RU" sz="3200" dirty="0"/>
              <a:t>5+5 =</a:t>
            </a:r>
          </a:p>
          <a:p>
            <a:r>
              <a:rPr lang="ru-RU" sz="3200" dirty="0"/>
              <a:t>10+10+10=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29" y="0"/>
            <a:ext cx="2703622" cy="2049061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151609" y="1435100"/>
            <a:ext cx="1195059" cy="516225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87824" y="3112583"/>
            <a:ext cx="1475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5м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192492" y="1988840"/>
            <a:ext cx="1600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>
                <a:solidFill>
                  <a:schemeClr val="accent2"/>
                </a:solidFill>
              </a:rPr>
              <a:t>40 Р</a:t>
            </a:r>
          </a:p>
          <a:p>
            <a:r>
              <a:rPr lang="ru-RU" sz="4000">
                <a:solidFill>
                  <a:schemeClr val="accent2"/>
                </a:solidFill>
              </a:rPr>
              <a:t>12 Е</a:t>
            </a:r>
          </a:p>
          <a:p>
            <a:r>
              <a:rPr lang="ru-RU" sz="4000">
                <a:solidFill>
                  <a:schemeClr val="accent2"/>
                </a:solidFill>
              </a:rPr>
              <a:t>45 П</a:t>
            </a:r>
          </a:p>
          <a:p>
            <a:r>
              <a:rPr lang="ru-RU" sz="4000">
                <a:solidFill>
                  <a:schemeClr val="accent2"/>
                </a:solidFill>
              </a:rPr>
              <a:t>12 М</a:t>
            </a:r>
          </a:p>
          <a:p>
            <a:r>
              <a:rPr lang="ru-RU" sz="4000">
                <a:solidFill>
                  <a:schemeClr val="accent2"/>
                </a:solidFill>
              </a:rPr>
              <a:t>32 И</a:t>
            </a:r>
          </a:p>
          <a:p>
            <a:r>
              <a:rPr lang="ru-RU" sz="4000">
                <a:solidFill>
                  <a:schemeClr val="accent2"/>
                </a:solidFill>
              </a:rPr>
              <a:t>12 Е</a:t>
            </a:r>
          </a:p>
          <a:p>
            <a:r>
              <a:rPr lang="ru-RU" sz="4000">
                <a:solidFill>
                  <a:schemeClr val="accent2"/>
                </a:solidFill>
              </a:rPr>
              <a:t>15 Т</a:t>
            </a:r>
          </a:p>
          <a:p>
            <a:r>
              <a:rPr lang="ru-RU" sz="4000">
                <a:solidFill>
                  <a:schemeClr val="accent2"/>
                </a:solidFill>
              </a:rPr>
              <a:t>30 Р</a:t>
            </a:r>
          </a:p>
        </p:txBody>
      </p:sp>
    </p:spTree>
    <p:extLst>
      <p:ext uri="{BB962C8B-B14F-4D97-AF65-F5344CB8AC3E}">
        <p14:creationId xmlns:p14="http://schemas.microsoft.com/office/powerpoint/2010/main" val="37987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9325" y="1732100"/>
            <a:ext cx="2493913" cy="1418994"/>
          </a:xfrm>
        </p:spPr>
        <p:txBody>
          <a:bodyPr/>
          <a:lstStyle/>
          <a:p>
            <a:r>
              <a:rPr lang="ru-RU" dirty="0" smtClean="0"/>
              <a:t>Гномы предлагают размяться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91" y="4736170"/>
            <a:ext cx="2097432" cy="20876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09" y="0"/>
            <a:ext cx="2624164" cy="19888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28" y="16106"/>
            <a:ext cx="2487072" cy="1898465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151609" y="1435100"/>
            <a:ext cx="1195059" cy="516225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46668" y="1435100"/>
            <a:ext cx="296163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7-gnomov--uletnyy-tanec-semi-gnomo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3630565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29495" y="781160"/>
            <a:ext cx="88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5912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9325" y="1732100"/>
            <a:ext cx="2493913" cy="1418994"/>
          </a:xfrm>
        </p:spPr>
        <p:txBody>
          <a:bodyPr/>
          <a:lstStyle/>
          <a:p>
            <a:r>
              <a:rPr lang="ru-RU" dirty="0" smtClean="0"/>
              <a:t>Гномы предлагают размяться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09" y="21057"/>
            <a:ext cx="6935480" cy="5294083"/>
          </a:xfrm>
          <a:prstGeom prst="rect">
            <a:avLst/>
          </a:prstGeom>
        </p:spPr>
      </p:pic>
      <p:pic>
        <p:nvPicPr>
          <p:cNvPr id="9" name="7-gnomov--uletnyy-tanec-semi-gnomo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6148434"/>
            <a:ext cx="609600" cy="6096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6522" y="2795537"/>
            <a:ext cx="2689374" cy="3801815"/>
          </a:xfrm>
        </p:spPr>
      </p:pic>
      <p:pic>
        <p:nvPicPr>
          <p:cNvPr id="10" name="Picture 2" descr="C:\Users\Admin\Pictures\Фото поставки\Наушники с микрофоном SV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471" y="5185370"/>
            <a:ext cx="937013" cy="93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0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91" y="4736170"/>
            <a:ext cx="2097432" cy="20876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7" y="-30509"/>
            <a:ext cx="2624164" cy="198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37" y="4735788"/>
            <a:ext cx="2913459" cy="2083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97" y="16107"/>
            <a:ext cx="3244703" cy="247679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151609" y="1435100"/>
            <a:ext cx="1195059" cy="516225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281543" y="1368648"/>
            <a:ext cx="933759" cy="336714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46668" y="1435100"/>
            <a:ext cx="296163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25750" y="2787643"/>
            <a:ext cx="233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20дм=…м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32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91" y="4736170"/>
            <a:ext cx="2097432" cy="20876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7" y="-30509"/>
            <a:ext cx="2624164" cy="198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37" y="4735788"/>
            <a:ext cx="2913459" cy="2083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97" y="16107"/>
            <a:ext cx="3244703" cy="247679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151609" y="1435100"/>
            <a:ext cx="1195059" cy="516225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281543" y="1368648"/>
            <a:ext cx="933759" cy="336714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46668" y="1435100"/>
            <a:ext cx="296163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25750" y="2787643"/>
            <a:ext cx="233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20дм=2м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939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7840" y="2702994"/>
            <a:ext cx="2565921" cy="1102444"/>
          </a:xfrm>
        </p:spPr>
        <p:txBody>
          <a:bodyPr/>
          <a:lstStyle/>
          <a:p>
            <a:r>
              <a:rPr lang="ru-RU" dirty="0" smtClean="0"/>
              <a:t>Задания от Маши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91" y="4736170"/>
            <a:ext cx="2097432" cy="20876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1192" y="2031516"/>
            <a:ext cx="2705398" cy="2713981"/>
          </a:xfrm>
        </p:spPr>
        <p:txBody>
          <a:bodyPr/>
          <a:lstStyle/>
          <a:p>
            <a:r>
              <a:rPr lang="ru-RU" sz="2000" dirty="0" smtClean="0"/>
              <a:t>Из учебника выбери по силам задание</a:t>
            </a:r>
          </a:p>
          <a:p>
            <a:endParaRPr lang="ru-RU" sz="2000" dirty="0" smtClean="0"/>
          </a:p>
          <a:p>
            <a:r>
              <a:rPr lang="ru-RU" sz="2000" dirty="0" smtClean="0"/>
              <a:t>1) № </a:t>
            </a:r>
            <a:r>
              <a:rPr lang="ru-RU" sz="2000" dirty="0"/>
              <a:t>1 на с. 42, </a:t>
            </a:r>
          </a:p>
          <a:p>
            <a:r>
              <a:rPr lang="ru-RU" sz="2000" dirty="0" smtClean="0"/>
              <a:t>2) </a:t>
            </a:r>
            <a:r>
              <a:rPr lang="ru-RU" sz="2000" dirty="0"/>
              <a:t>№ 2 на с. 42, </a:t>
            </a:r>
          </a:p>
          <a:p>
            <a:r>
              <a:rPr lang="ru-RU" sz="2000" dirty="0" smtClean="0"/>
              <a:t>3) </a:t>
            </a:r>
            <a:r>
              <a:rPr lang="ru-RU" sz="2000" dirty="0"/>
              <a:t>на полях на с. 43.</a:t>
            </a: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09" y="0"/>
            <a:ext cx="2624164" cy="198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44" y="3894479"/>
            <a:ext cx="4136872" cy="2957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28" y="16106"/>
            <a:ext cx="2487072" cy="1898465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151609" y="1435100"/>
            <a:ext cx="1195059" cy="516225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281543" y="1368648"/>
            <a:ext cx="933759" cy="336714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46668" y="1435100"/>
            <a:ext cx="296163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150624" y="4735787"/>
            <a:ext cx="5064678" cy="179511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3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7840" y="2702994"/>
            <a:ext cx="2565921" cy="1102444"/>
          </a:xfrm>
        </p:spPr>
        <p:txBody>
          <a:bodyPr/>
          <a:lstStyle/>
          <a:p>
            <a:r>
              <a:rPr lang="ru-RU" dirty="0" smtClean="0"/>
              <a:t>Задания от Маши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91" y="4736170"/>
            <a:ext cx="2097432" cy="20876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1192" y="2031516"/>
            <a:ext cx="2705398" cy="2713981"/>
          </a:xfrm>
        </p:spPr>
        <p:txBody>
          <a:bodyPr/>
          <a:lstStyle/>
          <a:p>
            <a:r>
              <a:rPr lang="ru-RU" sz="2000" dirty="0" smtClean="0"/>
              <a:t>Из учебника выбери по силам задание</a:t>
            </a:r>
          </a:p>
          <a:p>
            <a:endParaRPr lang="ru-RU" sz="2000" dirty="0" smtClean="0"/>
          </a:p>
          <a:p>
            <a:r>
              <a:rPr lang="ru-RU" sz="2000" dirty="0" smtClean="0"/>
              <a:t>1) № </a:t>
            </a:r>
            <a:r>
              <a:rPr lang="ru-RU" sz="2000" dirty="0"/>
              <a:t>1 на с. 42, </a:t>
            </a:r>
          </a:p>
          <a:p>
            <a:r>
              <a:rPr lang="ru-RU" sz="2000" dirty="0" smtClean="0"/>
              <a:t>2) </a:t>
            </a:r>
            <a:r>
              <a:rPr lang="ru-RU" sz="2000" dirty="0"/>
              <a:t>№ 2 на с. 42, </a:t>
            </a:r>
          </a:p>
          <a:p>
            <a:r>
              <a:rPr lang="ru-RU" sz="2000" dirty="0" smtClean="0"/>
              <a:t>3) </a:t>
            </a:r>
            <a:r>
              <a:rPr lang="ru-RU" sz="2000" dirty="0"/>
              <a:t>на полях на с. 43.</a:t>
            </a: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09" y="0"/>
            <a:ext cx="2624164" cy="198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44" y="3894479"/>
            <a:ext cx="4136872" cy="2957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28" y="16106"/>
            <a:ext cx="2487072" cy="1898465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151609" y="1435100"/>
            <a:ext cx="1195059" cy="516225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281543" y="1368648"/>
            <a:ext cx="933759" cy="336714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46668" y="1435100"/>
            <a:ext cx="296163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150624" y="4735787"/>
            <a:ext cx="5064678" cy="179511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053108" y="6176474"/>
            <a:ext cx="1008112" cy="58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4</a:t>
            </a:r>
            <a:r>
              <a:rPr lang="ru-RU" sz="3200" dirty="0" smtClean="0"/>
              <a:t>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45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759" y="273050"/>
            <a:ext cx="2061865" cy="1018045"/>
          </a:xfrm>
        </p:spPr>
        <p:txBody>
          <a:bodyPr/>
          <a:lstStyle/>
          <a:p>
            <a:pPr algn="ctr"/>
            <a:r>
              <a:rPr lang="ru-RU" sz="3200" dirty="0" smtClean="0"/>
              <a:t>ТАЙНА слова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8894" y="3304530"/>
            <a:ext cx="3024336" cy="1423391"/>
          </a:xfrm>
        </p:spPr>
        <p:txBody>
          <a:bodyPr/>
          <a:lstStyle/>
          <a:p>
            <a:r>
              <a:rPr lang="ru-RU" sz="4000" dirty="0" smtClean="0"/>
              <a:t>ПЕРИМЕТР</a:t>
            </a:r>
            <a:endParaRPr lang="ru-RU" sz="4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151609" y="1435100"/>
            <a:ext cx="1195059" cy="516225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281543" y="1368648"/>
            <a:ext cx="933759" cy="336714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46668" y="1435100"/>
            <a:ext cx="296163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150624" y="4735787"/>
            <a:ext cx="5064678" cy="179511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92508" y="5633343"/>
            <a:ext cx="1008112" cy="58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4</a:t>
            </a:r>
            <a:r>
              <a:rPr lang="ru-RU" sz="3200" dirty="0" smtClean="0"/>
              <a:t>м</a:t>
            </a:r>
            <a:endParaRPr lang="ru-RU" sz="32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25172" y="1772817"/>
            <a:ext cx="3226748" cy="10727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50624" y="3140968"/>
            <a:ext cx="70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5м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74045" y="877183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3м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68344" y="2309215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880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6023"/>
            <a:ext cx="7920880" cy="956661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Периметр - сумма длин всех сторон многоугольника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3928" y="3352133"/>
            <a:ext cx="4392488" cy="1317202"/>
          </a:xfrm>
        </p:spPr>
        <p:txBody>
          <a:bodyPr/>
          <a:lstStyle/>
          <a:p>
            <a:pPr algn="ctr"/>
            <a:r>
              <a:rPr lang="ru-RU" sz="3200" dirty="0" smtClean="0"/>
              <a:t>Р=5м+3м+2м+4м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151609" y="1435100"/>
            <a:ext cx="1195059" cy="516225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281543" y="1368648"/>
            <a:ext cx="933759" cy="336714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46668" y="1435100"/>
            <a:ext cx="296163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150624" y="4735787"/>
            <a:ext cx="5064678" cy="179511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92508" y="5633343"/>
            <a:ext cx="1008112" cy="58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4</a:t>
            </a:r>
            <a:r>
              <a:rPr lang="ru-RU" sz="3200" dirty="0" smtClean="0"/>
              <a:t>м</a:t>
            </a:r>
            <a:endParaRPr lang="ru-RU" sz="32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25172" y="1772817"/>
            <a:ext cx="3226748" cy="10727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50624" y="3140968"/>
            <a:ext cx="70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5м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74045" y="877183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3м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68344" y="2309215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238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1720" y="2924944"/>
            <a:ext cx="5867400" cy="139675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.42-43</a:t>
            </a: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44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5721" y="1700808"/>
            <a:ext cx="74270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Работа по учебнику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: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500042"/>
            <a:ext cx="3714776" cy="3286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Гости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Бабы Яги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0914" y="571480"/>
            <a:ext cx="18473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endParaRPr lang="ru-RU" sz="1200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2928934"/>
            <a:ext cx="264319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1200" i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8" name="Блок-схема: знак завершения 27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643834" y="4286256"/>
            <a:ext cx="1357322" cy="42862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ДАЛЬШЕ</a:t>
            </a:r>
            <a:endParaRPr lang="ru-RU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Повторение-мать учения!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https://www.youtube.com/watch?v=W7wMtTy6FPg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94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мод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96871">
            <a:off x="3414722" y="2230801"/>
            <a:ext cx="2696850" cy="30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3" name="AutoShape 5"/>
          <p:cNvSpPr>
            <a:spLocks noChangeArrowheads="1"/>
          </p:cNvSpPr>
          <p:nvPr/>
        </p:nvSpPr>
        <p:spPr bwMode="auto">
          <a:xfrm>
            <a:off x="5652120" y="3429000"/>
            <a:ext cx="2209800" cy="2590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AutoShape 6"/>
          <p:cNvSpPr>
            <a:spLocks noChangeArrowheads="1"/>
          </p:cNvSpPr>
          <p:nvPr/>
        </p:nvSpPr>
        <p:spPr bwMode="auto">
          <a:xfrm rot="8676996">
            <a:off x="1255404" y="4380658"/>
            <a:ext cx="2741794" cy="1854828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5" name="WordArt 7"/>
          <p:cNvSpPr>
            <a:spLocks noChangeArrowheads="1" noChangeShapeType="1" noTextEdit="1"/>
          </p:cNvSpPr>
          <p:nvPr/>
        </p:nvSpPr>
        <p:spPr bwMode="auto">
          <a:xfrm>
            <a:off x="1835696" y="4653136"/>
            <a:ext cx="12954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 4 "</a:t>
            </a:r>
          </a:p>
        </p:txBody>
      </p:sp>
      <p:sp>
        <p:nvSpPr>
          <p:cNvPr id="46086" name="WordArt 10"/>
          <p:cNvSpPr>
            <a:spLocks noChangeArrowheads="1" noChangeShapeType="1" noTextEdit="1"/>
          </p:cNvSpPr>
          <p:nvPr/>
        </p:nvSpPr>
        <p:spPr bwMode="auto">
          <a:xfrm>
            <a:off x="6228184" y="5013176"/>
            <a:ext cx="10668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 3 "</a:t>
            </a:r>
          </a:p>
        </p:txBody>
      </p:sp>
      <p:sp>
        <p:nvSpPr>
          <p:cNvPr id="46087" name="AutoShape 11"/>
          <p:cNvSpPr>
            <a:spLocks noChangeArrowheads="1"/>
          </p:cNvSpPr>
          <p:nvPr/>
        </p:nvSpPr>
        <p:spPr bwMode="auto">
          <a:xfrm rot="6789454">
            <a:off x="2774950" y="958850"/>
            <a:ext cx="3048000" cy="32766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WordArt 12"/>
          <p:cNvSpPr>
            <a:spLocks noChangeArrowheads="1" noChangeShapeType="1" noTextEdit="1"/>
          </p:cNvSpPr>
          <p:nvPr/>
        </p:nvSpPr>
        <p:spPr bwMode="auto">
          <a:xfrm>
            <a:off x="3276600" y="1295400"/>
            <a:ext cx="12954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 5 "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3275856" y="2492896"/>
            <a:ext cx="4128120" cy="137998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рефлексия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3608" y="260649"/>
            <a:ext cx="7560840" cy="144016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hlink"/>
                </a:solidFill>
              </a:rPr>
              <a:t>      </a:t>
            </a:r>
            <a:r>
              <a:rPr lang="ru-RU" b="1" dirty="0" smtClean="0">
                <a:solidFill>
                  <a:srgbClr val="00CC00"/>
                </a:solidFill>
              </a:rPr>
              <a:t>Задание:</a:t>
            </a:r>
            <a:r>
              <a:rPr lang="ru-RU" b="1" dirty="0" smtClean="0"/>
              <a:t>   из палочек сложим фигуры. Сделаем вывод.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hlink"/>
              </a:solidFill>
            </a:endParaRPr>
          </a:p>
        </p:txBody>
      </p:sp>
      <p:sp>
        <p:nvSpPr>
          <p:cNvPr id="320516" name="Line 4"/>
          <p:cNvSpPr>
            <a:spLocks noChangeShapeType="1"/>
          </p:cNvSpPr>
          <p:nvPr/>
        </p:nvSpPr>
        <p:spPr bwMode="auto">
          <a:xfrm>
            <a:off x="1043608" y="2132856"/>
            <a:ext cx="11525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17" name="Line 5"/>
          <p:cNvSpPr>
            <a:spLocks noChangeShapeType="1"/>
          </p:cNvSpPr>
          <p:nvPr/>
        </p:nvSpPr>
        <p:spPr bwMode="auto">
          <a:xfrm>
            <a:off x="1043608" y="2348880"/>
            <a:ext cx="11525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18" name="Line 6"/>
          <p:cNvSpPr>
            <a:spLocks noChangeShapeType="1"/>
          </p:cNvSpPr>
          <p:nvPr/>
        </p:nvSpPr>
        <p:spPr bwMode="auto">
          <a:xfrm>
            <a:off x="1043608" y="2564904"/>
            <a:ext cx="11525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19" name="Line 7"/>
          <p:cNvSpPr>
            <a:spLocks noChangeShapeType="1"/>
          </p:cNvSpPr>
          <p:nvPr/>
        </p:nvSpPr>
        <p:spPr bwMode="auto">
          <a:xfrm>
            <a:off x="1259632" y="4509120"/>
            <a:ext cx="11525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0" name="Line 8"/>
          <p:cNvSpPr>
            <a:spLocks noChangeShapeType="1"/>
          </p:cNvSpPr>
          <p:nvPr/>
        </p:nvSpPr>
        <p:spPr bwMode="auto">
          <a:xfrm>
            <a:off x="2196132" y="3478017"/>
            <a:ext cx="215825" cy="10310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1" name="Line 9"/>
          <p:cNvSpPr>
            <a:spLocks noChangeShapeType="1"/>
          </p:cNvSpPr>
          <p:nvPr/>
        </p:nvSpPr>
        <p:spPr bwMode="auto">
          <a:xfrm>
            <a:off x="1258863" y="3573016"/>
            <a:ext cx="769" cy="9360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2" name="Line 10"/>
          <p:cNvSpPr>
            <a:spLocks noChangeShapeType="1"/>
          </p:cNvSpPr>
          <p:nvPr/>
        </p:nvSpPr>
        <p:spPr bwMode="auto">
          <a:xfrm>
            <a:off x="2555776" y="2132856"/>
            <a:ext cx="158432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3" name="Line 11"/>
          <p:cNvSpPr>
            <a:spLocks noChangeShapeType="1"/>
          </p:cNvSpPr>
          <p:nvPr/>
        </p:nvSpPr>
        <p:spPr bwMode="auto">
          <a:xfrm flipV="1">
            <a:off x="2555776" y="2348880"/>
            <a:ext cx="158432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4" name="Line 12"/>
          <p:cNvSpPr>
            <a:spLocks noChangeShapeType="1"/>
          </p:cNvSpPr>
          <p:nvPr/>
        </p:nvSpPr>
        <p:spPr bwMode="auto">
          <a:xfrm>
            <a:off x="1043608" y="2780928"/>
            <a:ext cx="1008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5" name="Line 13"/>
          <p:cNvSpPr>
            <a:spLocks noChangeShapeType="1"/>
          </p:cNvSpPr>
          <p:nvPr/>
        </p:nvSpPr>
        <p:spPr bwMode="auto">
          <a:xfrm>
            <a:off x="2843808" y="4509120"/>
            <a:ext cx="1008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6" name="Line 14"/>
          <p:cNvSpPr>
            <a:spLocks noChangeShapeType="1"/>
          </p:cNvSpPr>
          <p:nvPr/>
        </p:nvSpPr>
        <p:spPr bwMode="auto">
          <a:xfrm>
            <a:off x="3347864" y="2996952"/>
            <a:ext cx="503238" cy="1512887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7" name="Line 15"/>
          <p:cNvSpPr>
            <a:spLocks noChangeShapeType="1"/>
          </p:cNvSpPr>
          <p:nvPr/>
        </p:nvSpPr>
        <p:spPr bwMode="auto">
          <a:xfrm flipH="1">
            <a:off x="2843808" y="2996952"/>
            <a:ext cx="504825" cy="1512887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8" name="Line 16"/>
          <p:cNvSpPr>
            <a:spLocks noChangeShapeType="1"/>
          </p:cNvSpPr>
          <p:nvPr/>
        </p:nvSpPr>
        <p:spPr bwMode="auto">
          <a:xfrm>
            <a:off x="6876256" y="2132856"/>
            <a:ext cx="165735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29" name="Line 17"/>
          <p:cNvSpPr>
            <a:spLocks noChangeShapeType="1"/>
          </p:cNvSpPr>
          <p:nvPr/>
        </p:nvSpPr>
        <p:spPr bwMode="auto">
          <a:xfrm>
            <a:off x="6948264" y="2564904"/>
            <a:ext cx="12239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0" name="Line 18"/>
          <p:cNvSpPr>
            <a:spLocks noChangeShapeType="1"/>
          </p:cNvSpPr>
          <p:nvPr/>
        </p:nvSpPr>
        <p:spPr bwMode="auto">
          <a:xfrm>
            <a:off x="6876256" y="2348880"/>
            <a:ext cx="792163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1" name="Line 19"/>
          <p:cNvSpPr>
            <a:spLocks noChangeShapeType="1"/>
          </p:cNvSpPr>
          <p:nvPr/>
        </p:nvSpPr>
        <p:spPr bwMode="auto">
          <a:xfrm>
            <a:off x="7596336" y="4077072"/>
            <a:ext cx="12239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2" name="Line 20"/>
          <p:cNvSpPr>
            <a:spLocks noChangeShapeType="1"/>
          </p:cNvSpPr>
          <p:nvPr/>
        </p:nvSpPr>
        <p:spPr bwMode="auto">
          <a:xfrm flipH="1" flipV="1">
            <a:off x="7092280" y="3573016"/>
            <a:ext cx="504825" cy="503238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3" name="Line 21"/>
          <p:cNvSpPr>
            <a:spLocks noChangeShapeType="1"/>
          </p:cNvSpPr>
          <p:nvPr/>
        </p:nvSpPr>
        <p:spPr bwMode="auto">
          <a:xfrm>
            <a:off x="7092280" y="3573016"/>
            <a:ext cx="1728788" cy="50323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4" name="Line 22"/>
          <p:cNvSpPr>
            <a:spLocks noChangeShapeType="1"/>
          </p:cNvSpPr>
          <p:nvPr/>
        </p:nvSpPr>
        <p:spPr bwMode="auto">
          <a:xfrm>
            <a:off x="4572000" y="2132856"/>
            <a:ext cx="1728788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5" name="Line 23"/>
          <p:cNvSpPr>
            <a:spLocks noChangeShapeType="1"/>
          </p:cNvSpPr>
          <p:nvPr/>
        </p:nvSpPr>
        <p:spPr bwMode="auto">
          <a:xfrm>
            <a:off x="4644008" y="2564904"/>
            <a:ext cx="504825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6" name="Line 24"/>
          <p:cNvSpPr>
            <a:spLocks noChangeShapeType="1"/>
          </p:cNvSpPr>
          <p:nvPr/>
        </p:nvSpPr>
        <p:spPr bwMode="auto">
          <a:xfrm>
            <a:off x="4572000" y="2348880"/>
            <a:ext cx="7921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7" name="Line 25"/>
          <p:cNvSpPr>
            <a:spLocks noChangeShapeType="1"/>
          </p:cNvSpPr>
          <p:nvPr/>
        </p:nvSpPr>
        <p:spPr bwMode="auto">
          <a:xfrm>
            <a:off x="4572000" y="4005064"/>
            <a:ext cx="1728788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8" name="Line 26"/>
          <p:cNvSpPr>
            <a:spLocks noChangeShapeType="1"/>
          </p:cNvSpPr>
          <p:nvPr/>
        </p:nvSpPr>
        <p:spPr bwMode="auto">
          <a:xfrm flipV="1">
            <a:off x="4572000" y="3789040"/>
            <a:ext cx="431800" cy="2159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0539" name="Line 27"/>
          <p:cNvSpPr>
            <a:spLocks noChangeShapeType="1"/>
          </p:cNvSpPr>
          <p:nvPr/>
        </p:nvSpPr>
        <p:spPr bwMode="auto">
          <a:xfrm flipH="1" flipV="1">
            <a:off x="5364088" y="3573016"/>
            <a:ext cx="936625" cy="431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Text Box 29"/>
          <p:cNvSpPr txBox="1">
            <a:spLocks noChangeArrowheads="1"/>
          </p:cNvSpPr>
          <p:nvPr/>
        </p:nvSpPr>
        <p:spPr bwMode="auto">
          <a:xfrm>
            <a:off x="755650" y="1341438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u="none"/>
          </a:p>
        </p:txBody>
      </p:sp>
      <p:sp>
        <p:nvSpPr>
          <p:cNvPr id="10269" name="Text Box 31"/>
          <p:cNvSpPr txBox="1">
            <a:spLocks noChangeArrowheads="1"/>
          </p:cNvSpPr>
          <p:nvPr/>
        </p:nvSpPr>
        <p:spPr bwMode="auto">
          <a:xfrm>
            <a:off x="6262688" y="5300663"/>
            <a:ext cx="288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u="none"/>
          </a:p>
        </p:txBody>
      </p:sp>
      <p:sp>
        <p:nvSpPr>
          <p:cNvPr id="10271" name="Text Box 33"/>
          <p:cNvSpPr txBox="1">
            <a:spLocks noChangeArrowheads="1"/>
          </p:cNvSpPr>
          <p:nvPr/>
        </p:nvSpPr>
        <p:spPr bwMode="auto">
          <a:xfrm flipV="1">
            <a:off x="4930775" y="5949950"/>
            <a:ext cx="421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u="none"/>
          </a:p>
        </p:txBody>
      </p:sp>
      <p:sp>
        <p:nvSpPr>
          <p:cNvPr id="10272" name="Text Box 34"/>
          <p:cNvSpPr txBox="1">
            <a:spLocks noChangeArrowheads="1"/>
          </p:cNvSpPr>
          <p:nvPr/>
        </p:nvSpPr>
        <p:spPr bwMode="auto">
          <a:xfrm rot="10800000">
            <a:off x="4067944" y="4437112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u="none"/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971600" y="4653136"/>
            <a:ext cx="7848872" cy="19888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Script" pitchFamily="34" charset="0"/>
                <a:ea typeface="+mn-ea"/>
                <a:cs typeface="+mn-cs"/>
              </a:rPr>
              <a:t>Запомни!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Сумма длин </a:t>
            </a:r>
            <a:r>
              <a:rPr lang="ru-RU" sz="2800" b="1" kern="0" dirty="0" smtClean="0"/>
              <a:t>все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 сторон                           </a:t>
            </a:r>
            <a:r>
              <a:rPr lang="ru-RU" sz="2800" b="1" kern="0" dirty="0" smtClean="0"/>
              <a:t>многоугольника - ПЕРИМЕТР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1258864" y="3477966"/>
            <a:ext cx="936499" cy="11804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6" grpId="0" animBg="1"/>
      <p:bldP spid="320517" grpId="0" animBg="1"/>
      <p:bldP spid="320518" grpId="0" animBg="1"/>
      <p:bldP spid="320519" grpId="0" animBg="1"/>
      <p:bldP spid="320520" grpId="0" animBg="1"/>
      <p:bldP spid="320521" grpId="0" animBg="1"/>
      <p:bldP spid="320522" grpId="0" animBg="1"/>
      <p:bldP spid="320523" grpId="0" animBg="1"/>
      <p:bldP spid="320524" grpId="0" animBg="1"/>
      <p:bldP spid="320525" grpId="0" animBg="1"/>
      <p:bldP spid="320526" grpId="0" animBg="1"/>
      <p:bldP spid="320527" grpId="0" animBg="1"/>
      <p:bldP spid="320528" grpId="0" animBg="1"/>
      <p:bldP spid="320529" grpId="0" animBg="1"/>
      <p:bldP spid="320530" grpId="0" animBg="1"/>
      <p:bldP spid="320531" grpId="0" animBg="1"/>
      <p:bldP spid="320532" grpId="0" animBg="1"/>
      <p:bldP spid="320533" grpId="0" animBg="1"/>
      <p:bldP spid="320534" grpId="0" animBg="1"/>
      <p:bldP spid="320535" grpId="0" animBg="1"/>
      <p:bldP spid="320536" grpId="0" animBg="1"/>
      <p:bldP spid="320537" grpId="0" animBg="1"/>
      <p:bldP spid="320538" grpId="0" animBg="1"/>
      <p:bldP spid="320539" grpId="0" animBg="1"/>
      <p:bldP spid="33" grpId="0"/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Работа в тетради на печатной основе. С. 50 № 67</a:t>
            </a:r>
          </a:p>
          <a:p>
            <a:endParaRPr lang="ru-RU" dirty="0"/>
          </a:p>
        </p:txBody>
      </p:sp>
      <p:pic>
        <p:nvPicPr>
          <p:cNvPr id="6" name="Picture 4" descr="image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3861048"/>
            <a:ext cx="2469231" cy="2541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19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4929190" y="214290"/>
            <a:ext cx="4071966" cy="3000396"/>
          </a:xfrm>
          <a:prstGeom prst="cloudCallout">
            <a:avLst>
              <a:gd name="adj1" fmla="val -9783"/>
              <a:gd name="adj2" fmla="val 7217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знак завершения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643834" y="4286256"/>
            <a:ext cx="1357322" cy="42862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ДАЛЬШЕ</a:t>
            </a:r>
            <a:endParaRPr lang="ru-RU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2242" y="696181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Ко мне очень часто заходят гости.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Хотите узнать кто они?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Тогда отгадайте мои загадки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Управляющая кнопка: документ 4">
            <a:hlinkClick r:id="" action="ppaction://hlinkshowjump?jump=lastslide" highlightClick="1"/>
          </p:cNvPr>
          <p:cNvSpPr/>
          <p:nvPr/>
        </p:nvSpPr>
        <p:spPr>
          <a:xfrm>
            <a:off x="53179" y="63165"/>
            <a:ext cx="360000" cy="3600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4499992" y="116632"/>
            <a:ext cx="4632041" cy="3000396"/>
          </a:xfrm>
          <a:prstGeom prst="cloudCallout">
            <a:avLst>
              <a:gd name="adj1" fmla="val -2346"/>
              <a:gd name="adj2" fmla="val 7217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cs typeface="Times New Roman" pitchFamily="18" charset="0"/>
              </a:rPr>
              <a:t>треугольник</a:t>
            </a:r>
          </a:p>
        </p:txBody>
      </p:sp>
      <p:sp>
        <p:nvSpPr>
          <p:cNvPr id="3" name="Блок-схема: знак завершения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643834" y="4286256"/>
            <a:ext cx="1357322" cy="42862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ДАЛЬШЕ</a:t>
            </a:r>
            <a:endParaRPr lang="ru-RU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331640" y="2636912"/>
            <a:ext cx="1224136" cy="1649344"/>
          </a:xfrm>
          <a:prstGeom prst="triangl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4426812" y="116632"/>
            <a:ext cx="4717188" cy="3000396"/>
          </a:xfrm>
          <a:prstGeom prst="cloudCallout">
            <a:avLst>
              <a:gd name="adj1" fmla="val -4525"/>
              <a:gd name="adj2" fmla="val 7411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cs typeface="Times New Roman" pitchFamily="18" charset="0"/>
              </a:rPr>
              <a:t>треугольник</a:t>
            </a:r>
          </a:p>
        </p:txBody>
      </p:sp>
      <p:sp>
        <p:nvSpPr>
          <p:cNvPr id="3" name="Блок-схема: знак завершения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643834" y="4286256"/>
            <a:ext cx="1357322" cy="42862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ДАЛЬШЕ</a:t>
            </a:r>
            <a:endParaRPr lang="ru-RU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331640" y="2636912"/>
            <a:ext cx="1224136" cy="1649344"/>
          </a:xfrm>
          <a:prstGeom prst="triangl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4929190" y="214290"/>
            <a:ext cx="4071966" cy="300039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Блок-схема: знак завершения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643834" y="4286256"/>
            <a:ext cx="1357322" cy="42862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ДАЛЬШЕ</a:t>
            </a:r>
            <a:endParaRPr lang="ru-RU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36912"/>
            <a:ext cx="1152128" cy="16493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4427984" y="214290"/>
            <a:ext cx="4573172" cy="300039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рямоугольник</a:t>
            </a:r>
          </a:p>
        </p:txBody>
      </p:sp>
      <p:sp>
        <p:nvSpPr>
          <p:cNvPr id="3" name="Блок-схема: знак завершения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643834" y="4286256"/>
            <a:ext cx="1357322" cy="42862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ДАЛЬШЕ</a:t>
            </a:r>
            <a:endParaRPr lang="ru-RU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36912"/>
            <a:ext cx="1152128" cy="16493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4644008" y="214290"/>
            <a:ext cx="4357148" cy="300039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7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Блок-схема: знак завершения 2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643834" y="4286256"/>
            <a:ext cx="1357322" cy="42862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ДАЛЬШЕ</a:t>
            </a:r>
            <a:endParaRPr lang="ru-RU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1331640" y="2636912"/>
            <a:ext cx="1152128" cy="1649344"/>
          </a:xfrm>
          <a:prstGeom prst="trapezoi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треу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Тема1треу</Template>
  <TotalTime>510</TotalTime>
  <Words>404</Words>
  <Application>Microsoft Office PowerPoint</Application>
  <PresentationFormat>Экран (4:3)</PresentationFormat>
  <Paragraphs>140</Paragraphs>
  <Slides>34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Adine Kirnberg</vt:lpstr>
      <vt:lpstr>Arial</vt:lpstr>
      <vt:lpstr>Impact</vt:lpstr>
      <vt:lpstr>Segoe Script</vt:lpstr>
      <vt:lpstr>Times New Roman</vt:lpstr>
      <vt:lpstr>Verdana</vt:lpstr>
      <vt:lpstr>Wingdings</vt:lpstr>
      <vt:lpstr>Тема1треу</vt:lpstr>
      <vt:lpstr>МКОУ для обучающихся с ОВЗ Старогородковская общеобразовательная школа «Гармония»  Урок математики во 2 классе  УМК «Школа России»      ПЕРИМЕТР МНОГОУГОЛЬНИКА</vt:lpstr>
      <vt:lpstr>Урок математики во 2 классе УМК «Школа России»  ПЕРИМЕТР МНОГОУГОЛЬНИКА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 старины</vt:lpstr>
      <vt:lpstr>Задания мудрой Совы</vt:lpstr>
      <vt:lpstr>Задания мудрой Совы</vt:lpstr>
      <vt:lpstr>Гномы предлагают размяться</vt:lpstr>
      <vt:lpstr>Гномы предлагают размяться</vt:lpstr>
      <vt:lpstr>Презентация PowerPoint</vt:lpstr>
      <vt:lpstr>Презентация PowerPoint</vt:lpstr>
      <vt:lpstr>Задания от Маши</vt:lpstr>
      <vt:lpstr>Задания от Маши</vt:lpstr>
      <vt:lpstr>ТАЙНА слова </vt:lpstr>
      <vt:lpstr>Периметр - сумма длин всех сторон многоугольника</vt:lpstr>
      <vt:lpstr>Презентация PowerPoint</vt:lpstr>
      <vt:lpstr>Повторение-мать учения!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Светлана</cp:lastModifiedBy>
  <cp:revision>54</cp:revision>
  <dcterms:created xsi:type="dcterms:W3CDTF">2013-01-30T18:13:28Z</dcterms:created>
  <dcterms:modified xsi:type="dcterms:W3CDTF">2021-11-23T18:13:57Z</dcterms:modified>
</cp:coreProperties>
</file>