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3" r:id="rId9"/>
    <p:sldId id="269" r:id="rId10"/>
    <p:sldId id="265" r:id="rId11"/>
    <p:sldId id="271" r:id="rId12"/>
    <p:sldId id="268" r:id="rId13"/>
    <p:sldId id="27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4C873-403D-4EEC-A996-426F9807773F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B27C8-B4F1-4AD4-AB5A-1B161FFA0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1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145CB-D9E2-444B-9C96-9B7A658A90CB}" type="slidenum">
              <a:rPr lang="ru-RU"/>
              <a:pPr/>
              <a:t>1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9ED92-E8F3-4736-94B2-775076FBCBBA}" type="slidenum">
              <a:rPr lang="ru-RU"/>
              <a:pPr/>
              <a:t>2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6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D5DC5-E62C-498D-BBF5-70FA9D60157A}" type="slidenum">
              <a:rPr lang="ru-RU"/>
              <a:pPr/>
              <a:t>3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5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C1CBE-4704-4388-B8B4-03C781265165}" type="slidenum">
              <a:rPr lang="ru-RU"/>
              <a:pPr/>
              <a:t>4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1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BF62FE-8868-41FD-8DE5-4E9A68C066FD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190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7EDDD4-C692-4E72-BBE6-59FBCEA4AEB6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836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7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2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0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7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6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3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9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3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1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7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25742-3B1F-4E41-96A4-582EFD07D6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3010-B193-4C07-9EF5-3256B0DBE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7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2357438" y="785813"/>
            <a:ext cx="428625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Дана дробь  0,45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1928813"/>
            <a:ext cx="8351837" cy="2573337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Дополните до 1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Больше или меньше 0,5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Запиши обыкновенной дробью</a:t>
            </a:r>
          </a:p>
        </p:txBody>
      </p:sp>
      <p:pic>
        <p:nvPicPr>
          <p:cNvPr id="22535" name="Picture 7" descr="dd36efffaa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65613"/>
            <a:ext cx="187166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763000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Чтобы </a:t>
            </a:r>
            <a:r>
              <a:rPr lang="ru-RU" dirty="0">
                <a:solidFill>
                  <a:srgbClr val="FF00FF"/>
                </a:solidFill>
              </a:rPr>
              <a:t>умножить десятичную дробь на натуральное </a:t>
            </a:r>
            <a:r>
              <a:rPr lang="ru-RU" dirty="0" smtClean="0">
                <a:solidFill>
                  <a:srgbClr val="FF00FF"/>
                </a:solidFill>
              </a:rPr>
              <a:t>число, надо…?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00FF"/>
                </a:solidFill>
                <a:cs typeface="Times New Roman" pitchFamily="18" charset="0"/>
              </a:rPr>
              <a:t>Чтобы умножить десятичную дробь на натуральное число, надо: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0000CC"/>
                </a:solidFill>
              </a:rPr>
              <a:t>1) умножить ее на это число, не обращая внимания на запятую;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0000CC"/>
                </a:solidFill>
              </a:rPr>
              <a:t>2) в полученном произведении отделить запятой столько цифр справа, сколько их отделено в десятичной дроби.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0000CC"/>
                </a:solidFill>
                <a:cs typeface="Times New Roman" pitchFamily="18" charset="0"/>
              </a:rPr>
              <a:t> 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6629400" y="4800600"/>
          <a:ext cx="18192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3" imgW="3191320" imgH="3209524" progId="Paint.Picture">
                  <p:embed/>
                </p:oleObj>
              </mc:Choice>
              <mc:Fallback>
                <p:oleObj name="Точечный рисунок" r:id="rId3" imgW="3191320" imgH="3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00600"/>
                        <a:ext cx="18192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8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Проверим: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5" y="2000250"/>
            <a:ext cx="364331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3 * 8,3=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75" y="2786063"/>
            <a:ext cx="364331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35 * 1,7=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375" y="3571875"/>
            <a:ext cx="364331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173* 0,19=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75" y="4357688"/>
            <a:ext cx="371475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137,64* 35=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75" y="5072063"/>
            <a:ext cx="371475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25,85*98 =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75" y="5786438"/>
            <a:ext cx="371475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462300"/>
                </a:solidFill>
              </a:rPr>
              <a:t>127*1,5=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000625" y="2000250"/>
            <a:ext cx="1643063" cy="642938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24,9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000625" y="2786063"/>
            <a:ext cx="1643063" cy="642937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59,5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000625" y="3571875"/>
            <a:ext cx="1643063" cy="642938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32,87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000625" y="4286250"/>
            <a:ext cx="1643063" cy="642938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4817,4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000625" y="5000625"/>
            <a:ext cx="1714500" cy="642938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2533,3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072063" y="5715000"/>
            <a:ext cx="1643062" cy="642938"/>
          </a:xfrm>
          <a:prstGeom prst="round2Diag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462300"/>
                </a:solidFill>
              </a:rPr>
              <a:t>190,5</a:t>
            </a:r>
          </a:p>
        </p:txBody>
      </p:sp>
      <p:sp>
        <p:nvSpPr>
          <p:cNvPr id="13327" name="Содержимое 21"/>
          <p:cNvSpPr>
            <a:spLocks noGrp="1"/>
          </p:cNvSpPr>
          <p:nvPr>
            <p:ph sz="half" idx="1"/>
          </p:nvPr>
        </p:nvSpPr>
        <p:spPr>
          <a:xfrm>
            <a:off x="928688" y="1500188"/>
            <a:ext cx="6157912" cy="542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1. Найдите произведение: </a:t>
            </a:r>
          </a:p>
        </p:txBody>
      </p:sp>
    </p:spTree>
    <p:extLst>
      <p:ext uri="{BB962C8B-B14F-4D97-AF65-F5344CB8AC3E}">
        <p14:creationId xmlns:p14="http://schemas.microsoft.com/office/powerpoint/2010/main" val="30263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3463"/>
            <a:ext cx="8507413" cy="5145088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Сова попросила Винни-пуха решить примеры:</a:t>
            </a:r>
          </a:p>
          <a:p>
            <a:pPr marL="514350" indent="-514350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5,052·10 =                           5,789·100 =           </a:t>
            </a:r>
          </a:p>
          <a:p>
            <a:pPr marL="514350" indent="-514350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79,133·10 =                         79,155·1000 =</a:t>
            </a:r>
          </a:p>
          <a:p>
            <a:pPr marL="514350" indent="-514350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0,653·10 =                           0,064·100 =</a:t>
            </a:r>
          </a:p>
          <a:p>
            <a:pPr marL="514350" indent="-514350">
              <a:buFontTx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происходит  с запятой?»- спросила Сова.</a:t>
            </a:r>
          </a:p>
          <a:p>
            <a:pPr marL="514350" indent="-514350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«Куда она передвигается и на сколько?»</a:t>
            </a:r>
          </a:p>
          <a:p>
            <a:pPr marL="514350" indent="-514350">
              <a:buFontTx/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Помогите Винни-пуху сделать вывод:</a:t>
            </a:r>
          </a:p>
          <a:p>
            <a:pPr marL="514350" indent="-514350">
              <a:buFontTx/>
              <a:buNone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как умножить десятичную дробь на 10; 100 и т.д.                    </a:t>
            </a:r>
          </a:p>
          <a:p>
            <a:pPr marL="514350" indent="-514350">
              <a:buFontTx/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29200"/>
            <a:ext cx="1295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82" y="5373216"/>
            <a:ext cx="14620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2" y="1052736"/>
            <a:ext cx="158417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50,52                791,33                    6,53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1052736"/>
            <a:ext cx="201622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578,9    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79155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6,4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682625" y="342900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>
                <a:latin typeface="Bookman Old Style" pitchFamily="18" charset="0"/>
              </a:rPr>
              <a:t>9,865 </a:t>
            </a:r>
            <a:r>
              <a:rPr lang="en-US" sz="2400" b="1" i="1">
                <a:latin typeface="Bookman Old Style" pitchFamily="18" charset="0"/>
              </a:rPr>
              <a:t>·</a:t>
            </a:r>
            <a:r>
              <a:rPr lang="ru-RU" sz="2400" b="1" i="1">
                <a:latin typeface="Bookman Old Style" pitchFamily="18" charset="0"/>
              </a:rPr>
              <a:t> 10</a:t>
            </a:r>
            <a:endParaRPr lang="en-US" sz="2400" b="1" i="1">
              <a:latin typeface="Bookman Old Style" pitchFamily="18" charset="0"/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787900" y="333375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>
                <a:latin typeface="Bookman Old Style" pitchFamily="18" charset="0"/>
              </a:rPr>
              <a:t>9865 </a:t>
            </a:r>
            <a:r>
              <a:rPr lang="en-US" sz="2400" b="1" i="1">
                <a:latin typeface="Bookman Old Style" pitchFamily="18" charset="0"/>
              </a:rPr>
              <a:t>·</a:t>
            </a:r>
            <a:r>
              <a:rPr lang="ru-RU" sz="2400" b="1" i="1">
                <a:latin typeface="Bookman Old Style" pitchFamily="18" charset="0"/>
              </a:rPr>
              <a:t> 10 = 98650</a:t>
            </a:r>
            <a:endParaRPr lang="en-US" sz="2400" b="1" i="1">
              <a:latin typeface="Bookman Old Style" pitchFamily="18" charset="0"/>
            </a:endParaRP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908175" y="908050"/>
            <a:ext cx="547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>
                <a:latin typeface="Bookman Old Style" pitchFamily="18" charset="0"/>
              </a:rPr>
              <a:t>9,865 </a:t>
            </a:r>
            <a:r>
              <a:rPr lang="en-US" sz="2400" b="1" i="1">
                <a:latin typeface="Bookman Old Style" pitchFamily="18" charset="0"/>
              </a:rPr>
              <a:t>·</a:t>
            </a:r>
            <a:r>
              <a:rPr lang="ru-RU" sz="2400" b="1" i="1">
                <a:latin typeface="Bookman Old Style" pitchFamily="18" charset="0"/>
              </a:rPr>
              <a:t> 10 = 98,650 = 98,65</a:t>
            </a:r>
            <a:endParaRPr lang="en-US" sz="2400" b="1" i="1">
              <a:latin typeface="Bookman Old Style" pitchFamily="18" charset="0"/>
            </a:endParaRP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1908175" y="1557338"/>
            <a:ext cx="547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 dirty="0">
                <a:latin typeface="Bookman Old Style" pitchFamily="18" charset="0"/>
              </a:rPr>
              <a:t>9,865 </a:t>
            </a:r>
            <a:r>
              <a:rPr lang="en-US" sz="2400" b="1" i="1" dirty="0">
                <a:latin typeface="Bookman Old Style" pitchFamily="18" charset="0"/>
              </a:rPr>
              <a:t>·</a:t>
            </a:r>
            <a:r>
              <a:rPr lang="ru-RU" sz="2400" b="1" i="1" dirty="0">
                <a:latin typeface="Bookman Old Style" pitchFamily="18" charset="0"/>
              </a:rPr>
              <a:t> 100 = 986,5</a:t>
            </a:r>
            <a:endParaRPr lang="en-US" sz="2400" b="1" i="1" dirty="0">
              <a:latin typeface="Bookman Old Style" pitchFamily="18" charset="0"/>
            </a:endParaRP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0" y="2349500"/>
            <a:ext cx="9144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900" b="1" i="1">
                <a:solidFill>
                  <a:srgbClr val="0066FF"/>
                </a:solidFill>
                <a:latin typeface="Bookman Old Style" pitchFamily="18" charset="0"/>
              </a:rPr>
              <a:t>ЧТОБЫ УМНОЖИТЬ ДЕСЯТИЧНУЮ ДРОБЬ НА 10, 100, 1000 и т.д.,  надо в этой дроби перенести запятую на столько цифр вправо, сколько нулей стоит в множителе после единицы</a:t>
            </a: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1835150" y="4724400"/>
            <a:ext cx="547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>
                <a:latin typeface="Bookman Old Style" pitchFamily="18" charset="0"/>
              </a:rPr>
              <a:t>0,065 </a:t>
            </a:r>
            <a:r>
              <a:rPr lang="en-US" sz="2400" b="1" i="1">
                <a:latin typeface="Bookman Old Style" pitchFamily="18" charset="0"/>
              </a:rPr>
              <a:t>·</a:t>
            </a:r>
            <a:r>
              <a:rPr lang="ru-RU" sz="2400" b="1" i="1">
                <a:latin typeface="Bookman Old Style" pitchFamily="18" charset="0"/>
              </a:rPr>
              <a:t> 1000 = 0065 = 65</a:t>
            </a:r>
            <a:endParaRPr lang="en-US" sz="2400" b="1" i="1">
              <a:latin typeface="Bookman Old Style" pitchFamily="18" charset="0"/>
            </a:endParaRP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1763713" y="5589588"/>
            <a:ext cx="5761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>
                <a:latin typeface="Bookman Old Style" pitchFamily="18" charset="0"/>
              </a:rPr>
              <a:t>2,9 </a:t>
            </a:r>
            <a:r>
              <a:rPr lang="en-US" sz="2400" b="1" i="1">
                <a:latin typeface="Bookman Old Style" pitchFamily="18" charset="0"/>
              </a:rPr>
              <a:t>·</a:t>
            </a:r>
            <a:r>
              <a:rPr lang="ru-RU" sz="2400" b="1" i="1">
                <a:latin typeface="Bookman Old Style" pitchFamily="18" charset="0"/>
              </a:rPr>
              <a:t> 1000 = 2,900 </a:t>
            </a:r>
            <a:r>
              <a:rPr lang="en-US" sz="2400" b="1" i="1">
                <a:latin typeface="Bookman Old Style" pitchFamily="18" charset="0"/>
              </a:rPr>
              <a:t>·</a:t>
            </a:r>
            <a:r>
              <a:rPr lang="ru-RU" sz="2400" b="1" i="1">
                <a:latin typeface="Bookman Old Style" pitchFamily="18" charset="0"/>
              </a:rPr>
              <a:t> 1000 = 2900</a:t>
            </a:r>
            <a:endParaRPr lang="en-US" sz="2400" b="1" i="1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  <p:bldP spid="192517" grpId="0"/>
      <p:bldP spid="192518" grpId="0"/>
      <p:bldP spid="192519" grpId="0"/>
      <p:bldP spid="192520" grpId="0"/>
      <p:bldP spid="192522" grpId="0"/>
      <p:bldP spid="1925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45088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6,42∙10 =                             0,17 ∙10=             </a:t>
            </a:r>
          </a:p>
          <a:p>
            <a:pPr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б) 6,387 ∙100=                        20,35 ∙100=</a:t>
            </a:r>
          </a:p>
          <a:p>
            <a:pPr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в) 45,48 ∙1000=                       7,8 ∙1000=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157788"/>
            <a:ext cx="21605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84763"/>
            <a:ext cx="23764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91206" y="980728"/>
            <a:ext cx="6732240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64,2                          1,7</a:t>
            </a:r>
          </a:p>
          <a:p>
            <a:pPr>
              <a:defRPr/>
            </a:pPr>
            <a:endParaRPr lang="ru-RU" sz="40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0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638,7                        </a:t>
            </a:r>
            <a:r>
              <a:rPr lang="ru-RU" sz="40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2035</a:t>
            </a:r>
            <a:endParaRPr lang="ru-RU" sz="40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0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0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45480                      7800</a:t>
            </a:r>
            <a:endParaRPr lang="ru-RU" sz="40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t="20161" r="16129" b="13979"/>
          <a:stretch>
            <a:fillRect/>
          </a:stretch>
        </p:blipFill>
        <p:spPr bwMode="auto">
          <a:xfrm>
            <a:off x="0" y="0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7250" y="714375"/>
            <a:ext cx="7572375" cy="5909310"/>
          </a:xfrm>
          <a:custGeom>
            <a:avLst/>
            <a:gdLst>
              <a:gd name="connsiteX0" fmla="*/ 0 w 7572375"/>
              <a:gd name="connsiteY0" fmla="*/ 0 h 5908675"/>
              <a:gd name="connsiteX1" fmla="*/ 7572375 w 7572375"/>
              <a:gd name="connsiteY1" fmla="*/ 0 h 5908675"/>
              <a:gd name="connsiteX2" fmla="*/ 7572375 w 7572375"/>
              <a:gd name="connsiteY2" fmla="*/ 5908675 h 5908675"/>
              <a:gd name="connsiteX3" fmla="*/ 0 w 7572375"/>
              <a:gd name="connsiteY3" fmla="*/ 5908675 h 5908675"/>
              <a:gd name="connsiteX4" fmla="*/ 0 w 7572375"/>
              <a:gd name="connsiteY4" fmla="*/ 0 h 590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2375" h="5908675">
                <a:moveTo>
                  <a:pt x="0" y="0"/>
                </a:moveTo>
                <a:lnTo>
                  <a:pt x="7572375" y="0"/>
                </a:lnTo>
                <a:lnTo>
                  <a:pt x="7572375" y="5908675"/>
                </a:lnTo>
                <a:lnTo>
                  <a:pt x="0" y="59086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marL="914400" indent="-914400" algn="ctr"/>
            <a:r>
              <a:rPr lang="ru-RU" sz="5400" dirty="0">
                <a:solidFill>
                  <a:srgbClr val="FFFF00"/>
                </a:solidFill>
                <a:latin typeface="Calibri" pitchFamily="34" charset="0"/>
              </a:rPr>
              <a:t>Сравните:</a:t>
            </a:r>
            <a:endParaRPr lang="ru-RU" sz="5400" dirty="0">
              <a:solidFill>
                <a:srgbClr val="FFFF00"/>
              </a:solidFill>
            </a:endParaRPr>
          </a:p>
          <a:p>
            <a:pPr marL="914400" indent="-914400" algn="ctr"/>
            <a:endParaRPr lang="ru-RU" sz="5400" dirty="0">
              <a:solidFill>
                <a:srgbClr val="FFFF00"/>
              </a:solidFill>
            </a:endParaRPr>
          </a:p>
          <a:p>
            <a:pPr marL="914400" indent="-914400" algn="ctr"/>
            <a:r>
              <a:rPr lang="ru-RU" sz="5400" dirty="0">
                <a:solidFill>
                  <a:srgbClr val="C6D9F1"/>
                </a:solidFill>
                <a:latin typeface="Calibri" pitchFamily="34" charset="0"/>
              </a:rPr>
              <a:t>4,3**</a:t>
            </a:r>
            <a:r>
              <a:rPr lang="en-US" sz="5400" dirty="0">
                <a:solidFill>
                  <a:srgbClr val="C6D9F1"/>
                </a:solidFill>
                <a:latin typeface="Calibri" pitchFamily="34" charset="0"/>
              </a:rPr>
              <a:t>     </a:t>
            </a:r>
            <a:r>
              <a:rPr lang="ru-RU" sz="5400" dirty="0" smtClean="0">
                <a:solidFill>
                  <a:srgbClr val="C6D9F1"/>
                </a:solidFill>
                <a:latin typeface="Calibri" pitchFamily="34" charset="0"/>
              </a:rPr>
              <a:t>4,6**</a:t>
            </a:r>
            <a:endParaRPr lang="ru-RU" sz="5400" dirty="0">
              <a:solidFill>
                <a:srgbClr val="C6D9F1"/>
              </a:solidFill>
              <a:latin typeface="Calibri" pitchFamily="34" charset="0"/>
            </a:endParaRPr>
          </a:p>
          <a:p>
            <a:pPr marL="914400" indent="-914400"/>
            <a:r>
              <a:rPr lang="ru-RU" sz="5400" dirty="0">
                <a:solidFill>
                  <a:srgbClr val="C6D9F1"/>
                </a:solidFill>
                <a:latin typeface="Calibri" pitchFamily="34" charset="0"/>
              </a:rPr>
              <a:t>       **, </a:t>
            </a:r>
            <a:r>
              <a:rPr lang="ru-RU" sz="5400" dirty="0" smtClean="0">
                <a:solidFill>
                  <a:srgbClr val="C6D9F1"/>
                </a:solidFill>
                <a:latin typeface="Calibri" pitchFamily="34" charset="0"/>
              </a:rPr>
              <a:t>318 </a:t>
            </a:r>
            <a:r>
              <a:rPr lang="en-US" sz="5400" dirty="0" smtClean="0">
                <a:solidFill>
                  <a:srgbClr val="C6D9F1"/>
                </a:solidFill>
                <a:latin typeface="Calibri" pitchFamily="34" charset="0"/>
              </a:rPr>
              <a:t>     </a:t>
            </a:r>
            <a:r>
              <a:rPr lang="ru-RU" sz="5400" dirty="0" smtClean="0">
                <a:solidFill>
                  <a:srgbClr val="C6D9F1"/>
                </a:solidFill>
                <a:latin typeface="Calibri" pitchFamily="34" charset="0"/>
              </a:rPr>
              <a:t>*,7*</a:t>
            </a:r>
            <a:endParaRPr lang="ru-RU" sz="5400" dirty="0">
              <a:solidFill>
                <a:srgbClr val="C6D9F1"/>
              </a:solidFill>
              <a:latin typeface="Calibri" pitchFamily="34" charset="0"/>
            </a:endParaRPr>
          </a:p>
          <a:p>
            <a:pPr marL="914400" indent="-914400"/>
            <a:r>
              <a:rPr lang="ru-RU" sz="5400" dirty="0">
                <a:solidFill>
                  <a:srgbClr val="C6D9F1"/>
                </a:solidFill>
                <a:latin typeface="Calibri" pitchFamily="34" charset="0"/>
              </a:rPr>
              <a:t>          *,*** </a:t>
            </a:r>
            <a:r>
              <a:rPr lang="en-US" sz="5400" dirty="0">
                <a:solidFill>
                  <a:srgbClr val="C6D9F1"/>
                </a:solidFill>
                <a:latin typeface="Calibri" pitchFamily="34" charset="0"/>
              </a:rPr>
              <a:t>     </a:t>
            </a:r>
            <a:r>
              <a:rPr lang="ru-RU" sz="5400" dirty="0">
                <a:solidFill>
                  <a:srgbClr val="C6D9F1"/>
                </a:solidFill>
                <a:latin typeface="Calibri" pitchFamily="34" charset="0"/>
              </a:rPr>
              <a:t>**,**</a:t>
            </a:r>
          </a:p>
          <a:p>
            <a:pPr marL="914400" indent="-914400" algn="ctr"/>
            <a:endParaRPr lang="ru-RU" sz="5400" dirty="0">
              <a:solidFill>
                <a:srgbClr val="C6D9F1"/>
              </a:solidFill>
              <a:latin typeface="Calibri" pitchFamily="34" charset="0"/>
            </a:endParaRPr>
          </a:p>
          <a:p>
            <a:pPr marL="914400" indent="-914400" algn="ctr"/>
            <a:endParaRPr lang="ru-RU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9231719">
            <a:off x="4500563" y="2565400"/>
            <a:ext cx="538162" cy="576263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8526824">
            <a:off x="4211638" y="3357563"/>
            <a:ext cx="538162" cy="576262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19231719">
            <a:off x="4500563" y="4221163"/>
            <a:ext cx="538162" cy="576262"/>
          </a:xfrm>
          <a:prstGeom prst="half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t="20161" r="16129" b="13979"/>
          <a:stretch>
            <a:fillRect/>
          </a:stretch>
        </p:blipFill>
        <p:spPr bwMode="auto">
          <a:xfrm>
            <a:off x="0" y="0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813" y="571500"/>
            <a:ext cx="7215187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Некоторое число удовлетворяет  одновременно трём неравенствам. Найдите его: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FF00"/>
              </a:solidFill>
              <a:latin typeface="+mn-lt"/>
            </a:endParaRP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50" y="3244850"/>
            <a:ext cx="57150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3,5 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&lt;         &lt; </a:t>
            </a: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4,1</a:t>
            </a:r>
          </a:p>
          <a:p>
            <a:pPr>
              <a:defRPr/>
            </a:pP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3,7  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&lt;         &lt; 4</a:t>
            </a: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,0</a:t>
            </a:r>
          </a:p>
          <a:p>
            <a:pPr>
              <a:defRPr/>
            </a:pP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3,6  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&lt;         &lt;</a:t>
            </a: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3,9</a:t>
            </a:r>
          </a:p>
          <a:p>
            <a:pPr>
              <a:defRPr/>
            </a:pPr>
            <a:endParaRPr lang="ru-RU" sz="44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44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4400" dirty="0">
              <a:latin typeface="+mn-lt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3143250" y="3357563"/>
            <a:ext cx="571500" cy="50006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3143250" y="4071938"/>
            <a:ext cx="571500" cy="50006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3143250" y="4786313"/>
            <a:ext cx="571500" cy="50006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75" y="3714750"/>
            <a:ext cx="2000250" cy="101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FFFF00"/>
                </a:solidFill>
              </a:rPr>
              <a:t>  3,8</a:t>
            </a:r>
          </a:p>
        </p:txBody>
      </p:sp>
    </p:spTree>
    <p:extLst>
      <p:ext uri="{BB962C8B-B14F-4D97-AF65-F5344CB8AC3E}">
        <p14:creationId xmlns:p14="http://schemas.microsoft.com/office/powerpoint/2010/main" val="34442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ru-RU">
              <a:solidFill>
                <a:srgbClr val="898989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6" t="20161" r="16129" b="13979"/>
          <a:stretch>
            <a:fillRect/>
          </a:stretch>
        </p:blipFill>
        <p:spPr bwMode="auto">
          <a:xfrm>
            <a:off x="0" y="0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38" y="785813"/>
            <a:ext cx="7858125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latin typeface="+mn-lt"/>
              </a:rPr>
              <a:t>Некоторое число удовлетворяет  одновременно трём неравенствам. Найдите его: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FF00"/>
              </a:solidFill>
              <a:latin typeface="+mn-lt"/>
            </a:endParaRP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50" y="3244850"/>
            <a:ext cx="57150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2,11 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&lt;       &lt; </a:t>
            </a: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2,5</a:t>
            </a:r>
          </a:p>
          <a:p>
            <a:pPr>
              <a:defRPr/>
            </a:pP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2,4  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&lt;         &lt; </a:t>
            </a: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2,72</a:t>
            </a:r>
          </a:p>
          <a:p>
            <a:pPr>
              <a:defRPr/>
            </a:pP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2,39 </a:t>
            </a: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&lt;        &lt;</a:t>
            </a:r>
            <a:r>
              <a:rPr lang="ru-RU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 2,42</a:t>
            </a:r>
          </a:p>
          <a:p>
            <a:pPr>
              <a:defRPr/>
            </a:pPr>
            <a:endParaRPr lang="ru-RU" sz="44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44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4400" dirty="0">
              <a:latin typeface="+mn-lt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3143250" y="3357563"/>
            <a:ext cx="571500" cy="50006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3143250" y="4071938"/>
            <a:ext cx="571500" cy="50006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Солнце 13"/>
          <p:cNvSpPr/>
          <p:nvPr/>
        </p:nvSpPr>
        <p:spPr>
          <a:xfrm>
            <a:off x="3143250" y="4786313"/>
            <a:ext cx="571500" cy="50006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75" y="3714750"/>
            <a:ext cx="2000250" cy="101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FFFF00"/>
                </a:solidFill>
              </a:rPr>
              <a:t> 2,41</a:t>
            </a:r>
          </a:p>
        </p:txBody>
      </p:sp>
    </p:spTree>
    <p:extLst>
      <p:ext uri="{BB962C8B-B14F-4D97-AF65-F5344CB8AC3E}">
        <p14:creationId xmlns:p14="http://schemas.microsoft.com/office/powerpoint/2010/main" val="41323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9"/>
          <p:cNvGrpSpPr>
            <a:grpSpLocks/>
          </p:cNvGrpSpPr>
          <p:nvPr/>
        </p:nvGrpSpPr>
        <p:grpSpPr bwMode="auto">
          <a:xfrm>
            <a:off x="-1996080" y="533400"/>
            <a:ext cx="10759080" cy="5791200"/>
            <a:chOff x="-1996080" y="533400"/>
            <a:chExt cx="10759080" cy="5791200"/>
          </a:xfrm>
        </p:grpSpPr>
        <p:grpSp>
          <p:nvGrpSpPr>
            <p:cNvPr id="43011" name="Группа 57"/>
            <p:cNvGrpSpPr>
              <a:grpSpLocks/>
            </p:cNvGrpSpPr>
            <p:nvPr/>
          </p:nvGrpSpPr>
          <p:grpSpPr bwMode="auto">
            <a:xfrm>
              <a:off x="-1996080" y="1191866"/>
              <a:ext cx="10515600" cy="561528"/>
              <a:chOff x="-1996080" y="1191866"/>
              <a:chExt cx="10515600" cy="561528"/>
            </a:xfrm>
          </p:grpSpPr>
          <p:grpSp>
            <p:nvGrpSpPr>
              <p:cNvPr id="43012" name="Группа 46"/>
              <p:cNvGrpSpPr>
                <a:grpSpLocks/>
              </p:cNvGrpSpPr>
              <p:nvPr/>
            </p:nvGrpSpPr>
            <p:grpSpPr bwMode="auto">
              <a:xfrm>
                <a:off x="1218406" y="1600994"/>
                <a:ext cx="7163594" cy="152400"/>
                <a:chOff x="1218406" y="1600994"/>
                <a:chExt cx="7163594" cy="152400"/>
              </a:xfrm>
            </p:grpSpPr>
            <p:grpSp>
              <p:nvGrpSpPr>
                <p:cNvPr id="43013" name="Группа 45"/>
                <p:cNvGrpSpPr>
                  <a:grpSpLocks/>
                </p:cNvGrpSpPr>
                <p:nvPr/>
              </p:nvGrpSpPr>
              <p:grpSpPr bwMode="auto">
                <a:xfrm>
                  <a:off x="1218406" y="1600994"/>
                  <a:ext cx="7163594" cy="152400"/>
                  <a:chOff x="1218406" y="1600994"/>
                  <a:chExt cx="7163594" cy="152400"/>
                </a:xfrm>
              </p:grpSpPr>
              <p:cxnSp>
                <p:nvCxnSpPr>
                  <p:cNvPr id="4" name="Прямая со стрелкой 3"/>
                  <p:cNvCxnSpPr/>
                  <p:nvPr/>
                </p:nvCxnSpPr>
                <p:spPr>
                  <a:xfrm>
                    <a:off x="1219200" y="1676400"/>
                    <a:ext cx="7162800" cy="3175"/>
                  </a:xfrm>
                  <a:prstGeom prst="straightConnector1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Прямая соединительная линия 6"/>
                  <p:cNvCxnSpPr/>
                  <p:nvPr/>
                </p:nvCxnSpPr>
                <p:spPr>
                  <a:xfrm rot="5400000">
                    <a:off x="1142207" y="1677194"/>
                    <a:ext cx="152400" cy="1587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Прямая соединительная линия 8"/>
                  <p:cNvCxnSpPr/>
                  <p:nvPr/>
                </p:nvCxnSpPr>
                <p:spPr>
                  <a:xfrm rot="5400000">
                    <a:off x="1486694" y="1713706"/>
                    <a:ext cx="76200" cy="1588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 rot="5400000">
                    <a:off x="1791494" y="1713706"/>
                    <a:ext cx="76200" cy="1588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 rot="5400000">
                    <a:off x="2096294" y="1713706"/>
                    <a:ext cx="76200" cy="1588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Прямая соединительная линия 11"/>
                  <p:cNvCxnSpPr/>
                  <p:nvPr/>
                </p:nvCxnSpPr>
                <p:spPr>
                  <a:xfrm rot="5400000">
                    <a:off x="2361407" y="1677194"/>
                    <a:ext cx="152400" cy="1587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rot="5400000">
                  <a:off x="27058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rot="5400000">
                  <a:off x="30106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5400000">
                  <a:off x="33154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5400000">
                  <a:off x="36202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>
                  <a:off x="6056313" y="1714500"/>
                  <a:ext cx="77788" cy="1587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rot="5400000">
                  <a:off x="57538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rot="5400000">
                  <a:off x="54490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>
                <a:xfrm rot="5400000">
                  <a:off x="51442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rot="5400000">
                  <a:off x="48394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 rot="5400000">
                  <a:off x="45346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rot="5400000">
                  <a:off x="3922713" y="1714500"/>
                  <a:ext cx="77788" cy="1587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rot="5400000">
                  <a:off x="4190207" y="1677194"/>
                  <a:ext cx="152400" cy="1587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rot="5400000">
                  <a:off x="75826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 rot="5400000">
                  <a:off x="72778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5400000">
                  <a:off x="69730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5400000">
                  <a:off x="66682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5400000">
                  <a:off x="6323807" y="1677194"/>
                  <a:ext cx="152400" cy="1587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rot="5400000">
                  <a:off x="78874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rot="5400000">
                  <a:off x="81922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Прямоугольник 47"/>
              <p:cNvSpPr/>
              <p:nvPr/>
            </p:nvSpPr>
            <p:spPr>
              <a:xfrm>
                <a:off x="-1996080" y="1191866"/>
                <a:ext cx="10515600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                                           0    Е(?)    В(?)      А(?)      1           С(?)         </a:t>
                </a:r>
                <a:r>
                  <a:rPr lang="en-US" sz="2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ru-RU" sz="2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(?)                     </a:t>
                </a:r>
                <a:r>
                  <a:rPr lang="ru-RU" sz="20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х</a:t>
                </a:r>
                <a:endParaRPr lang="ru-RU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1600201" y="1676400"/>
              <a:ext cx="152400" cy="3175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3429794" y="1675606"/>
              <a:ext cx="152400" cy="158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5258594" y="1675606"/>
              <a:ext cx="152400" cy="158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1460042" y="533400"/>
              <a:ext cx="478015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1. Определите  координаты  точек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542821" y="2286000"/>
              <a:ext cx="663104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2. Определите  местоположение  каждой  точки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solidFill>
                    <a:schemeClr val="tx2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  на  координатном  луче</a:t>
              </a:r>
            </a:p>
          </p:txBody>
        </p:sp>
        <p:grpSp>
          <p:nvGrpSpPr>
            <p:cNvPr id="43045" name="Группа 36"/>
            <p:cNvGrpSpPr>
              <a:grpSpLocks/>
            </p:cNvGrpSpPr>
            <p:nvPr/>
          </p:nvGrpSpPr>
          <p:grpSpPr bwMode="auto">
            <a:xfrm>
              <a:off x="-1752600" y="3733800"/>
              <a:ext cx="10515600" cy="534194"/>
              <a:chOff x="-1981200" y="1219200"/>
              <a:chExt cx="10515600" cy="534194"/>
            </a:xfrm>
          </p:grpSpPr>
          <p:grpSp>
            <p:nvGrpSpPr>
              <p:cNvPr id="43046" name="Группа 46"/>
              <p:cNvGrpSpPr>
                <a:grpSpLocks/>
              </p:cNvGrpSpPr>
              <p:nvPr/>
            </p:nvGrpSpPr>
            <p:grpSpPr bwMode="auto">
              <a:xfrm>
                <a:off x="1218406" y="1600200"/>
                <a:ext cx="7163594" cy="153194"/>
                <a:chOff x="1218406" y="1600200"/>
                <a:chExt cx="7163594" cy="153194"/>
              </a:xfrm>
            </p:grpSpPr>
            <p:grpSp>
              <p:nvGrpSpPr>
                <p:cNvPr id="43047" name="Группа 45"/>
                <p:cNvGrpSpPr>
                  <a:grpSpLocks/>
                </p:cNvGrpSpPr>
                <p:nvPr/>
              </p:nvGrpSpPr>
              <p:grpSpPr bwMode="auto">
                <a:xfrm>
                  <a:off x="1218406" y="1600994"/>
                  <a:ext cx="7163594" cy="152400"/>
                  <a:chOff x="1218406" y="1600994"/>
                  <a:chExt cx="7163594" cy="152400"/>
                </a:xfrm>
              </p:grpSpPr>
              <p:cxnSp>
                <p:nvCxnSpPr>
                  <p:cNvPr id="67" name="Прямая со стрелкой 66"/>
                  <p:cNvCxnSpPr/>
                  <p:nvPr/>
                </p:nvCxnSpPr>
                <p:spPr>
                  <a:xfrm>
                    <a:off x="1219200" y="1676400"/>
                    <a:ext cx="7162800" cy="3175"/>
                  </a:xfrm>
                  <a:prstGeom prst="straightConnector1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 rot="5400000">
                    <a:off x="1142207" y="1677194"/>
                    <a:ext cx="152400" cy="1587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Прямая соединительная линия 68"/>
                  <p:cNvCxnSpPr/>
                  <p:nvPr/>
                </p:nvCxnSpPr>
                <p:spPr>
                  <a:xfrm rot="5400000">
                    <a:off x="1486694" y="1713706"/>
                    <a:ext cx="76200" cy="1588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Прямая соединительная линия 69"/>
                  <p:cNvCxnSpPr/>
                  <p:nvPr/>
                </p:nvCxnSpPr>
                <p:spPr>
                  <a:xfrm rot="5400000">
                    <a:off x="1791494" y="1713706"/>
                    <a:ext cx="76200" cy="1588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Прямая соединительная линия 70"/>
                  <p:cNvCxnSpPr/>
                  <p:nvPr/>
                </p:nvCxnSpPr>
                <p:spPr>
                  <a:xfrm rot="5400000">
                    <a:off x="2096294" y="1713706"/>
                    <a:ext cx="76200" cy="1588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Прямая соединительная линия 71"/>
                  <p:cNvCxnSpPr/>
                  <p:nvPr/>
                </p:nvCxnSpPr>
                <p:spPr>
                  <a:xfrm rot="5400000">
                    <a:off x="2398713" y="1714500"/>
                    <a:ext cx="77788" cy="1587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rot="5400000">
                  <a:off x="27058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rot="5400000">
                  <a:off x="30106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rot="5400000">
                  <a:off x="33154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 rot="5400000">
                  <a:off x="36202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rot="5400000">
                  <a:off x="6018213" y="1676400"/>
                  <a:ext cx="153988" cy="1587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57538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rot="5400000">
                  <a:off x="54490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 rot="5400000">
                  <a:off x="51442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rot="5400000">
                  <a:off x="48394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 rot="5400000">
                  <a:off x="45346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 rot="5400000">
                  <a:off x="3922713" y="1714500"/>
                  <a:ext cx="77788" cy="1587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rot="5400000">
                  <a:off x="4190207" y="1677194"/>
                  <a:ext cx="152400" cy="1587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rot="5400000">
                  <a:off x="75826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rot="5400000">
                  <a:off x="72778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 rot="5400000">
                  <a:off x="69730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 rot="5400000">
                  <a:off x="66682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 rot="5400000">
                  <a:off x="63634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 rot="5400000">
                  <a:off x="78874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 rot="5400000">
                  <a:off x="8192294" y="1713706"/>
                  <a:ext cx="76200" cy="1588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Прямоугольник 38"/>
              <p:cNvSpPr/>
              <p:nvPr/>
            </p:nvSpPr>
            <p:spPr>
              <a:xfrm>
                <a:off x="-1981200" y="1219200"/>
                <a:ext cx="10515600" cy="4001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                                           0                                         1                                                        </a:t>
                </a:r>
                <a:r>
                  <a:rPr lang="ru-RU" sz="20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х</a:t>
                </a:r>
                <a:endParaRPr lang="ru-RU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endParaRPr>
              </a:p>
            </p:txBody>
          </p:sp>
        </p:grpSp>
        <p:sp>
          <p:nvSpPr>
            <p:cNvPr id="80" name="Солнце 79"/>
            <p:cNvSpPr/>
            <p:nvPr/>
          </p:nvSpPr>
          <p:spPr>
            <a:xfrm>
              <a:off x="1447800" y="5334000"/>
              <a:ext cx="1066800" cy="9144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ердце 80"/>
            <p:cNvSpPr/>
            <p:nvPr/>
          </p:nvSpPr>
          <p:spPr>
            <a:xfrm>
              <a:off x="2895600" y="5410200"/>
              <a:ext cx="838200" cy="762000"/>
            </a:xfrm>
            <a:prstGeom prst="hear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олнце 81"/>
            <p:cNvSpPr/>
            <p:nvPr/>
          </p:nvSpPr>
          <p:spPr>
            <a:xfrm>
              <a:off x="4191000" y="5410200"/>
              <a:ext cx="1066800" cy="9144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ердце 82"/>
            <p:cNvSpPr/>
            <p:nvPr/>
          </p:nvSpPr>
          <p:spPr>
            <a:xfrm>
              <a:off x="5791200" y="5486400"/>
              <a:ext cx="838200" cy="762000"/>
            </a:xfrm>
            <a:prstGeom prst="hear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олнце 83"/>
            <p:cNvSpPr/>
            <p:nvPr/>
          </p:nvSpPr>
          <p:spPr>
            <a:xfrm>
              <a:off x="7086600" y="5410200"/>
              <a:ext cx="1066800" cy="91440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676400" y="5562600"/>
              <a:ext cx="61266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0,9</a:t>
              </a: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2971800" y="5562600"/>
              <a:ext cx="6126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1,1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343400" y="5638800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1,35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5791200" y="5638800"/>
              <a:ext cx="8382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0,05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239000" y="5638800"/>
              <a:ext cx="7841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0,51</a:t>
              </a:r>
            </a:p>
          </p:txBody>
        </p:sp>
      </p:grpSp>
      <p:cxnSp>
        <p:nvCxnSpPr>
          <p:cNvPr id="92" name="Прямая со стрелкой 91"/>
          <p:cNvCxnSpPr/>
          <p:nvPr/>
        </p:nvCxnSpPr>
        <p:spPr>
          <a:xfrm flipV="1">
            <a:off x="2209800" y="4191000"/>
            <a:ext cx="1981200" cy="144780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5400000" flipH="1" flipV="1">
            <a:off x="4229100" y="4457700"/>
            <a:ext cx="1600200" cy="106680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3276600" y="4191000"/>
            <a:ext cx="1524000" cy="13716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rot="10800000">
            <a:off x="1600200" y="4191000"/>
            <a:ext cx="4572000" cy="14478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10800000">
            <a:off x="2971800" y="4191000"/>
            <a:ext cx="4419600" cy="1524000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23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800" y="228600"/>
            <a:ext cx="78486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Какое  задание  надо  выполнить?</a:t>
            </a: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0" y="1752600"/>
            <a:ext cx="8991600" cy="4572000"/>
            <a:chOff x="0" y="1752600"/>
            <a:chExt cx="8991601" cy="4572000"/>
          </a:xfrm>
        </p:grpSpPr>
        <p:grpSp>
          <p:nvGrpSpPr>
            <p:cNvPr id="45060" name="Группа 8"/>
            <p:cNvGrpSpPr>
              <a:grpSpLocks/>
            </p:cNvGrpSpPr>
            <p:nvPr/>
          </p:nvGrpSpPr>
          <p:grpSpPr bwMode="auto">
            <a:xfrm>
              <a:off x="0" y="3352800"/>
              <a:ext cx="8077200" cy="1447800"/>
              <a:chOff x="3482627" y="1600200"/>
              <a:chExt cx="5051773" cy="1447800"/>
            </a:xfrm>
          </p:grpSpPr>
          <p:grpSp>
            <p:nvGrpSpPr>
              <p:cNvPr id="45061" name="Группа 30"/>
              <p:cNvGrpSpPr>
                <a:grpSpLocks/>
              </p:cNvGrpSpPr>
              <p:nvPr/>
            </p:nvGrpSpPr>
            <p:grpSpPr bwMode="auto">
              <a:xfrm>
                <a:off x="4876800" y="1600200"/>
                <a:ext cx="3657600" cy="1447800"/>
                <a:chOff x="990600" y="1600200"/>
                <a:chExt cx="3657599" cy="1447800"/>
              </a:xfrm>
            </p:grpSpPr>
            <p:pic>
              <p:nvPicPr>
                <p:cNvPr id="45062" name="Picture 2" descr="G:\main_baget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1600200"/>
                  <a:ext cx="3657599" cy="1447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Прямоугольник 12"/>
                <p:cNvSpPr/>
                <p:nvPr/>
              </p:nvSpPr>
              <p:spPr>
                <a:xfrm>
                  <a:off x="1143334" y="1752600"/>
                  <a:ext cx="3351962" cy="9906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1" name="Прямоугольник 10"/>
              <p:cNvSpPr/>
              <p:nvPr/>
            </p:nvSpPr>
            <p:spPr>
              <a:xfrm>
                <a:off x="3482627" y="1752600"/>
                <a:ext cx="4904445" cy="8309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4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0,7</a:t>
                </a:r>
                <a:r>
                  <a:rPr lang="ru-RU" sz="4800" b="1" u="sng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2</a:t>
                </a:r>
                <a:r>
                  <a:rPr lang="ru-RU" sz="4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lt"/>
                  </a:rPr>
                  <a:t>8  ≈</a:t>
                </a:r>
              </a:p>
            </p:txBody>
          </p:sp>
        </p:grpSp>
        <p:grpSp>
          <p:nvGrpSpPr>
            <p:cNvPr id="45065" name="Группа 23"/>
            <p:cNvGrpSpPr>
              <a:grpSpLocks/>
            </p:cNvGrpSpPr>
            <p:nvPr/>
          </p:nvGrpSpPr>
          <p:grpSpPr bwMode="auto">
            <a:xfrm>
              <a:off x="228600" y="1752600"/>
              <a:ext cx="8763001" cy="4572000"/>
              <a:chOff x="228600" y="1752600"/>
              <a:chExt cx="8763001" cy="4572000"/>
            </a:xfrm>
          </p:grpSpPr>
          <p:grpSp>
            <p:nvGrpSpPr>
              <p:cNvPr id="45066" name="Группа 3"/>
              <p:cNvGrpSpPr>
                <a:grpSpLocks/>
              </p:cNvGrpSpPr>
              <p:nvPr/>
            </p:nvGrpSpPr>
            <p:grpSpPr bwMode="auto">
              <a:xfrm>
                <a:off x="4191000" y="1752600"/>
                <a:ext cx="4800601" cy="1447800"/>
                <a:chOff x="1688036" y="2971800"/>
                <a:chExt cx="5322364" cy="1447800"/>
              </a:xfrm>
            </p:grpSpPr>
            <p:grpSp>
              <p:nvGrpSpPr>
                <p:cNvPr id="45067" name="Группа 33"/>
                <p:cNvGrpSpPr>
                  <a:grpSpLocks/>
                </p:cNvGrpSpPr>
                <p:nvPr/>
              </p:nvGrpSpPr>
              <p:grpSpPr bwMode="auto">
                <a:xfrm>
                  <a:off x="2617339" y="2971800"/>
                  <a:ext cx="4393061" cy="1447800"/>
                  <a:chOff x="882719" y="1600200"/>
                  <a:chExt cx="3765481" cy="1447800"/>
                </a:xfrm>
              </p:grpSpPr>
              <p:pic>
                <p:nvPicPr>
                  <p:cNvPr id="45068" name="Picture 2" descr="G:\main_baget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2719" y="1600200"/>
                    <a:ext cx="3765481" cy="1447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" name="Прямоугольник 7"/>
                  <p:cNvSpPr/>
                  <p:nvPr/>
                </p:nvSpPr>
                <p:spPr>
                  <a:xfrm>
                    <a:off x="1027544" y="1752600"/>
                    <a:ext cx="3468287" cy="990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/>
                  </a:p>
                </p:txBody>
              </p:sp>
            </p:grpSp>
            <p:sp>
              <p:nvSpPr>
                <p:cNvPr id="6" name="Прямоугольник 5"/>
                <p:cNvSpPr/>
                <p:nvPr/>
              </p:nvSpPr>
              <p:spPr>
                <a:xfrm>
                  <a:off x="1688036" y="3200400"/>
                  <a:ext cx="5093765" cy="83099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48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1</a:t>
                  </a:r>
                  <a:r>
                    <a:rPr lang="ru-RU" sz="4800" b="1" u="sng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1</a:t>
                  </a:r>
                  <a:r>
                    <a:rPr lang="ru-RU" sz="48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,791 ≈</a:t>
                  </a:r>
                </a:p>
              </p:txBody>
            </p:sp>
          </p:grpSp>
          <p:grpSp>
            <p:nvGrpSpPr>
              <p:cNvPr id="45071" name="Группа 13"/>
              <p:cNvGrpSpPr>
                <a:grpSpLocks/>
              </p:cNvGrpSpPr>
              <p:nvPr/>
            </p:nvGrpSpPr>
            <p:grpSpPr bwMode="auto">
              <a:xfrm>
                <a:off x="533400" y="4876800"/>
                <a:ext cx="7543800" cy="1447800"/>
                <a:chOff x="990598" y="4419600"/>
                <a:chExt cx="6172201" cy="1447800"/>
              </a:xfrm>
            </p:grpSpPr>
            <p:grpSp>
              <p:nvGrpSpPr>
                <p:cNvPr id="45072" name="Группа 36"/>
                <p:cNvGrpSpPr>
                  <a:grpSpLocks/>
                </p:cNvGrpSpPr>
                <p:nvPr/>
              </p:nvGrpSpPr>
              <p:grpSpPr bwMode="auto">
                <a:xfrm>
                  <a:off x="2362197" y="4419600"/>
                  <a:ext cx="4800602" cy="1447800"/>
                  <a:chOff x="990599" y="1600200"/>
                  <a:chExt cx="3657602" cy="1447800"/>
                </a:xfrm>
              </p:grpSpPr>
              <p:pic>
                <p:nvPicPr>
                  <p:cNvPr id="45073" name="Picture 2" descr="G:\main_baget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0599" y="1600200"/>
                    <a:ext cx="3657602" cy="1447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" name="Прямоугольник 17"/>
                  <p:cNvSpPr/>
                  <p:nvPr/>
                </p:nvSpPr>
                <p:spPr>
                  <a:xfrm>
                    <a:off x="1085603" y="1752600"/>
                    <a:ext cx="3410199" cy="990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6" name="Прямоугольник 15"/>
                <p:cNvSpPr/>
                <p:nvPr/>
              </p:nvSpPr>
              <p:spPr>
                <a:xfrm>
                  <a:off x="990598" y="4648200"/>
                  <a:ext cx="5867402" cy="83099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4800" b="1" u="sng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8</a:t>
                  </a:r>
                  <a:r>
                    <a:rPr lang="ru-RU" sz="48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45,98  ≈</a:t>
                  </a:r>
                </a:p>
              </p:txBody>
            </p:sp>
          </p:grpSp>
          <p:grpSp>
            <p:nvGrpSpPr>
              <p:cNvPr id="45076" name="Группа 18"/>
              <p:cNvGrpSpPr>
                <a:grpSpLocks/>
              </p:cNvGrpSpPr>
              <p:nvPr/>
            </p:nvGrpSpPr>
            <p:grpSpPr bwMode="auto">
              <a:xfrm>
                <a:off x="228600" y="1752600"/>
                <a:ext cx="4724400" cy="1447800"/>
                <a:chOff x="-85165" y="1600200"/>
                <a:chExt cx="4733365" cy="1447800"/>
              </a:xfrm>
            </p:grpSpPr>
            <p:grpSp>
              <p:nvGrpSpPr>
                <p:cNvPr id="45077" name="Группа 29"/>
                <p:cNvGrpSpPr>
                  <a:grpSpLocks/>
                </p:cNvGrpSpPr>
                <p:nvPr/>
              </p:nvGrpSpPr>
              <p:grpSpPr bwMode="auto">
                <a:xfrm>
                  <a:off x="990600" y="1600200"/>
                  <a:ext cx="3657600" cy="1447800"/>
                  <a:chOff x="990600" y="1600200"/>
                  <a:chExt cx="3657600" cy="1447800"/>
                </a:xfrm>
              </p:grpSpPr>
              <p:pic>
                <p:nvPicPr>
                  <p:cNvPr id="45078" name="Picture 2" descr="G:\main_baget.jpg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0600" y="1600200"/>
                    <a:ext cx="3657600" cy="1447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3" name="Прямоугольник 22"/>
                  <p:cNvSpPr/>
                  <p:nvPr/>
                </p:nvSpPr>
                <p:spPr>
                  <a:xfrm>
                    <a:off x="1142711" y="1752600"/>
                    <a:ext cx="3352801" cy="9906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1" name="Прямоугольник 20"/>
                <p:cNvSpPr/>
                <p:nvPr/>
              </p:nvSpPr>
              <p:spPr>
                <a:xfrm>
                  <a:off x="-85165" y="1752600"/>
                  <a:ext cx="4580966" cy="83099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48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3,</a:t>
                  </a:r>
                  <a:r>
                    <a:rPr lang="ru-RU" sz="4800" b="1" u="sng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6</a:t>
                  </a:r>
                  <a:r>
                    <a:rPr lang="ru-RU" sz="48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1 ≈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2642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  <a:latin typeface="Georgia" pitchFamily="18" charset="0"/>
              </a:rPr>
              <a:t>Физкультминутка</a:t>
            </a:r>
          </a:p>
        </p:txBody>
      </p:sp>
      <p:sp>
        <p:nvSpPr>
          <p:cNvPr id="51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latin typeface="Times New Roman" pitchFamily="18" charset="0"/>
              </a:rPr>
              <a:t>	</a:t>
            </a:r>
            <a:r>
              <a:rPr lang="ru-RU" sz="2800">
                <a:solidFill>
                  <a:srgbClr val="9900FF"/>
                </a:solidFill>
                <a:latin typeface="Times New Roman" pitchFamily="18" charset="0"/>
              </a:rPr>
              <a:t>Если хочешь быть здоров – наклонись.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9900FF"/>
                </a:solidFill>
                <a:latin typeface="Times New Roman" pitchFamily="18" charset="0"/>
              </a:rPr>
              <a:t>	Наклонись вперед, назад. Улыбнись!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9900FF"/>
                </a:solidFill>
                <a:latin typeface="Times New Roman" pitchFamily="18" charset="0"/>
              </a:rPr>
              <a:t>	Улыбнись соседу слева, улыбнись соседу справа.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9900FF"/>
                </a:solidFill>
                <a:latin typeface="Times New Roman" pitchFamily="18" charset="0"/>
              </a:rPr>
              <a:t>	Сам себе улыбнись!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9900FF"/>
                </a:solidFill>
                <a:latin typeface="Times New Roman" pitchFamily="18" charset="0"/>
              </a:rPr>
              <a:t>	Если хочешь быть здоров – подтянись.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9900FF"/>
                </a:solidFill>
                <a:latin typeface="Times New Roman" pitchFamily="18" charset="0"/>
              </a:rPr>
              <a:t>	Подтянись еще повыше, а теперь присядь пониже.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9900FF"/>
                </a:solidFill>
                <a:latin typeface="Times New Roman" pitchFamily="18" charset="0"/>
              </a:rPr>
              <a:t>	И вокруг повернись.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800">
              <a:solidFill>
                <a:srgbClr val="9900FF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6600CC"/>
                </a:solidFill>
                <a:latin typeface="Times New Roman" pitchFamily="18" charset="0"/>
              </a:rPr>
              <a:t>В чьих руках здоровье?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rgbClr val="6600CC"/>
                </a:solidFill>
                <a:latin typeface="Times New Roman" pitchFamily="18" charset="0"/>
              </a:rPr>
              <a:t>В наших!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51204" name="Picture 4" descr="26608649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76700"/>
            <a:ext cx="1827212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45405876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24142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6" name="Text Box 20"/>
          <p:cNvSpPr txBox="1">
            <a:spLocks noChangeArrowheads="1"/>
          </p:cNvSpPr>
          <p:nvPr/>
        </p:nvSpPr>
        <p:spPr bwMode="auto">
          <a:xfrm>
            <a:off x="2987675" y="2943225"/>
            <a:ext cx="3240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 i="1">
                <a:solidFill>
                  <a:srgbClr val="006600"/>
                </a:solidFill>
                <a:latin typeface="Bookman Old Style" pitchFamily="18" charset="0"/>
              </a:rPr>
              <a:t>1,83 </a:t>
            </a:r>
            <a:r>
              <a:rPr lang="en-US" sz="4000" b="1" i="1">
                <a:solidFill>
                  <a:srgbClr val="006600"/>
                </a:solidFill>
                <a:latin typeface="Bookman Old Style" pitchFamily="18" charset="0"/>
              </a:rPr>
              <a:t>·</a:t>
            </a:r>
            <a:r>
              <a:rPr lang="ru-RU" sz="4000" b="1" i="1">
                <a:solidFill>
                  <a:srgbClr val="006600"/>
                </a:solidFill>
                <a:latin typeface="Bookman Old Style" pitchFamily="18" charset="0"/>
              </a:rPr>
              <a:t> 4</a:t>
            </a:r>
            <a:endParaRPr lang="en-US" sz="4000" b="1" i="1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188437" name="Text Box 21"/>
          <p:cNvSpPr txBox="1">
            <a:spLocks noChangeArrowheads="1"/>
          </p:cNvSpPr>
          <p:nvPr/>
        </p:nvSpPr>
        <p:spPr bwMode="auto">
          <a:xfrm>
            <a:off x="0" y="3789363"/>
            <a:ext cx="9144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900" b="1" i="1" dirty="0">
                <a:solidFill>
                  <a:srgbClr val="0066FF"/>
                </a:solidFill>
                <a:latin typeface="Bookman Old Style" pitchFamily="18" charset="0"/>
              </a:rPr>
              <a:t>ПРОИЗВЕДЕНИЕМ ДЕСЯТИЧНОЙ ДРОБИ И НАТУРАЛЬНОГО ЧИСЛА называют сумму слагаемых, каждое из которых равно этой дроби, а количество слагаемых равно этому натуральному числу</a:t>
            </a:r>
          </a:p>
        </p:txBody>
      </p:sp>
      <p:sp>
        <p:nvSpPr>
          <p:cNvPr id="3078" name="Rectangle 22"/>
          <p:cNvSpPr>
            <a:spLocks noChangeArrowheads="1"/>
          </p:cNvSpPr>
          <p:nvPr/>
        </p:nvSpPr>
        <p:spPr bwMode="auto">
          <a:xfrm>
            <a:off x="3635375" y="188913"/>
            <a:ext cx="1655763" cy="1655762"/>
          </a:xfrm>
          <a:prstGeom prst="rect">
            <a:avLst/>
          </a:prstGeom>
          <a:solidFill>
            <a:srgbClr val="17AD50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8439" name="Text Box 23"/>
          <p:cNvSpPr txBox="1">
            <a:spLocks noChangeArrowheads="1"/>
          </p:cNvSpPr>
          <p:nvPr/>
        </p:nvSpPr>
        <p:spPr bwMode="auto">
          <a:xfrm>
            <a:off x="3779838" y="1844675"/>
            <a:ext cx="1296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latin typeface="Bookman Old Style" pitchFamily="18" charset="0"/>
              </a:rPr>
              <a:t>1,83км</a:t>
            </a:r>
          </a:p>
        </p:txBody>
      </p:sp>
      <p:sp>
        <p:nvSpPr>
          <p:cNvPr id="188440" name="Text Box 24"/>
          <p:cNvSpPr txBox="1">
            <a:spLocks noChangeArrowheads="1"/>
          </p:cNvSpPr>
          <p:nvPr/>
        </p:nvSpPr>
        <p:spPr bwMode="auto">
          <a:xfrm rot="-5400000">
            <a:off x="4897437" y="800101"/>
            <a:ext cx="1300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>
                <a:latin typeface="Bookman Old Style" pitchFamily="18" charset="0"/>
              </a:rPr>
              <a:t>1,83км</a:t>
            </a:r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1979613" y="2492375"/>
            <a:ext cx="5040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latin typeface="Bookman Old Style" pitchFamily="18" charset="0"/>
              </a:rPr>
              <a:t>1,83 + 1,83 + 1,83 + 1,83 = 7,32 км</a:t>
            </a:r>
          </a:p>
        </p:txBody>
      </p:sp>
    </p:spTree>
    <p:extLst>
      <p:ext uri="{BB962C8B-B14F-4D97-AF65-F5344CB8AC3E}">
        <p14:creationId xmlns:p14="http://schemas.microsoft.com/office/powerpoint/2010/main" val="42477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6" grpId="0"/>
      <p:bldP spid="188437" grpId="0"/>
      <p:bldP spid="188439" grpId="0"/>
      <p:bldP spid="188440" grpId="0"/>
      <p:bldP spid="188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052736"/>
            <a:ext cx="7802066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Умножение десятичных дробей на натуральное число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4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432</Words>
  <Application>Microsoft Office PowerPoint</Application>
  <PresentationFormat>Экран (4:3)</PresentationFormat>
  <Paragraphs>109</Paragraphs>
  <Slides>14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Georgia</vt:lpstr>
      <vt:lpstr>Times New Roman</vt:lpstr>
      <vt:lpstr>Wingdings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Чтобы умножить десятичную дробь на натуральное число, надо…?</vt:lpstr>
      <vt:lpstr>Проверим: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Учетная запись Майкрософт</cp:lastModifiedBy>
  <cp:revision>6</cp:revision>
  <dcterms:created xsi:type="dcterms:W3CDTF">2016-01-11T11:39:19Z</dcterms:created>
  <dcterms:modified xsi:type="dcterms:W3CDTF">2021-11-10T07:18:26Z</dcterms:modified>
</cp:coreProperties>
</file>