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61" r:id="rId4"/>
    <p:sldId id="262" r:id="rId5"/>
    <p:sldId id="269" r:id="rId6"/>
    <p:sldId id="266" r:id="rId7"/>
    <p:sldId id="268" r:id="rId8"/>
    <p:sldId id="263" r:id="rId9"/>
    <p:sldId id="270" r:id="rId10"/>
    <p:sldId id="27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190000"/>
    <a:srgbClr val="A1835E"/>
    <a:srgbClr val="A3815E"/>
    <a:srgbClr val="835A4D"/>
    <a:srgbClr val="F8D79F"/>
    <a:srgbClr val="1D0400"/>
    <a:srgbClr val="97826C"/>
    <a:srgbClr val="24100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2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4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5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73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03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6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2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3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59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9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7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E6173-76C9-4C7C-BB49-828781E1761F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5BC04-2F7E-463C-910A-FFF35BB16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5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67888368_17152110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1.ytimg.com/vi/XpJuOJYOHQM/maxresdefault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8115" y="896815"/>
            <a:ext cx="7773377" cy="1477108"/>
          </a:xfrm>
          <a:solidFill>
            <a:srgbClr val="A3815E">
              <a:alpha val="71000"/>
            </a:srgbClr>
          </a:solidFill>
          <a:effectLst>
            <a:softEdge rad="101600"/>
          </a:effectLst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fr-FR" sz="2800" b="1" dirty="0" smtClean="0">
                <a:solidFill>
                  <a:srgbClr val="1D0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 cinématographe des frères Lumière </a:t>
            </a:r>
            <a:endParaRPr lang="ru-RU" sz="2800" b="1" dirty="0" smtClean="0">
              <a:solidFill>
                <a:srgbClr val="1D0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1D0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Кинематограф братьев Люмьер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Интеллектуальное воспитание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4632326"/>
            <a:ext cx="7340600" cy="1292662"/>
          </a:xfrm>
          <a:prstGeom prst="rect">
            <a:avLst/>
          </a:prstGeom>
          <a:solidFill>
            <a:srgbClr val="A3815E">
              <a:alpha val="71000"/>
            </a:srgb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4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Выполнила </a:t>
            </a:r>
            <a:r>
              <a:rPr lang="ru-RU" sz="2400" dirty="0" smtClean="0">
                <a:solidFill>
                  <a:srgbClr val="24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Богданова Оксана Николаевна</a:t>
            </a:r>
            <a:r>
              <a:rPr lang="ru-RU" dirty="0" smtClean="0">
                <a:solidFill>
                  <a:srgbClr val="24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</a:p>
          <a:p>
            <a:r>
              <a:rPr lang="ru-RU" dirty="0" smtClean="0">
                <a:solidFill>
                  <a:srgbClr val="24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учитель французского языка </a:t>
            </a:r>
          </a:p>
          <a:p>
            <a:r>
              <a:rPr lang="ru-RU" dirty="0" smtClean="0">
                <a:solidFill>
                  <a:srgbClr val="24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МБОУ «Гимназия №2» города Инты </a:t>
            </a:r>
          </a:p>
          <a:p>
            <a:r>
              <a:rPr lang="ru-RU" dirty="0" smtClean="0">
                <a:solidFill>
                  <a:srgbClr val="24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</a:t>
            </a:r>
            <a:r>
              <a:rPr lang="ru-RU" dirty="0" smtClean="0">
                <a:solidFill>
                  <a:srgbClr val="24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2021 </a:t>
            </a:r>
            <a:r>
              <a:rPr lang="ru-RU" dirty="0" smtClean="0">
                <a:solidFill>
                  <a:srgbClr val="24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36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369" y="545122"/>
            <a:ext cx="10621108" cy="3785652"/>
          </a:xfrm>
          <a:prstGeom prst="rect">
            <a:avLst/>
          </a:prstGeom>
          <a:solidFill>
            <a:srgbClr val="A1835E">
              <a:alpha val="8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Список источников:</a:t>
            </a:r>
          </a:p>
          <a:p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Григорьева Е.Я. Французский язык: </a:t>
            </a:r>
            <a:r>
              <a:rPr lang="ru-RU" sz="2400" dirty="0" err="1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учеб.для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IX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кл.шк.с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углубл.изучением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фр.яз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./Е. Я. Григорьева, Е. Ю. Горбачева. – М.: Просвещение</a:t>
            </a:r>
            <a:r>
              <a:rPr lang="ru-RU" sz="240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ru-RU" sz="240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2019.</a:t>
            </a:r>
            <a:endParaRPr lang="ru-RU" sz="2400" dirty="0" smtClean="0">
              <a:solidFill>
                <a:srgbClr val="190000"/>
              </a:solidFill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2400" dirty="0" err="1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Cubnik</a:t>
            </a:r>
            <a:r>
              <a:rPr lang="en-US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“Les frères Lumière”</a:t>
            </a:r>
          </a:p>
          <a:p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Видеофильмы </a:t>
            </a:r>
            <a:r>
              <a:rPr lang="en-US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3"/>
              </a:rPr>
              <a:t>https://vk.com/video-67888368_171521103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на дата обращения 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06.11.2021</a:t>
            </a:r>
            <a:endParaRPr lang="ru-RU" sz="2400" dirty="0" smtClean="0">
              <a:solidFill>
                <a:srgbClr val="190000"/>
              </a:solidFill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Фото </a:t>
            </a:r>
            <a:r>
              <a:rPr lang="en-US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4"/>
              </a:rPr>
              <a:t>http://i1.ytimg.com/vi/XpJuOJYOHQM/maxresdefault.jpg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дата обращения </a:t>
            </a:r>
            <a:r>
              <a:rPr lang="ru-RU" sz="2400" dirty="0" smtClean="0"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06.11.2021</a:t>
            </a:r>
            <a:endParaRPr lang="ru-RU" sz="2400" dirty="0" smtClean="0">
              <a:solidFill>
                <a:srgbClr val="190000"/>
              </a:solidFill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94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1019" y="535900"/>
            <a:ext cx="7789961" cy="5786199"/>
          </a:xfrm>
          <a:prstGeom prst="rect">
            <a:avLst/>
          </a:prstGeom>
          <a:solidFill>
            <a:srgbClr val="A1835E">
              <a:alpha val="64000"/>
            </a:srgb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3600" b="0" cap="none" spc="0" dirty="0" smtClean="0">
                <a:ln w="0"/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Презентация предназначена для учащихся 9 класса при изучении темы </a:t>
            </a:r>
            <a:r>
              <a:rPr lang="en-US" sz="3600" b="0" cap="none" spc="0" dirty="0" smtClean="0">
                <a:ln w="0"/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“On </a:t>
            </a:r>
            <a:r>
              <a:rPr lang="en-US" sz="3600" b="0" cap="none" spc="0" dirty="0" err="1" smtClean="0">
                <a:ln w="0"/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tourne</a:t>
            </a:r>
            <a:r>
              <a:rPr lang="en-US" sz="3600" b="0" cap="none" spc="0" dirty="0" smtClean="0">
                <a:ln w="0"/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”(</a:t>
            </a:r>
            <a:r>
              <a:rPr lang="ru-RU" sz="3600" b="0" cap="none" spc="0" dirty="0" smtClean="0">
                <a:ln w="0"/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Идут киносъёмки) на уроках французского языка.</a:t>
            </a:r>
          </a:p>
          <a:p>
            <a:pPr algn="ctr">
              <a:spcBef>
                <a:spcPts val="1200"/>
              </a:spcBef>
            </a:pPr>
            <a:r>
              <a:rPr lang="ru-RU" sz="3600" b="0" cap="none" spc="0" dirty="0" smtClean="0">
                <a:ln w="0"/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Данная презентация служит источником дополнительной информации об истории появления  кинематографа</a:t>
            </a:r>
            <a:r>
              <a:rPr lang="en-US" sz="3600" dirty="0">
                <a:ln w="0"/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r>
              <a:rPr lang="ru-RU" sz="3600" b="0" cap="none" spc="0" dirty="0" smtClean="0">
                <a:ln w="0"/>
                <a:solidFill>
                  <a:srgbClr val="1900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600" b="0" cap="none" spc="0" dirty="0">
              <a:ln w="0"/>
              <a:solidFill>
                <a:srgbClr val="190000"/>
              </a:solidFill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8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Содержимое 3" descr="72996537_lumiere1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855639" y="293077"/>
            <a:ext cx="6480720" cy="4366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2160" y="4727805"/>
            <a:ext cx="10427677" cy="2062103"/>
          </a:xfrm>
          <a:prstGeom prst="rect">
            <a:avLst/>
          </a:prstGeom>
          <a:solidFill>
            <a:srgbClr val="A1835E">
              <a:alpha val="91000"/>
            </a:srgb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Les premiers inventeurs du cinéma sont les deux Français. </a:t>
            </a:r>
            <a:r>
              <a:rPr lang="ru-RU" sz="40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fr-FR" sz="40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 sont </a:t>
            </a:r>
            <a:r>
              <a:rPr lang="fr-FR" sz="44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les frères Louis et Auguste Lumière</a:t>
            </a:r>
            <a:r>
              <a:rPr lang="fr-FR" sz="40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4000" dirty="0"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Freres Lumier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  <p14:fade in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420" y="293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212" y="0"/>
            <a:ext cx="6541575" cy="49991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42985" y="5021860"/>
            <a:ext cx="7106027" cy="1446550"/>
          </a:xfrm>
          <a:prstGeom prst="rect">
            <a:avLst/>
          </a:prstGeom>
          <a:solidFill>
            <a:srgbClr val="A1835E">
              <a:alpha val="91000"/>
            </a:srgbClr>
          </a:solidFill>
          <a:effectLst>
            <a:softEdge rad="889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fr-FR" sz="44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Cʹest lʹaffiche dʹun film des frères Lumière.</a:t>
            </a:r>
            <a:endParaRPr lang="ru-RU" sz="4400" dirty="0"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53" y="3528302"/>
            <a:ext cx="11781693" cy="3416320"/>
          </a:xfrm>
          <a:prstGeom prst="rect">
            <a:avLst/>
          </a:prstGeom>
          <a:solidFill>
            <a:srgbClr val="A1835E">
              <a:alpha val="84000"/>
            </a:srgbClr>
          </a:solidFill>
          <a:effectLst>
            <a:softEdge rad="762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fr-FR" sz="36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 première projection a eu lieu le 28 </a:t>
            </a:r>
            <a:r>
              <a:rPr lang="ru-RU" sz="36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fr-FR" sz="36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décembre 1895 dans le sous-sol du </a:t>
            </a:r>
            <a:br>
              <a:rPr lang="fr-FR" sz="36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fr-FR" sz="36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"Grand Café" sur le boulevard des Capucines à Paris. Les premiers films sont «La sortie des ouvriers de la fabrique»,«Lʹarrivée d'un</a:t>
            </a:r>
            <a:r>
              <a:rPr lang="ru-RU" sz="36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fr-FR" sz="3600" dirty="0" smtClean="0"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train à la gare».</a:t>
            </a:r>
            <a:endParaRPr lang="ru-RU" sz="3600" dirty="0"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81" y="227471"/>
            <a:ext cx="7613636" cy="3201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537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Братья Люмьер. Прибытие поезда на вокзал Ла-Сьота (1896 г.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046" y="0"/>
            <a:ext cx="10163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2.03.1895 «Выход рабочих с фабрики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138" y="0"/>
            <a:ext cx="106211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461" y="0"/>
            <a:ext cx="6889077" cy="5108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507" y="4923692"/>
            <a:ext cx="11218984" cy="1754326"/>
          </a:xfrm>
          <a:prstGeom prst="rect">
            <a:avLst/>
          </a:prstGeom>
          <a:solidFill>
            <a:srgbClr val="A1835E">
              <a:alpha val="80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241009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En 1896 les frères ont fait une tournée mondiale avec son invention. Ils ont visité </a:t>
            </a:r>
            <a:r>
              <a:rPr lang="en-US" sz="3600" dirty="0" smtClean="0">
                <a:solidFill>
                  <a:srgbClr val="241009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 </a:t>
            </a:r>
            <a:r>
              <a:rPr lang="fr-FR" sz="3600" smtClean="0">
                <a:solidFill>
                  <a:srgbClr val="241009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Russie</a:t>
            </a:r>
            <a:r>
              <a:rPr lang="fr-FR" sz="3600" dirty="0" smtClean="0">
                <a:solidFill>
                  <a:srgbClr val="241009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</a:t>
            </a:r>
            <a:r>
              <a:rPr lang="fr-FR" sz="3600" smtClean="0">
                <a:solidFill>
                  <a:srgbClr val="241009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l`Amérique</a:t>
            </a:r>
            <a:r>
              <a:rPr lang="fr-FR" sz="3600" dirty="0" smtClean="0">
                <a:solidFill>
                  <a:srgbClr val="241009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</a:t>
            </a:r>
            <a:r>
              <a:rPr lang="fr-FR" sz="3600" smtClean="0">
                <a:solidFill>
                  <a:srgbClr val="241009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le Japon</a:t>
            </a:r>
            <a:r>
              <a:rPr lang="fr-FR" sz="3600" dirty="0" smtClean="0">
                <a:solidFill>
                  <a:srgbClr val="241009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600" dirty="0">
              <a:solidFill>
                <a:srgbClr val="241009"/>
              </a:solidFill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0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5908" y="1266092"/>
            <a:ext cx="5081954" cy="1446550"/>
          </a:xfrm>
          <a:prstGeom prst="rect">
            <a:avLst/>
          </a:prstGeom>
          <a:solidFill>
            <a:srgbClr val="A3815E">
              <a:alpha val="80000"/>
            </a:srgbClr>
          </a:solidFill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400" dirty="0" smtClean="0">
                <a:solidFill>
                  <a:srgbClr val="1D04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Merci pour </a:t>
            </a:r>
            <a:br>
              <a:rPr lang="en-US" sz="4400" dirty="0" smtClean="0">
                <a:solidFill>
                  <a:srgbClr val="1D04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400" dirty="0" err="1" smtClean="0">
                <a:solidFill>
                  <a:srgbClr val="1D04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votre</a:t>
            </a:r>
            <a:r>
              <a:rPr lang="en-US" sz="4400" dirty="0" smtClean="0">
                <a:solidFill>
                  <a:srgbClr val="1D0400"/>
                </a:solidFill>
                <a:effectLst>
                  <a:glow rad="101600">
                    <a:srgbClr val="99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attention!</a:t>
            </a:r>
            <a:endParaRPr lang="ru-RU" sz="4400" dirty="0">
              <a:solidFill>
                <a:srgbClr val="1D0400"/>
              </a:solidFill>
              <a:effectLst>
                <a:glow rad="101600">
                  <a:srgbClr val="99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159</Words>
  <Application>Microsoft Office PowerPoint</Application>
  <PresentationFormat>Широкоэкранный</PresentationFormat>
  <Paragraphs>19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</dc:creator>
  <cp:lastModifiedBy>Александр Богданов</cp:lastModifiedBy>
  <cp:revision>23</cp:revision>
  <dcterms:created xsi:type="dcterms:W3CDTF">2018-11-05T11:53:04Z</dcterms:created>
  <dcterms:modified xsi:type="dcterms:W3CDTF">2021-11-06T19:53:05Z</dcterms:modified>
</cp:coreProperties>
</file>