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311" r:id="rId3"/>
    <p:sldId id="278" r:id="rId4"/>
    <p:sldId id="292" r:id="rId5"/>
    <p:sldId id="301" r:id="rId6"/>
    <p:sldId id="299" r:id="rId7"/>
    <p:sldId id="300" r:id="rId8"/>
    <p:sldId id="294" r:id="rId9"/>
    <p:sldId id="295" r:id="rId10"/>
    <p:sldId id="302" r:id="rId11"/>
    <p:sldId id="269" r:id="rId12"/>
    <p:sldId id="270" r:id="rId13"/>
    <p:sldId id="271" r:id="rId14"/>
    <p:sldId id="272" r:id="rId15"/>
    <p:sldId id="273" r:id="rId16"/>
    <p:sldId id="303" r:id="rId17"/>
    <p:sldId id="304" r:id="rId18"/>
    <p:sldId id="308" r:id="rId19"/>
    <p:sldId id="281" r:id="rId20"/>
    <p:sldId id="282" r:id="rId21"/>
    <p:sldId id="283" r:id="rId22"/>
    <p:sldId id="284" r:id="rId23"/>
    <p:sldId id="285" r:id="rId24"/>
    <p:sldId id="309" r:id="rId25"/>
    <p:sldId id="307" r:id="rId26"/>
    <p:sldId id="310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63" autoAdjust="0"/>
    <p:restoredTop sz="94660"/>
  </p:normalViewPr>
  <p:slideViewPr>
    <p:cSldViewPr snapToGrid="0">
      <p:cViewPr varScale="1">
        <p:scale>
          <a:sx n="69" d="100"/>
          <a:sy n="69" d="100"/>
        </p:scale>
        <p:origin x="96" y="6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C09F9-7520-4FC2-9285-BADC7085EF7E}" type="datetimeFigureOut">
              <a:rPr lang="ru-RU" smtClean="0"/>
              <a:pPr/>
              <a:t>06.11.2021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E4981-FA6E-47F8-A823-3B81BB9B2E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867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C09F9-7520-4FC2-9285-BADC7085EF7E}" type="datetimeFigureOut">
              <a:rPr lang="ru-RU" smtClean="0"/>
              <a:pPr/>
              <a:t>06.11.2021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E4981-FA6E-47F8-A823-3B81BB9B2E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572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C09F9-7520-4FC2-9285-BADC7085EF7E}" type="datetimeFigureOut">
              <a:rPr lang="ru-RU" smtClean="0"/>
              <a:pPr/>
              <a:t>06.11.2021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E4981-FA6E-47F8-A823-3B81BB9B2E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56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4275651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C09F9-7520-4FC2-9285-BADC7085EF7E}" type="datetimeFigureOut">
              <a:rPr lang="ru-RU" smtClean="0"/>
              <a:pPr/>
              <a:t>06.11.2021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E4981-FA6E-47F8-A823-3B81BB9B2E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460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C09F9-7520-4FC2-9285-BADC7085EF7E}" type="datetimeFigureOut">
              <a:rPr lang="ru-RU" smtClean="0"/>
              <a:pPr/>
              <a:t>06.11.2021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E4981-FA6E-47F8-A823-3B81BB9B2E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919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C09F9-7520-4FC2-9285-BADC7085EF7E}" type="datetimeFigureOut">
              <a:rPr lang="ru-RU" smtClean="0"/>
              <a:pPr/>
              <a:t>06.11.2021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E4981-FA6E-47F8-A823-3B81BB9B2E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906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C09F9-7520-4FC2-9285-BADC7085EF7E}" type="datetimeFigureOut">
              <a:rPr lang="ru-RU" smtClean="0"/>
              <a:pPr/>
              <a:t>06.11.2021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E4981-FA6E-47F8-A823-3B81BB9B2E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760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C09F9-7520-4FC2-9285-BADC7085EF7E}" type="datetimeFigureOut">
              <a:rPr lang="ru-RU" smtClean="0"/>
              <a:pPr/>
              <a:t>06.11.2021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E4981-FA6E-47F8-A823-3B81BB9B2E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283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C09F9-7520-4FC2-9285-BADC7085EF7E}" type="datetimeFigureOut">
              <a:rPr lang="ru-RU" smtClean="0"/>
              <a:pPr/>
              <a:t>06.11.2021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E4981-FA6E-47F8-A823-3B81BB9B2E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748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C09F9-7520-4FC2-9285-BADC7085EF7E}" type="datetimeFigureOut">
              <a:rPr lang="ru-RU" smtClean="0"/>
              <a:pPr/>
              <a:t>06.11.2021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E4981-FA6E-47F8-A823-3B81BB9B2E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347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C09F9-7520-4FC2-9285-BADC7085EF7E}" type="datetimeFigureOut">
              <a:rPr lang="ru-RU" smtClean="0"/>
              <a:pPr/>
              <a:t>06.11.2021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E4981-FA6E-47F8-A823-3B81BB9B2E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438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C09F9-7520-4FC2-9285-BADC7085EF7E}" type="datetimeFigureOut">
              <a:rPr lang="ru-RU" smtClean="0"/>
              <a:pPr/>
              <a:t>06.11.2021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E4981-FA6E-47F8-A823-3B81BB9B2E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298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632469" y="1455695"/>
            <a:ext cx="9233941" cy="4384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Урок английского языка </a:t>
            </a:r>
          </a:p>
          <a:p>
            <a:pPr algn="ctr"/>
            <a:r>
              <a:rPr lang="ru-RU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для 2-го класса по теме </a:t>
            </a:r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«</a:t>
            </a:r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My Family</a:t>
            </a:r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»</a:t>
            </a:r>
          </a:p>
          <a:p>
            <a:pPr algn="ctr"/>
            <a:endParaRPr lang="ru-RU" b="1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ru-RU" sz="3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Учителя МБОУ Лицей №130 имени академика М.А. Лаврентьева</a:t>
            </a:r>
          </a:p>
          <a:p>
            <a:pPr algn="ctr"/>
            <a:endParaRPr lang="ru-RU" sz="16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ru-RU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Кяупа</a:t>
            </a:r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Елены Анатольевны</a:t>
            </a:r>
          </a:p>
          <a:p>
            <a:pPr algn="ctr"/>
            <a:endParaRPr lang="ru-RU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Цель </a:t>
            </a: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урока: </a:t>
            </a:r>
            <a:endParaRPr lang="ru-RU" sz="3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ru-RU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введение 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лексики и формирование речевых умений по теме «Моя семья</a:t>
            </a:r>
            <a:r>
              <a:rPr lang="ru-RU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».</a:t>
            </a:r>
          </a:p>
          <a:p>
            <a:pPr algn="ctr"/>
            <a:endParaRPr lang="ru-RU" sz="4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г. Новосибирск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ru-RU" sz="4000" b="1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4" name="Picture 4" descr="Download Green Chalkboard Png - Blackboard PNG Image with No Background -  PNGkey.c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685" y="0"/>
            <a:ext cx="11197653" cy="6505731"/>
          </a:xfrm>
          <a:prstGeom prst="rect">
            <a:avLst/>
          </a:prstGeom>
          <a:noFill/>
        </p:spPr>
      </p:pic>
      <p:pic>
        <p:nvPicPr>
          <p:cNvPr id="5" name="Picture 2" descr="Teacher Png - Transparent Background Teacher Clipart, Png Download ,  Transparent Png Image - PNGitem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1" y="4706910"/>
            <a:ext cx="2668248" cy="2151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484027" y="1245325"/>
            <a:ext cx="9233941" cy="4316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Look at the pictures</a:t>
            </a:r>
            <a:r>
              <a:rPr lang="ru-RU" sz="4000" b="1" dirty="0" smtClean="0">
                <a:solidFill>
                  <a:schemeClr val="bg1"/>
                </a:solidFill>
              </a:rPr>
              <a:t>.</a:t>
            </a:r>
            <a:r>
              <a:rPr lang="en-US" sz="4000" b="1" dirty="0" smtClean="0">
                <a:solidFill>
                  <a:schemeClr val="bg1"/>
                </a:solidFill>
              </a:rPr>
              <a:t> Fill in </a:t>
            </a:r>
            <a:r>
              <a:rPr lang="en-US" sz="4000" b="1" i="1" dirty="0" smtClean="0">
                <a:solidFill>
                  <a:srgbClr val="00B0F0"/>
                </a:solidFill>
              </a:rPr>
              <a:t>big </a:t>
            </a:r>
            <a:r>
              <a:rPr lang="en-US" sz="4000" b="1" dirty="0" smtClean="0">
                <a:solidFill>
                  <a:schemeClr val="bg1"/>
                </a:solidFill>
              </a:rPr>
              <a:t>or </a:t>
            </a:r>
            <a:r>
              <a:rPr lang="en-US" sz="4000" b="1" i="1" dirty="0" smtClean="0">
                <a:solidFill>
                  <a:srgbClr val="00B0F0"/>
                </a:solidFill>
              </a:rPr>
              <a:t>small</a:t>
            </a:r>
            <a:r>
              <a:rPr lang="en-US" sz="4000" b="1" dirty="0" smtClean="0">
                <a:solidFill>
                  <a:schemeClr val="bg1"/>
                </a:solidFill>
              </a:rPr>
              <a:t>. Then read.</a:t>
            </a:r>
            <a:endParaRPr lang="ru-RU" sz="40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i="1" dirty="0">
                <a:solidFill>
                  <a:schemeClr val="bg1">
                    <a:lumMod val="50000"/>
                  </a:schemeClr>
                </a:solidFill>
              </a:rPr>
              <a:t>Посмотри на </a:t>
            </a:r>
            <a:r>
              <a:rPr lang="ru-RU" sz="2800" b="1" i="1" dirty="0" smtClean="0">
                <a:solidFill>
                  <a:schemeClr val="bg1">
                    <a:lumMod val="50000"/>
                  </a:schemeClr>
                </a:solidFill>
              </a:rPr>
              <a:t>картинки</a:t>
            </a:r>
            <a:r>
              <a:rPr lang="en-US" sz="2800" b="1" i="1" dirty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ru-RU" sz="2800" b="1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2800" b="1" i="1" dirty="0">
                <a:solidFill>
                  <a:schemeClr val="bg1">
                    <a:lumMod val="50000"/>
                  </a:schemeClr>
                </a:solidFill>
              </a:rPr>
              <a:t>Д</a:t>
            </a:r>
            <a:r>
              <a:rPr lang="ru-RU" sz="2800" b="1" i="1" dirty="0" smtClean="0">
                <a:solidFill>
                  <a:schemeClr val="bg1">
                    <a:lumMod val="50000"/>
                  </a:schemeClr>
                </a:solidFill>
              </a:rPr>
              <a:t>ополни словами </a:t>
            </a:r>
            <a:endParaRPr lang="ru-RU" sz="2800" b="1" i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sz="2800" b="1" i="1" dirty="0">
                <a:solidFill>
                  <a:srgbClr val="00B0F0"/>
                </a:solidFill>
              </a:rPr>
              <a:t>big</a:t>
            </a:r>
            <a:r>
              <a:rPr lang="en-US" sz="28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2800" b="1" i="1" dirty="0">
                <a:solidFill>
                  <a:schemeClr val="bg1">
                    <a:lumMod val="50000"/>
                  </a:schemeClr>
                </a:solidFill>
              </a:rPr>
              <a:t>или </a:t>
            </a:r>
            <a:r>
              <a:rPr lang="en-US" sz="2800" b="1" i="1" dirty="0">
                <a:solidFill>
                  <a:srgbClr val="00B0F0"/>
                </a:solidFill>
              </a:rPr>
              <a:t>small</a:t>
            </a:r>
            <a:r>
              <a:rPr lang="en-US" sz="2800" b="1" i="1" dirty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ru-RU" sz="28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2800" b="1" i="1" dirty="0" smtClean="0">
                <a:solidFill>
                  <a:schemeClr val="bg1">
                    <a:lumMod val="50000"/>
                  </a:schemeClr>
                </a:solidFill>
              </a:rPr>
              <a:t>Затем прочитай.</a:t>
            </a:r>
            <a:endParaRPr lang="en-US" sz="2800" b="1" i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en-US" sz="3600" b="1" i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93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4133" y="131143"/>
            <a:ext cx="6643734" cy="4881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024034" y="5143513"/>
            <a:ext cx="80010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This is a _______ family.</a:t>
            </a:r>
            <a:endParaRPr lang="ru-RU" sz="6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24430" y="5214951"/>
            <a:ext cx="23574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i="1" dirty="0">
                <a:solidFill>
                  <a:srgbClr val="00B0F0"/>
                </a:solidFill>
              </a:rPr>
              <a:t>big</a:t>
            </a:r>
            <a:endParaRPr lang="ru-RU" sz="6000" b="1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86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endParaRPr lang="ru-RU" dirty="0"/>
          </a:p>
        </p:txBody>
      </p:sp>
      <p:pic>
        <p:nvPicPr>
          <p:cNvPr id="3074" name="Picture 2" descr="Картинки по запросу картинка семья нарисованна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4298" y="285728"/>
            <a:ext cx="3929090" cy="4994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024034" y="5143513"/>
            <a:ext cx="80010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This is a _______ family.</a:t>
            </a:r>
            <a:endParaRPr lang="ru-RU" sz="6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24430" y="5214951"/>
            <a:ext cx="23574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i="1" dirty="0" smtClean="0">
                <a:solidFill>
                  <a:srgbClr val="00B0F0"/>
                </a:solidFill>
              </a:rPr>
              <a:t>small</a:t>
            </a:r>
            <a:endParaRPr lang="ru-RU" sz="6000" b="1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95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3560" b="4051"/>
          <a:stretch/>
        </p:blipFill>
        <p:spPr bwMode="auto">
          <a:xfrm>
            <a:off x="2024034" y="290146"/>
            <a:ext cx="8358246" cy="5020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024034" y="5143513"/>
            <a:ext cx="80010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This is a _______ family.</a:t>
            </a:r>
            <a:endParaRPr lang="ru-RU" sz="6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24430" y="5214951"/>
            <a:ext cx="23574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i="1" dirty="0">
                <a:solidFill>
                  <a:srgbClr val="00B0F0"/>
                </a:solidFill>
              </a:rPr>
              <a:t>big</a:t>
            </a:r>
            <a:endParaRPr lang="ru-RU" sz="6000" b="1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72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endParaRPr lang="ru-RU" dirty="0"/>
          </a:p>
        </p:txBody>
      </p:sp>
      <p:pic>
        <p:nvPicPr>
          <p:cNvPr id="20482" name="Picture 2" descr="Картинки по запросу картинка семья кошек нарисованная"/>
          <p:cNvPicPr>
            <a:picLocks noChangeAspect="1" noChangeArrowheads="1"/>
          </p:cNvPicPr>
          <p:nvPr/>
        </p:nvPicPr>
        <p:blipFill rotWithShape="1">
          <a:blip r:embed="rId2" cstate="print"/>
          <a:srcRect l="2984"/>
          <a:stretch/>
        </p:blipFill>
        <p:spPr bwMode="auto">
          <a:xfrm>
            <a:off x="3400147" y="268389"/>
            <a:ext cx="5544455" cy="3771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095472" y="4117266"/>
            <a:ext cx="80010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This is a _______ family.</a:t>
            </a:r>
            <a:endParaRPr lang="ru-RU" sz="6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95868" y="4188704"/>
            <a:ext cx="23574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i="1" dirty="0">
                <a:solidFill>
                  <a:srgbClr val="00B0F0"/>
                </a:solidFill>
              </a:rPr>
              <a:t>small</a:t>
            </a:r>
            <a:endParaRPr lang="ru-RU" sz="6000" b="1" i="1" dirty="0">
              <a:solidFill>
                <a:srgbClr val="00B0F0"/>
              </a:solidFill>
            </a:endParaRPr>
          </a:p>
        </p:txBody>
      </p:sp>
      <p:pic>
        <p:nvPicPr>
          <p:cNvPr id="7" name="Picture 6" descr="Escuela Maestra Maestra Clipart - Png Descargar | Teacher clipart, Teacher  cartoon, Clip art"/>
          <p:cNvPicPr>
            <a:picLocks noChangeAspect="1" noChangeArrowheads="1"/>
          </p:cNvPicPr>
          <p:nvPr/>
        </p:nvPicPr>
        <p:blipFill>
          <a:blip r:embed="rId3">
            <a:lum bright="20000"/>
          </a:blip>
          <a:srcRect/>
          <a:stretch>
            <a:fillRect/>
          </a:stretch>
        </p:blipFill>
        <p:spPr bwMode="auto">
          <a:xfrm>
            <a:off x="-14863" y="5194366"/>
            <a:ext cx="1737111" cy="1635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1613392" y="5746310"/>
            <a:ext cx="2674524" cy="925653"/>
          </a:xfrm>
          <a:prstGeom prst="wedgeRoundRectCallout">
            <a:avLst>
              <a:gd name="adj1" fmla="val -59397"/>
              <a:gd name="adj2" fmla="val -22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709185" y="5885972"/>
            <a:ext cx="2507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Well done!</a:t>
            </a:r>
            <a:endParaRPr lang="ru-RU" sz="36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522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3949" y="1279381"/>
            <a:ext cx="1692166" cy="1243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-25767" y="1570806"/>
            <a:ext cx="80010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This is a _______ family.</a:t>
            </a:r>
            <a:endParaRPr lang="ru-RU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98569" y="1588128"/>
            <a:ext cx="23574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solidFill>
                  <a:srgbClr val="00B0F0"/>
                </a:solidFill>
              </a:rPr>
              <a:t>big</a:t>
            </a:r>
            <a:endParaRPr lang="ru-RU" sz="3200" b="1" i="1" dirty="0">
              <a:solidFill>
                <a:srgbClr val="00B0F0"/>
              </a:solidFill>
            </a:endParaRPr>
          </a:p>
        </p:txBody>
      </p:sp>
      <p:pic>
        <p:nvPicPr>
          <p:cNvPr id="7" name="Picture 2" descr="Картинки по запросу картинка семья нарисованная"/>
          <p:cNvPicPr>
            <a:picLocks noChangeAspect="1" noChangeArrowheads="1"/>
          </p:cNvPicPr>
          <p:nvPr/>
        </p:nvPicPr>
        <p:blipFill rotWithShape="1">
          <a:blip r:embed="rId5" cstate="print"/>
          <a:srcRect t="4954" b="5490"/>
          <a:stretch/>
        </p:blipFill>
        <p:spPr bwMode="auto">
          <a:xfrm>
            <a:off x="6569327" y="2621875"/>
            <a:ext cx="1057679" cy="120408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5059" y="3375436"/>
            <a:ext cx="80010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This is a _______ family.</a:t>
            </a:r>
            <a:endParaRPr lang="ru-RU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89395" y="3392758"/>
            <a:ext cx="23574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solidFill>
                  <a:srgbClr val="00B0F0"/>
                </a:solidFill>
              </a:rPr>
              <a:t>small</a:t>
            </a:r>
            <a:endParaRPr lang="ru-RU" sz="3200" b="1" i="1" dirty="0">
              <a:solidFill>
                <a:srgbClr val="00B0F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80552" y="4150348"/>
            <a:ext cx="2009564" cy="130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99836" y="4732058"/>
            <a:ext cx="80010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 This is a _______ family.</a:t>
            </a:r>
            <a:endParaRPr lang="ru-RU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22455" y="4777499"/>
            <a:ext cx="23574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solidFill>
                  <a:srgbClr val="00B0F0"/>
                </a:solidFill>
              </a:rPr>
              <a:t>big</a:t>
            </a:r>
            <a:endParaRPr lang="ru-RU" sz="3200" b="1" i="1" dirty="0">
              <a:solidFill>
                <a:srgbClr val="00B0F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8153" y="6160214"/>
            <a:ext cx="80010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This is a _______ family.</a:t>
            </a:r>
            <a:endParaRPr lang="ru-RU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162489" y="6177536"/>
            <a:ext cx="23574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solidFill>
                  <a:srgbClr val="00B0F0"/>
                </a:solidFill>
              </a:rPr>
              <a:t>small</a:t>
            </a:r>
            <a:endParaRPr lang="ru-RU" sz="3200" b="1" i="1" dirty="0">
              <a:solidFill>
                <a:srgbClr val="00B0F0"/>
              </a:solidFill>
            </a:endParaRPr>
          </a:p>
        </p:txBody>
      </p:sp>
      <p:pic>
        <p:nvPicPr>
          <p:cNvPr id="15" name="Picture 2" descr="Картинки по запросу картинка семья кошек нарисованная"/>
          <p:cNvPicPr>
            <a:picLocks noChangeAspect="1" noChangeArrowheads="1"/>
          </p:cNvPicPr>
          <p:nvPr/>
        </p:nvPicPr>
        <p:blipFill rotWithShape="1">
          <a:blip r:embed="rId7" cstate="print"/>
          <a:srcRect l="5948"/>
          <a:stretch/>
        </p:blipFill>
        <p:spPr bwMode="auto">
          <a:xfrm>
            <a:off x="6667130" y="5756353"/>
            <a:ext cx="1491400" cy="1046574"/>
          </a:xfrm>
          <a:prstGeom prst="rect">
            <a:avLst/>
          </a:prstGeom>
          <a:noFill/>
        </p:spPr>
      </p:pic>
      <p:pic>
        <p:nvPicPr>
          <p:cNvPr id="18" name="Picture 4" descr="Classroom Cartoon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467137" y="227310"/>
            <a:ext cx="2778658" cy="2222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Скругленная прямоугольная выноска 18"/>
          <p:cNvSpPr/>
          <p:nvPr/>
        </p:nvSpPr>
        <p:spPr>
          <a:xfrm>
            <a:off x="2308194" y="40419"/>
            <a:ext cx="7722454" cy="925653"/>
          </a:xfrm>
          <a:prstGeom prst="wedgeRoundRectCallout">
            <a:avLst>
              <a:gd name="adj1" fmla="val 51982"/>
              <a:gd name="adj2" fmla="val -2185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2366703" y="307311"/>
            <a:ext cx="6426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Listen and repeat. Click here</a:t>
            </a:r>
            <a:endParaRPr lang="ru-RU" sz="36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99409" y="40419"/>
            <a:ext cx="18671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>
                    <a:lumMod val="50000"/>
                  </a:schemeClr>
                </a:solidFill>
              </a:rPr>
              <a:t>Жми сюда</a:t>
            </a:r>
          </a:p>
        </p:txBody>
      </p:sp>
      <p:sp>
        <p:nvSpPr>
          <p:cNvPr id="20" name="Стрелка вниз 19"/>
          <p:cNvSpPr/>
          <p:nvPr/>
        </p:nvSpPr>
        <p:spPr>
          <a:xfrm rot="16200000">
            <a:off x="8525765" y="366602"/>
            <a:ext cx="474507" cy="5344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3" name="big, small famil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9223429" y="329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6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4" name="Picture 4" descr="Download Green Chalkboard Png - Blackboard PNG Image with No Background -  PNGkey.c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685" y="0"/>
            <a:ext cx="11197653" cy="6505731"/>
          </a:xfrm>
          <a:prstGeom prst="rect">
            <a:avLst/>
          </a:prstGeom>
          <a:noFill/>
        </p:spPr>
      </p:pic>
      <p:pic>
        <p:nvPicPr>
          <p:cNvPr id="5" name="Picture 2" descr="Teacher Png - Transparent Background Teacher Clipart, Png Download ,  Transparent Png Image - PNGitem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1" y="4706910"/>
            <a:ext cx="2668248" cy="2151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581681" y="327421"/>
            <a:ext cx="9233941" cy="2350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Это зайчик Ронни. </a:t>
            </a:r>
            <a:endParaRPr lang="ru-RU" sz="36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Он </a:t>
            </a:r>
            <a:r>
              <a:rPr lang="ru-RU" sz="3600" b="1" dirty="0">
                <a:solidFill>
                  <a:schemeClr val="bg1"/>
                </a:solidFill>
              </a:rPr>
              <a:t>хочет познакомить тебя со </a:t>
            </a:r>
            <a:r>
              <a:rPr lang="ru-RU" sz="3600" b="1" dirty="0" smtClean="0">
                <a:solidFill>
                  <a:schemeClr val="bg1"/>
                </a:solidFill>
              </a:rPr>
              <a:t>своей </a:t>
            </a:r>
            <a:r>
              <a:rPr lang="ru-RU" sz="3600" b="1" dirty="0">
                <a:solidFill>
                  <a:schemeClr val="bg1"/>
                </a:solidFill>
              </a:rPr>
              <a:t>семьей.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2130" t="58771" r="14759" b="-57"/>
          <a:stretch/>
        </p:blipFill>
        <p:spPr bwMode="auto">
          <a:xfrm>
            <a:off x="3994183" y="2281666"/>
            <a:ext cx="4039728" cy="3440361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5228229" y="2606534"/>
            <a:ext cx="1571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Ronny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57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4" name="Picture 4" descr="Download Green Chalkboard Png - Blackboard PNG Image with No Background -  PNGkey.c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685" y="0"/>
            <a:ext cx="11197653" cy="6505731"/>
          </a:xfrm>
          <a:prstGeom prst="rect">
            <a:avLst/>
          </a:prstGeom>
          <a:noFill/>
        </p:spPr>
      </p:pic>
      <p:pic>
        <p:nvPicPr>
          <p:cNvPr id="5" name="Picture 2" descr="Teacher Png - Transparent Background Teacher Clipart, Png Download ,  Transparent Png Image - PNGitem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 flipH="1">
            <a:off x="9697916" y="4787893"/>
            <a:ext cx="2668248" cy="2151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612191" y="152752"/>
            <a:ext cx="9233941" cy="1150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Рассмотри </a:t>
            </a:r>
            <a:r>
              <a:rPr lang="ru-RU" sz="3600" b="1" dirty="0">
                <a:solidFill>
                  <a:schemeClr val="bg1"/>
                </a:solidFill>
              </a:rPr>
              <a:t>картинку, назови кого ты видишь. Как зовут членов </a:t>
            </a:r>
            <a:r>
              <a:rPr lang="ru-RU" sz="3600" b="1" dirty="0" smtClean="0">
                <a:solidFill>
                  <a:schemeClr val="bg1"/>
                </a:solidFill>
              </a:rPr>
              <a:t>семьи Ронни</a:t>
            </a:r>
            <a:r>
              <a:rPr lang="ru-RU" sz="3600" b="1" dirty="0">
                <a:solidFill>
                  <a:schemeClr val="bg1"/>
                </a:solidFill>
              </a:rPr>
              <a:t>?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ru-RU" sz="3600" b="1" dirty="0">
                <a:solidFill>
                  <a:schemeClr val="bg1"/>
                </a:solidFill>
              </a:rPr>
              <a:t>Прочитай.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769834" y="1320975"/>
            <a:ext cx="6640496" cy="466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2668249" y="1348654"/>
            <a:ext cx="29207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Ronny's Family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509989" y="2145773"/>
            <a:ext cx="850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Sam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04632" y="2545883"/>
            <a:ext cx="11513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Donna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660923" y="4122032"/>
            <a:ext cx="850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Peter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62915" y="4587838"/>
            <a:ext cx="850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Pam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384844" y="7218360"/>
            <a:ext cx="11012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Ronny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19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4" name="Picture 4" descr="Download Green Chalkboard Png - Blackboard PNG Image with No Background -  PNGkey.c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685" y="0"/>
            <a:ext cx="11197653" cy="6505731"/>
          </a:xfrm>
          <a:prstGeom prst="rect">
            <a:avLst/>
          </a:prstGeom>
          <a:noFill/>
        </p:spPr>
      </p:pic>
      <p:pic>
        <p:nvPicPr>
          <p:cNvPr id="5" name="Picture 2" descr="Teacher Png - Transparent Background Teacher Clipart, Png Download ,  Transparent Png Image - PNGitem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 flipH="1">
            <a:off x="4295884" y="3349871"/>
            <a:ext cx="3514070" cy="2832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362807" y="1401259"/>
            <a:ext cx="9606417" cy="1150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</a:rPr>
              <a:t>Давай представим, что ты Ронни. И хочешь рассказать о своей семье.</a:t>
            </a:r>
          </a:p>
          <a:p>
            <a:pPr algn="ctr"/>
            <a:r>
              <a:rPr lang="ru-RU" sz="4800" b="1" dirty="0">
                <a:solidFill>
                  <a:schemeClr val="bg1"/>
                </a:solidFill>
              </a:rPr>
              <a:t>Вставь недостающее слово.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384844" y="7218360"/>
            <a:ext cx="11012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Ronny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88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9852" y="500043"/>
            <a:ext cx="6807618" cy="5357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952596" y="1"/>
            <a:ext cx="80010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</a:rPr>
              <a:t>Ronny's Family</a:t>
            </a:r>
            <a:endParaRPr lang="ru-RU" sz="48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096264" y="714357"/>
            <a:ext cx="12144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Sam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10050" y="785795"/>
            <a:ext cx="1643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Donna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096264" y="1643051"/>
            <a:ext cx="12144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Peter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52728" y="2357431"/>
            <a:ext cx="12144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Pam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953388" y="5072075"/>
            <a:ext cx="1571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Ronny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0" y="5572140"/>
            <a:ext cx="9144000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This </a:t>
            </a:r>
            <a:r>
              <a:rPr lang="en-US" sz="4000" b="1" dirty="0">
                <a:solidFill>
                  <a:srgbClr val="002060"/>
                </a:solidFill>
              </a:rPr>
              <a:t>is my _________, Sam.</a:t>
            </a:r>
          </a:p>
          <a:p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885901" y="5697113"/>
            <a:ext cx="1571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daddy</a:t>
            </a:r>
            <a:endParaRPr lang="ru-RU" sz="3600" b="1" i="1" dirty="0">
              <a:solidFill>
                <a:srgbClr val="0070C0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6361988" y="811717"/>
            <a:ext cx="1734276" cy="1662668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00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4" name="Picture 4" descr="Download Green Chalkboard Png - Blackboard PNG Image with No Background -  PNGkey.c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685" y="0"/>
            <a:ext cx="11197653" cy="6505731"/>
          </a:xfrm>
          <a:prstGeom prst="rect">
            <a:avLst/>
          </a:prstGeom>
          <a:noFill/>
        </p:spPr>
      </p:pic>
      <p:pic>
        <p:nvPicPr>
          <p:cNvPr id="5" name="Picture 2" descr="Teacher Png - Transparent Background Teacher Clipart, Png Download ,  Transparent Png Image - PNGitem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4440116" y="4320126"/>
            <a:ext cx="3148023" cy="2537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484027" y="322789"/>
            <a:ext cx="9233941" cy="4384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Good morning, children!</a:t>
            </a:r>
            <a:endParaRPr lang="ru-RU" sz="40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Nice to see you!</a:t>
            </a:r>
          </a:p>
          <a:p>
            <a:pPr algn="ctr"/>
            <a:r>
              <a:rPr lang="ru-RU" sz="2800" b="1" i="1" dirty="0" smtClean="0">
                <a:solidFill>
                  <a:schemeClr val="bg1">
                    <a:lumMod val="65000"/>
                  </a:schemeClr>
                </a:solidFill>
              </a:rPr>
              <a:t>Доброе утро, дети</a:t>
            </a:r>
            <a:r>
              <a:rPr lang="en-US" sz="2800" b="1" i="1" dirty="0" smtClean="0">
                <a:solidFill>
                  <a:schemeClr val="bg1">
                    <a:lumMod val="65000"/>
                  </a:schemeClr>
                </a:solidFill>
              </a:rPr>
              <a:t>!</a:t>
            </a:r>
          </a:p>
          <a:p>
            <a:pPr algn="ctr"/>
            <a:r>
              <a:rPr lang="ru-RU" sz="2800" b="1" i="1" dirty="0" smtClean="0">
                <a:solidFill>
                  <a:schemeClr val="bg1">
                    <a:lumMod val="65000"/>
                  </a:schemeClr>
                </a:solidFill>
              </a:rPr>
              <a:t>Рада вас видеть</a:t>
            </a:r>
            <a:r>
              <a:rPr lang="ru-RU" sz="3200" b="1" i="1" dirty="0" smtClean="0">
                <a:solidFill>
                  <a:schemeClr val="bg1">
                    <a:lumMod val="65000"/>
                  </a:schemeClr>
                </a:solidFill>
              </a:rPr>
              <a:t>!</a:t>
            </a:r>
            <a:endParaRPr lang="en-US" sz="3200" b="1" i="1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sz="32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Listen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</a:rPr>
              <a:t>to a song, say the words you hear</a:t>
            </a:r>
            <a:r>
              <a:rPr lang="ru-RU" sz="4000" b="1" dirty="0" smtClean="0">
                <a:solidFill>
                  <a:schemeClr val="bg1"/>
                </a:solidFill>
              </a:rPr>
              <a:t>.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endParaRPr lang="ru-RU" sz="40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i="1" dirty="0" smtClean="0">
                <a:solidFill>
                  <a:schemeClr val="bg1">
                    <a:lumMod val="65000"/>
                  </a:schemeClr>
                </a:solidFill>
              </a:rPr>
              <a:t>Послушай песенку, скажи какие слова ты слышишь.</a:t>
            </a:r>
          </a:p>
        </p:txBody>
      </p:sp>
    </p:spTree>
    <p:extLst>
      <p:ext uri="{BB962C8B-B14F-4D97-AF65-F5344CB8AC3E}">
        <p14:creationId xmlns:p14="http://schemas.microsoft.com/office/powerpoint/2010/main" val="221569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9852" y="500043"/>
            <a:ext cx="6807618" cy="5357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952596" y="1"/>
            <a:ext cx="80010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</a:rPr>
              <a:t>Ronny's Family</a:t>
            </a:r>
            <a:endParaRPr lang="ru-RU" sz="48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096264" y="714357"/>
            <a:ext cx="12144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Sam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10050" y="785795"/>
            <a:ext cx="1643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Donna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096264" y="1643051"/>
            <a:ext cx="12144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Peter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52728" y="2357431"/>
            <a:ext cx="12144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Pam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953388" y="5072075"/>
            <a:ext cx="1571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Ronny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0" y="5572140"/>
            <a:ext cx="8658721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This </a:t>
            </a:r>
            <a:r>
              <a:rPr lang="en-US" sz="4000" b="1" dirty="0">
                <a:solidFill>
                  <a:srgbClr val="002060"/>
                </a:solidFill>
              </a:rPr>
              <a:t>is my _________, Donna.</a:t>
            </a:r>
          </a:p>
          <a:p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81242" y="5572140"/>
            <a:ext cx="27442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400" b="1" i="1" dirty="0">
                <a:solidFill>
                  <a:srgbClr val="0070C0"/>
                </a:solidFill>
              </a:rPr>
              <a:t>mummy</a:t>
            </a:r>
            <a:endParaRPr lang="ru-RU" sz="4400" b="1" i="1" dirty="0">
              <a:solidFill>
                <a:srgbClr val="0070C0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719619" y="1288868"/>
            <a:ext cx="1734276" cy="1662668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65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9852" y="500043"/>
            <a:ext cx="6807618" cy="5357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952596" y="1"/>
            <a:ext cx="80010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</a:rPr>
              <a:t>Ronny's Family</a:t>
            </a:r>
            <a:endParaRPr lang="ru-RU" sz="48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096264" y="714357"/>
            <a:ext cx="12144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Sam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10050" y="785795"/>
            <a:ext cx="1643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Donna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096264" y="1643051"/>
            <a:ext cx="12144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Peter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52728" y="2357431"/>
            <a:ext cx="12144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Pam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953388" y="5072075"/>
            <a:ext cx="1571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Ronny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0" y="5572140"/>
            <a:ext cx="9144000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This </a:t>
            </a:r>
            <a:r>
              <a:rPr lang="en-US" sz="4000" b="1" dirty="0">
                <a:solidFill>
                  <a:srgbClr val="002060"/>
                </a:solidFill>
              </a:rPr>
              <a:t>is my _________, Peter.</a:t>
            </a:r>
          </a:p>
          <a:p>
            <a:pPr algn="ctr"/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52407" y="5572140"/>
            <a:ext cx="24244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i="1" dirty="0">
                <a:solidFill>
                  <a:srgbClr val="0070C0"/>
                </a:solidFill>
              </a:rPr>
              <a:t>brother</a:t>
            </a:r>
            <a:endParaRPr lang="ru-RU" sz="4400" b="1" i="1" dirty="0">
              <a:solidFill>
                <a:srgbClr val="0070C0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872068" y="2289382"/>
            <a:ext cx="1734276" cy="1662668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02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9852" y="500043"/>
            <a:ext cx="6807618" cy="5357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952596" y="1"/>
            <a:ext cx="80010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</a:rPr>
              <a:t>Ronny's Family</a:t>
            </a:r>
            <a:endParaRPr lang="ru-RU" sz="48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096264" y="714357"/>
            <a:ext cx="12144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Sam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10050" y="785795"/>
            <a:ext cx="1643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Donna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096264" y="1643051"/>
            <a:ext cx="12144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Peter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52728" y="2357431"/>
            <a:ext cx="12144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Pam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953388" y="5072075"/>
            <a:ext cx="1571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Ronny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0" y="5572140"/>
            <a:ext cx="91440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This </a:t>
            </a:r>
            <a:r>
              <a:rPr lang="en-US" sz="4000" b="1" dirty="0">
                <a:solidFill>
                  <a:srgbClr val="002060"/>
                </a:solidFill>
              </a:rPr>
              <a:t>is my _________, Pam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</a:p>
          <a:p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539463" y="5545728"/>
            <a:ext cx="15716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i="1" dirty="0">
                <a:solidFill>
                  <a:srgbClr val="0070C0"/>
                </a:solidFill>
              </a:rPr>
              <a:t>sister</a:t>
            </a:r>
            <a:endParaRPr lang="ru-RU" sz="3600" b="1" i="1" dirty="0">
              <a:solidFill>
                <a:srgbClr val="0070C0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033738" y="2828106"/>
            <a:ext cx="1734276" cy="1662668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59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9852" y="500043"/>
            <a:ext cx="6807618" cy="5357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952596" y="1"/>
            <a:ext cx="80010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</a:rPr>
              <a:t>Ronny's Family</a:t>
            </a:r>
            <a:endParaRPr lang="ru-RU" sz="48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096264" y="714357"/>
            <a:ext cx="12144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Sam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10050" y="785795"/>
            <a:ext cx="1643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Donna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096264" y="1643051"/>
            <a:ext cx="12144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Peter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52728" y="2357431"/>
            <a:ext cx="12144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Pam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953388" y="5072075"/>
            <a:ext cx="1571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Ronny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0" y="5572140"/>
            <a:ext cx="10268682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This </a:t>
            </a:r>
            <a:r>
              <a:rPr lang="en-US" sz="4000" b="1" dirty="0">
                <a:solidFill>
                  <a:srgbClr val="002060"/>
                </a:solidFill>
              </a:rPr>
              <a:t>is me, ________.</a:t>
            </a:r>
          </a:p>
          <a:p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862310" y="5567834"/>
            <a:ext cx="17649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i="1" dirty="0">
                <a:solidFill>
                  <a:srgbClr val="0070C0"/>
                </a:solidFill>
              </a:rPr>
              <a:t>Ronny</a:t>
            </a:r>
            <a:endParaRPr lang="ru-RU" sz="4400" b="1" i="1" dirty="0">
              <a:solidFill>
                <a:srgbClr val="0070C0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035720" y="4005833"/>
            <a:ext cx="1734276" cy="1662668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6" descr="Escuela Maestra Maestra Clipart - Png Descargar | Teacher clipart, Teacher  cartoon, Clip art"/>
          <p:cNvPicPr>
            <a:picLocks noChangeAspect="1" noChangeArrowheads="1"/>
          </p:cNvPicPr>
          <p:nvPr/>
        </p:nvPicPr>
        <p:blipFill>
          <a:blip r:embed="rId3">
            <a:lum bright="20000"/>
          </a:blip>
          <a:srcRect/>
          <a:stretch>
            <a:fillRect/>
          </a:stretch>
        </p:blipFill>
        <p:spPr bwMode="auto">
          <a:xfrm>
            <a:off x="46506" y="4791835"/>
            <a:ext cx="2234280" cy="2103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Скругленная прямоугольная выноска 13"/>
          <p:cNvSpPr/>
          <p:nvPr/>
        </p:nvSpPr>
        <p:spPr>
          <a:xfrm>
            <a:off x="1613392" y="5746310"/>
            <a:ext cx="2674524" cy="925653"/>
          </a:xfrm>
          <a:prstGeom prst="wedgeRoundRectCallout">
            <a:avLst>
              <a:gd name="adj1" fmla="val -59397"/>
              <a:gd name="adj2" fmla="val -22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709185" y="5885972"/>
            <a:ext cx="2507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Perfect!</a:t>
            </a:r>
            <a:endParaRPr lang="ru-RU" sz="36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509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 animBg="1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4" name="Picture 4" descr="Download Green Chalkboard Png - Blackboard PNG Image with No Background -  PNGkey.c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7173" y="263769"/>
            <a:ext cx="11197653" cy="6505731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7384844" y="7218360"/>
            <a:ext cx="11012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Ronny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3" name="AutoShape 2" descr="с галочкой скачать бесплатно - Проверьте значок знак символ - Черная Галоч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1327638" y="559030"/>
            <a:ext cx="10058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Молодец! У тебя получился рассказ о семье Ронни!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Сможешь по образцу рассказать о своей семье? </a:t>
            </a:r>
          </a:p>
          <a:p>
            <a:pPr algn="ctr"/>
            <a:r>
              <a:rPr lang="ru-RU" sz="2800" b="1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Попробуй!</a:t>
            </a:r>
            <a:endParaRPr lang="ru-RU" sz="28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39552" y="2014326"/>
            <a:ext cx="8142204" cy="392136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2189294" y="2088488"/>
            <a:ext cx="392136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My Family</a:t>
            </a:r>
          </a:p>
          <a:p>
            <a:pPr algn="just"/>
            <a:endParaRPr lang="en-US" sz="2400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My family is big.</a:t>
            </a:r>
          </a:p>
          <a:p>
            <a:pPr algn="just"/>
            <a:r>
              <a:rPr lang="en-US" sz="2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This is my daddy, Sam.</a:t>
            </a:r>
          </a:p>
          <a:p>
            <a:pPr algn="just"/>
            <a:r>
              <a:rPr lang="en-US" sz="2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This is my mummy, Donna.</a:t>
            </a:r>
          </a:p>
          <a:p>
            <a:pPr algn="just"/>
            <a:r>
              <a:rPr lang="en-US" sz="2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This is my brother, Peter.</a:t>
            </a:r>
          </a:p>
          <a:p>
            <a:pPr algn="just"/>
            <a:r>
              <a:rPr lang="en-US" sz="2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This is my sister, Pam.</a:t>
            </a:r>
          </a:p>
          <a:p>
            <a:pPr algn="just"/>
            <a:r>
              <a:rPr lang="en-US" sz="2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This is me, Ronny</a:t>
            </a:r>
            <a:r>
              <a:rPr lang="ru-RU" sz="2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 love my family.</a:t>
            </a:r>
          </a:p>
          <a:p>
            <a:pPr marL="742950" indent="-742950" algn="just">
              <a:buAutoNum type="arabicPeriod"/>
            </a:pPr>
            <a:endParaRPr lang="ru-RU" sz="2800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46832" t="37022" r="14154" b="14389"/>
          <a:stretch/>
        </p:blipFill>
        <p:spPr>
          <a:xfrm>
            <a:off x="6005573" y="2345108"/>
            <a:ext cx="3859823" cy="3128715"/>
          </a:xfrm>
          <a:prstGeom prst="rect">
            <a:avLst/>
          </a:prstGeom>
        </p:spPr>
      </p:pic>
      <p:pic>
        <p:nvPicPr>
          <p:cNvPr id="22" name="Picture 2" descr="Teacher Png - Transparent Background Teacher Clipart, Png Download ,  Transparent Png Image - PNGitem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 flipH="1">
            <a:off x="9604167" y="4777212"/>
            <a:ext cx="2668248" cy="2151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541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4" name="Picture 4" descr="Download Green Chalkboard Png - Blackboard PNG Image with No Background -  PNGkey.c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7173" y="263769"/>
            <a:ext cx="11197653" cy="650573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218859" y="593663"/>
            <a:ext cx="9233941" cy="39183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 dirty="0" smtClean="0">
                <a:solidFill>
                  <a:schemeClr val="bg1"/>
                </a:solidFill>
              </a:rPr>
              <a:t>Отметь чему ты научился на уроке.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ru-RU" sz="3200" b="1" dirty="0" smtClean="0">
                <a:solidFill>
                  <a:schemeClr val="bg1"/>
                </a:solidFill>
              </a:rPr>
              <a:t>Произносить новые слова. 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ru-RU" sz="3200" b="1" dirty="0" smtClean="0">
                <a:solidFill>
                  <a:schemeClr val="bg1"/>
                </a:solidFill>
              </a:rPr>
              <a:t>Использовать новые слова в упражнениях.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ru-RU" sz="3200" b="1" dirty="0" smtClean="0">
                <a:solidFill>
                  <a:schemeClr val="bg1"/>
                </a:solidFill>
              </a:rPr>
              <a:t>Рассказывать о семье Ронни.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ru-RU" sz="3200" b="1" dirty="0" smtClean="0">
                <a:solidFill>
                  <a:schemeClr val="bg1"/>
                </a:solidFill>
              </a:rPr>
              <a:t>Рассказывать о своей семье.</a:t>
            </a:r>
          </a:p>
          <a:p>
            <a:pPr algn="ctr">
              <a:lnSpc>
                <a:spcPct val="150000"/>
              </a:lnSpc>
            </a:pP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384844" y="7218360"/>
            <a:ext cx="11012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Ronny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535290" y="1352907"/>
            <a:ext cx="624254" cy="59787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1554645" y="2060813"/>
            <a:ext cx="624254" cy="59787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544649" y="2790575"/>
            <a:ext cx="624254" cy="59787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1535290" y="3546982"/>
            <a:ext cx="624254" cy="59787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AutoShape 2" descr="с галочкой скачать бесплатно - Проверьте значок знак символ - Черная Галоч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6" name="Picture 12" descr="галочка бесплатно значок из ionic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127" y="1505829"/>
            <a:ext cx="321835" cy="32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галочка бесплатно значок из ionic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531" y="2175591"/>
            <a:ext cx="321835" cy="32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галочка бесплатно значок из ionic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535" y="2932345"/>
            <a:ext cx="321835" cy="32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 descr="галочка бесплатно значок из ionic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127" y="3683139"/>
            <a:ext cx="321835" cy="32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Women Open Computer Icons Teacher, teacher transparent background PNG  clipart | Cute doodle art, Student cartoon, Teacher picture"/>
          <p:cNvPicPr>
            <a:picLocks noChangeAspect="1" noChangeArrowheads="1"/>
          </p:cNvPicPr>
          <p:nvPr/>
        </p:nvPicPr>
        <p:blipFill>
          <a:blip r:embed="rId4">
            <a:lum bright="20000"/>
          </a:blip>
          <a:srcRect/>
          <a:stretch>
            <a:fillRect/>
          </a:stretch>
        </p:blipFill>
        <p:spPr bwMode="auto">
          <a:xfrm>
            <a:off x="4777860" y="4144859"/>
            <a:ext cx="2643743" cy="2713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055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4" name="Picture 4" descr="Download Green Chalkboard Png - Blackboard PNG Image with No Background -  PNGkey.c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7173" y="263769"/>
            <a:ext cx="11197653" cy="650573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218859" y="593663"/>
            <a:ext cx="9233941" cy="39183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 dirty="0" smtClean="0">
                <a:solidFill>
                  <a:schemeClr val="bg1"/>
                </a:solidFill>
              </a:rPr>
              <a:t>Отметь чему ты научился на уроке.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ru-RU" sz="3200" b="1" dirty="0" smtClean="0">
                <a:solidFill>
                  <a:schemeClr val="bg1"/>
                </a:solidFill>
              </a:rPr>
              <a:t>Произносить новые слова. 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ru-RU" sz="3200" b="1" dirty="0" smtClean="0">
                <a:solidFill>
                  <a:schemeClr val="bg1"/>
                </a:solidFill>
              </a:rPr>
              <a:t>Использовать новые слова в упражнениях.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ru-RU" sz="3200" b="1" dirty="0" smtClean="0">
                <a:solidFill>
                  <a:schemeClr val="bg1"/>
                </a:solidFill>
              </a:rPr>
              <a:t>Рассказывать о семье Ронни.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ru-RU" sz="3200" b="1" dirty="0" smtClean="0">
                <a:solidFill>
                  <a:schemeClr val="bg1"/>
                </a:solidFill>
              </a:rPr>
              <a:t>Рассказывать о своей семье.</a:t>
            </a:r>
          </a:p>
          <a:p>
            <a:pPr algn="ctr">
              <a:lnSpc>
                <a:spcPct val="150000"/>
              </a:lnSpc>
            </a:pP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384844" y="7218360"/>
            <a:ext cx="11012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Ronny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535290" y="1352907"/>
            <a:ext cx="624254" cy="59787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1554645" y="2060813"/>
            <a:ext cx="624254" cy="59787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544649" y="2790575"/>
            <a:ext cx="624254" cy="59787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1535290" y="3546982"/>
            <a:ext cx="624254" cy="59787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AutoShape 2" descr="с галочкой скачать бесплатно - Проверьте значок знак символ - Черная Галоч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6" name="Picture 12" descr="галочка бесплатно значок из ionic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127" y="1505829"/>
            <a:ext cx="321835" cy="32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галочка бесплатно значок из ionic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531" y="2175591"/>
            <a:ext cx="321835" cy="32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галочка бесплатно значок из ionic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535" y="2932345"/>
            <a:ext cx="321835" cy="32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 descr="галочка бесплатно значок из ionic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127" y="3683139"/>
            <a:ext cx="321835" cy="32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Women Open Computer Icons Teacher, teacher transparent background PNG  clipart | Cute doodle art, Student cartoon, Teacher picture"/>
          <p:cNvPicPr>
            <a:picLocks noChangeAspect="1" noChangeArrowheads="1"/>
          </p:cNvPicPr>
          <p:nvPr/>
        </p:nvPicPr>
        <p:blipFill>
          <a:blip r:embed="rId4">
            <a:lum bright="20000"/>
          </a:blip>
          <a:srcRect/>
          <a:stretch>
            <a:fillRect/>
          </a:stretch>
        </p:blipFill>
        <p:spPr bwMode="auto">
          <a:xfrm>
            <a:off x="4777860" y="4144859"/>
            <a:ext cx="2643743" cy="2713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2" name="Picture 18" descr="Snoopy&amp;#39;s Supersized Animated Phrases | Line Sticker | Snoopy quotes, Snoopy  images, Snoopy carto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847" y="3388452"/>
            <a:ext cx="3524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UPER !, tweety , super - PicMix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45" y="3901043"/>
            <a:ext cx="2572840" cy="225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11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4" name="7 Семья пальчиков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1011" y="348344"/>
            <a:ext cx="10713478" cy="602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4" name="Picture 4" descr="Download Green Chalkboard Png - Blackboard PNG Image with No Background -  PNGkey.c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685" y="0"/>
            <a:ext cx="11197653" cy="6505731"/>
          </a:xfrm>
          <a:prstGeom prst="rect">
            <a:avLst/>
          </a:prstGeom>
          <a:noFill/>
        </p:spPr>
      </p:pic>
      <p:pic>
        <p:nvPicPr>
          <p:cNvPr id="5" name="Picture 2" descr="Teacher Png - Transparent Background Teacher Clipart, Png Download ,  Transparent Png Image - PNGitem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1" y="4706910"/>
            <a:ext cx="2668248" cy="2151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201784" y="1167520"/>
            <a:ext cx="9971314" cy="1680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Если вы услышали слова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400" b="1" i="1" dirty="0">
                <a:solidFill>
                  <a:srgbClr val="00B0F0"/>
                </a:solidFill>
              </a:rPr>
              <a:t>daddy, mummy, brother, sister, baby</a:t>
            </a:r>
            <a:r>
              <a:rPr lang="en-US" sz="4400" b="1" i="1" dirty="0">
                <a:solidFill>
                  <a:schemeClr val="bg1"/>
                </a:solidFill>
              </a:rPr>
              <a:t>, </a:t>
            </a:r>
            <a:r>
              <a:rPr lang="ru-RU" sz="4000" b="1" i="1" dirty="0" smtClean="0">
                <a:solidFill>
                  <a:schemeClr val="bg1"/>
                </a:solidFill>
              </a:rPr>
              <a:t>вы - </a:t>
            </a:r>
            <a:r>
              <a:rPr lang="ru-RU" sz="4000" b="1" dirty="0" smtClean="0">
                <a:solidFill>
                  <a:schemeClr val="bg1"/>
                </a:solidFill>
              </a:rPr>
              <a:t>МОЛОДЦЫ</a:t>
            </a:r>
            <a:r>
              <a:rPr lang="ru-RU" sz="4000" b="1" dirty="0">
                <a:solidFill>
                  <a:schemeClr val="bg1"/>
                </a:solidFill>
              </a:rPr>
              <a:t>!  </a:t>
            </a:r>
          </a:p>
          <a:p>
            <a:pPr algn="ctr"/>
            <a:endParaRPr lang="en-US" sz="3600" b="1" dirty="0" smtClean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84026" y="3151799"/>
            <a:ext cx="94452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Сегодня мы будем проходить тему </a:t>
            </a:r>
            <a:endParaRPr lang="ru-RU" sz="36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3600" b="1" dirty="0" smtClean="0">
                <a:solidFill>
                  <a:srgbClr val="00B0F0"/>
                </a:solidFill>
              </a:rPr>
              <a:t>«</a:t>
            </a:r>
            <a:r>
              <a:rPr lang="ru-RU" sz="3600" b="1" dirty="0">
                <a:solidFill>
                  <a:srgbClr val="00B0F0"/>
                </a:solidFill>
              </a:rPr>
              <a:t>Моя семья»</a:t>
            </a:r>
            <a:r>
              <a:rPr lang="ru-RU" sz="3600" b="1" dirty="0">
                <a:solidFill>
                  <a:schemeClr val="bg1"/>
                </a:solidFill>
              </a:rPr>
              <a:t>.  </a:t>
            </a:r>
            <a:r>
              <a:rPr lang="ru-RU" sz="3600" b="1" dirty="0" smtClean="0">
                <a:solidFill>
                  <a:schemeClr val="bg1"/>
                </a:solidFill>
              </a:rPr>
              <a:t>По-английски </a:t>
            </a:r>
            <a:r>
              <a:rPr lang="ru-RU" sz="3600" b="1" i="1" dirty="0">
                <a:solidFill>
                  <a:srgbClr val="00B0F0"/>
                </a:solidFill>
              </a:rPr>
              <a:t>«</a:t>
            </a:r>
            <a:r>
              <a:rPr lang="en-US" sz="3600" b="1" i="1" dirty="0">
                <a:solidFill>
                  <a:srgbClr val="00B0F0"/>
                </a:solidFill>
              </a:rPr>
              <a:t>My Family</a:t>
            </a:r>
            <a:r>
              <a:rPr lang="ru-RU" sz="3600" b="1" i="1" dirty="0">
                <a:solidFill>
                  <a:srgbClr val="00B0F0"/>
                </a:solidFill>
              </a:rPr>
              <a:t>»</a:t>
            </a:r>
            <a:r>
              <a:rPr lang="ru-RU" sz="3600" b="1" i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499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4" name="Picture 4" descr="Download Green Chalkboard Png - Blackboard PNG Image with No Background -  PNGkey.c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685" y="0"/>
            <a:ext cx="11197653" cy="6505731"/>
          </a:xfrm>
          <a:prstGeom prst="rect">
            <a:avLst/>
          </a:prstGeom>
          <a:noFill/>
        </p:spPr>
      </p:pic>
      <p:pic>
        <p:nvPicPr>
          <p:cNvPr id="5" name="Picture 2" descr="Teacher Png - Transparent Background Teacher Clipart, Png Download ,  Transparent Png Image - PNGitem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1" y="4706910"/>
            <a:ext cx="2668248" cy="2151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484027" y="1245325"/>
            <a:ext cx="9233941" cy="4316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Now open your vocabulary and write down some new words</a:t>
            </a:r>
            <a:r>
              <a:rPr lang="ru-RU" sz="4000" b="1" dirty="0">
                <a:solidFill>
                  <a:schemeClr val="bg1"/>
                </a:solidFill>
              </a:rPr>
              <a:t>.</a:t>
            </a:r>
            <a:endParaRPr lang="ru-RU" sz="40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i="1" dirty="0" smtClean="0">
                <a:solidFill>
                  <a:schemeClr val="bg1">
                    <a:lumMod val="65000"/>
                  </a:schemeClr>
                </a:solidFill>
              </a:rPr>
              <a:t>Теперь откройте словари и запишите новые слова.</a:t>
            </a:r>
            <a:endParaRPr lang="en-US" sz="3200" b="1" i="1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sz="36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10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Прямоугольник 53"/>
          <p:cNvSpPr/>
          <p:nvPr/>
        </p:nvSpPr>
        <p:spPr>
          <a:xfrm>
            <a:off x="0" y="8709"/>
            <a:ext cx="1488281" cy="68783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rot="16200000" flipH="1">
            <a:off x="4488669" y="3393281"/>
            <a:ext cx="6858000" cy="714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16200000" flipH="1">
            <a:off x="1131083" y="3393281"/>
            <a:ext cx="6858000" cy="714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1524000" y="642918"/>
            <a:ext cx="9144000" cy="57150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24430" y="1142985"/>
            <a:ext cx="17443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|ˈ</a:t>
            </a:r>
            <a:r>
              <a:rPr lang="en-US" sz="36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mʌmɪ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|</a:t>
            </a:r>
            <a:endParaRPr lang="ru-RU" sz="3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24430" y="1857365"/>
            <a:ext cx="17956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|ˈ</a:t>
            </a:r>
            <a:r>
              <a:rPr lang="en-US" sz="36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dædɪ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| </a:t>
            </a:r>
            <a:endParaRPr lang="ru-RU" sz="3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24431" y="2571745"/>
            <a:ext cx="17588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|ˈ</a:t>
            </a:r>
            <a:r>
              <a:rPr lang="en-US" sz="36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brʌ</a:t>
            </a:r>
            <a:r>
              <a:rPr lang="en-US" sz="36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ð</a:t>
            </a:r>
            <a:r>
              <a:rPr lang="en-US" sz="36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ə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|</a:t>
            </a:r>
            <a:endParaRPr lang="ru-RU" sz="3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95868" y="3357563"/>
            <a:ext cx="15905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|ˈ</a:t>
            </a:r>
            <a:r>
              <a:rPr lang="en-US" sz="36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sɪstə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|</a:t>
            </a:r>
            <a:endParaRPr lang="ru-RU" sz="3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95869" y="4000505"/>
            <a:ext cx="16786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|ˈ</a:t>
            </a:r>
            <a:r>
              <a:rPr lang="en-US" sz="36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beɪbɪ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|</a:t>
            </a:r>
            <a:endParaRPr lang="ru-RU" sz="3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524000" y="1142985"/>
            <a:ext cx="27860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1) mummy</a:t>
            </a:r>
            <a:endParaRPr lang="ru-RU" sz="36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524000" y="1857365"/>
            <a:ext cx="2571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2) daddy</a:t>
            </a:r>
            <a:endParaRPr lang="ru-RU" sz="36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524000" y="2643183"/>
            <a:ext cx="29289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3) bro</a:t>
            </a:r>
            <a:r>
              <a:rPr lang="en-US" sz="36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er</a:t>
            </a:r>
            <a:endParaRPr lang="ru-RU" sz="36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524000" y="3357563"/>
            <a:ext cx="29289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4) sister</a:t>
            </a:r>
            <a:endParaRPr lang="ru-RU" sz="36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524001" y="4071943"/>
            <a:ext cx="21801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5) baby</a:t>
            </a:r>
            <a:endParaRPr lang="ru-RU" sz="36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1524000" y="642918"/>
            <a:ext cx="9144000" cy="15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4667240" y="1"/>
            <a:ext cx="3143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Транскрипция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7881950" y="1"/>
            <a:ext cx="27860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Перевод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524000" y="1"/>
            <a:ext cx="3071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Англ</a:t>
            </a:r>
            <a:r>
              <a:rPr 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слово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8024826" y="1142985"/>
            <a:ext cx="26431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мамочка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524000" y="1214422"/>
            <a:ext cx="9144000" cy="15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2024034" y="571481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Module 1.  My Family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524000" y="4786323"/>
            <a:ext cx="3714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6)</a:t>
            </a:r>
            <a:r>
              <a:rPr lang="en-US" sz="36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is is my…</a:t>
            </a:r>
            <a:endParaRPr lang="ru-RU" sz="36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687780" y="4773359"/>
            <a:ext cx="2857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|ˈ</a:t>
            </a:r>
            <a:r>
              <a:rPr lang="en-US" sz="36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ð</a:t>
            </a:r>
            <a:r>
              <a:rPr lang="en-US" sz="36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ɪs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ɪz</a:t>
            </a:r>
            <a:r>
              <a:rPr lang="ru-RU" sz="3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maɪ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|</a:t>
            </a:r>
            <a:endParaRPr lang="ru-RU" sz="3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524000" y="1928802"/>
            <a:ext cx="9144000" cy="15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1524000" y="2643182"/>
            <a:ext cx="9144000" cy="15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1524000" y="3357562"/>
            <a:ext cx="9144000" cy="15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1524000" y="4071942"/>
            <a:ext cx="9144000" cy="15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1524000" y="4786322"/>
            <a:ext cx="9144000" cy="15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1524000" y="5500702"/>
            <a:ext cx="9144000" cy="15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8024826" y="1928803"/>
            <a:ext cx="26431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папочка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8024826" y="2643183"/>
            <a:ext cx="26431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брат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8024826" y="3357563"/>
            <a:ext cx="26431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сестра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8024826" y="4071943"/>
            <a:ext cx="26431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малыш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7953388" y="4786323"/>
            <a:ext cx="3143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Это моя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…</a:t>
            </a:r>
            <a:endParaRPr lang="ru-RU" sz="36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1524000" y="6215082"/>
            <a:ext cx="9144000" cy="15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рямоугольник 44"/>
          <p:cNvSpPr/>
          <p:nvPr/>
        </p:nvSpPr>
        <p:spPr>
          <a:xfrm>
            <a:off x="1524000" y="5500703"/>
            <a:ext cx="3714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7) big</a:t>
            </a:r>
            <a:endParaRPr lang="ru-RU" sz="36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5417339" y="5486151"/>
            <a:ext cx="2428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|ˈ</a:t>
            </a:r>
            <a:r>
              <a:rPr lang="en-US" sz="36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bɪg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|</a:t>
            </a:r>
            <a:endParaRPr lang="ru-RU" sz="3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7953388" y="5500703"/>
            <a:ext cx="3143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большой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1524000" y="6088560"/>
            <a:ext cx="3714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sm</a:t>
            </a:r>
            <a:r>
              <a:rPr lang="en-US" sz="3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all</a:t>
            </a:r>
            <a:endParaRPr lang="ru-RU" sz="36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5187846" y="6150114"/>
            <a:ext cx="2428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|ˈ</a:t>
            </a:r>
            <a:r>
              <a:rPr lang="en-US" sz="36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sm</a:t>
            </a:r>
            <a:r>
              <a:rPr lang="en-US" sz="3600" b="1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ɔːl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|</a:t>
            </a:r>
            <a:endParaRPr lang="ru-RU" sz="3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7953388" y="6088560"/>
            <a:ext cx="3143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маленький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1493346" y="44624"/>
            <a:ext cx="9174654" cy="6813375"/>
          </a:xfrm>
          <a:prstGeom prst="rect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10703719" y="-10181"/>
            <a:ext cx="1488281" cy="68783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25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/>
          <p:cNvCxnSpPr/>
          <p:nvPr/>
        </p:nvCxnSpPr>
        <p:spPr>
          <a:xfrm rot="16200000" flipH="1">
            <a:off x="4488669" y="3393281"/>
            <a:ext cx="6858000" cy="714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16200000" flipH="1">
            <a:off x="1131083" y="3393281"/>
            <a:ext cx="6858000" cy="714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5024430" y="1142985"/>
            <a:ext cx="17443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|ˈ</a:t>
            </a:r>
            <a:r>
              <a:rPr lang="en-US" sz="36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mʌmɪ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|</a:t>
            </a:r>
            <a:endParaRPr lang="ru-RU" sz="3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24430" y="1857365"/>
            <a:ext cx="17956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|ˈ</a:t>
            </a:r>
            <a:r>
              <a:rPr lang="en-US" sz="36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dædɪ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| </a:t>
            </a:r>
            <a:endParaRPr lang="ru-RU" sz="3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24431" y="2571745"/>
            <a:ext cx="17588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|ˈ</a:t>
            </a:r>
            <a:r>
              <a:rPr lang="en-US" sz="36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brʌ</a:t>
            </a:r>
            <a:r>
              <a:rPr lang="en-US" sz="36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ð</a:t>
            </a:r>
            <a:r>
              <a:rPr lang="en-US" sz="36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ə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|</a:t>
            </a:r>
            <a:endParaRPr lang="ru-RU" sz="3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95868" y="3357563"/>
            <a:ext cx="15905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|ˈ</a:t>
            </a:r>
            <a:r>
              <a:rPr lang="en-US" sz="36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sɪstə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|</a:t>
            </a:r>
            <a:endParaRPr lang="ru-RU" sz="3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95869" y="4000505"/>
            <a:ext cx="16786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|ˈ</a:t>
            </a:r>
            <a:r>
              <a:rPr lang="en-US" sz="36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beɪbɪ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|</a:t>
            </a:r>
            <a:endParaRPr lang="ru-RU" sz="3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524000" y="1142985"/>
            <a:ext cx="27860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1) mummy</a:t>
            </a:r>
            <a:endParaRPr lang="ru-RU" sz="36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524000" y="1857365"/>
            <a:ext cx="2571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2) daddy</a:t>
            </a:r>
            <a:endParaRPr lang="ru-RU" sz="36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524000" y="2643183"/>
            <a:ext cx="29289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3) bro</a:t>
            </a:r>
            <a:r>
              <a:rPr lang="en-US" sz="36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er</a:t>
            </a:r>
            <a:endParaRPr lang="ru-RU" sz="36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524000" y="3357563"/>
            <a:ext cx="29289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4) sister</a:t>
            </a:r>
            <a:endParaRPr lang="ru-RU" sz="36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524001" y="4071943"/>
            <a:ext cx="21801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5) baby</a:t>
            </a:r>
            <a:endParaRPr lang="ru-RU" sz="36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1524000" y="642918"/>
            <a:ext cx="9144000" cy="15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4667240" y="1"/>
            <a:ext cx="3143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Транскрипция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7881950" y="1"/>
            <a:ext cx="27860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Перевод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524000" y="1"/>
            <a:ext cx="3071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Англ</a:t>
            </a:r>
            <a:r>
              <a:rPr 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слово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8024826" y="1142985"/>
            <a:ext cx="26431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мамочка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524000" y="4786323"/>
            <a:ext cx="3714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6)</a:t>
            </a:r>
            <a:r>
              <a:rPr lang="en-US" sz="36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is is my…</a:t>
            </a:r>
            <a:endParaRPr lang="ru-RU" sz="36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687780" y="4773359"/>
            <a:ext cx="2857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|ˈ</a:t>
            </a:r>
            <a:r>
              <a:rPr lang="en-US" sz="36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ð</a:t>
            </a:r>
            <a:r>
              <a:rPr lang="en-US" sz="36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ɪs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ɪz</a:t>
            </a:r>
            <a:r>
              <a:rPr lang="ru-RU" sz="3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maɪ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|</a:t>
            </a:r>
            <a:endParaRPr lang="ru-RU" sz="3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524000" y="1928802"/>
            <a:ext cx="9144000" cy="15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1524000" y="2643182"/>
            <a:ext cx="9144000" cy="15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1524000" y="3357562"/>
            <a:ext cx="9144000" cy="15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1524000" y="4071942"/>
            <a:ext cx="9144000" cy="15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1524000" y="4786322"/>
            <a:ext cx="9144000" cy="15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1524000" y="5500702"/>
            <a:ext cx="9144000" cy="15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8024826" y="1928803"/>
            <a:ext cx="26431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папочка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8024826" y="2643183"/>
            <a:ext cx="26431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брат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8024826" y="3357563"/>
            <a:ext cx="26431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сестра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8024826" y="4071943"/>
            <a:ext cx="26431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малыш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7953388" y="4786323"/>
            <a:ext cx="3143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Это моя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…</a:t>
            </a:r>
            <a:endParaRPr lang="ru-RU" sz="36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1524000" y="6215082"/>
            <a:ext cx="9144000" cy="15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рямоугольник 44"/>
          <p:cNvSpPr/>
          <p:nvPr/>
        </p:nvSpPr>
        <p:spPr>
          <a:xfrm>
            <a:off x="1524000" y="5500703"/>
            <a:ext cx="3714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7) big</a:t>
            </a:r>
            <a:endParaRPr lang="ru-RU" sz="36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5417339" y="5486151"/>
            <a:ext cx="2428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|ˈ</a:t>
            </a:r>
            <a:r>
              <a:rPr lang="en-US" sz="36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bɪg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|</a:t>
            </a:r>
            <a:endParaRPr lang="ru-RU" sz="3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7953388" y="5500703"/>
            <a:ext cx="3143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большой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1524000" y="6088560"/>
            <a:ext cx="3714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sm</a:t>
            </a:r>
            <a:r>
              <a:rPr lang="en-US" sz="3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all</a:t>
            </a:r>
            <a:endParaRPr lang="ru-RU" sz="36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5167306" y="6088560"/>
            <a:ext cx="2428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|ˈ</a:t>
            </a:r>
            <a:r>
              <a:rPr lang="en-US" sz="36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sm</a:t>
            </a:r>
            <a:r>
              <a:rPr lang="en-US" sz="3600" b="1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ɔːl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|</a:t>
            </a:r>
            <a:endParaRPr lang="ru-RU" sz="3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7953388" y="6088560"/>
            <a:ext cx="3143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маленький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1493346" y="44624"/>
            <a:ext cx="9174654" cy="6813375"/>
          </a:xfrm>
          <a:prstGeom prst="rect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>
            <a:off x="0" y="8709"/>
            <a:ext cx="1488281" cy="68783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9" name="Прямоугольник 58"/>
          <p:cNvSpPr/>
          <p:nvPr/>
        </p:nvSpPr>
        <p:spPr>
          <a:xfrm>
            <a:off x="10703719" y="-10181"/>
            <a:ext cx="1488281" cy="68783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60" name="Picture 4" descr="Classroom Carto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76882" y="-3912"/>
            <a:ext cx="2299406" cy="1839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" name="Скругленная прямоугольная выноска 60"/>
          <p:cNvSpPr/>
          <p:nvPr/>
        </p:nvSpPr>
        <p:spPr>
          <a:xfrm>
            <a:off x="1672046" y="55135"/>
            <a:ext cx="8686782" cy="925653"/>
          </a:xfrm>
          <a:prstGeom prst="wedgeRoundRectCallout">
            <a:avLst>
              <a:gd name="adj1" fmla="val 51982"/>
              <a:gd name="adj2" fmla="val -2185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TextBox 62"/>
          <p:cNvSpPr txBox="1"/>
          <p:nvPr/>
        </p:nvSpPr>
        <p:spPr>
          <a:xfrm>
            <a:off x="1696053" y="250945"/>
            <a:ext cx="9371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Listen and repeat. Click here</a:t>
            </a:r>
            <a:endParaRPr lang="ru-RU" sz="36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2" name="Стрелка вниз 51"/>
          <p:cNvSpPr/>
          <p:nvPr/>
        </p:nvSpPr>
        <p:spPr>
          <a:xfrm rot="16200000">
            <a:off x="7838887" y="323116"/>
            <a:ext cx="474507" cy="5344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57" name="22 окт., 9.57 Family wor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48173" y="271596"/>
            <a:ext cx="609600" cy="609600"/>
          </a:xfrm>
          <a:prstGeom prst="rect">
            <a:avLst/>
          </a:prstGeom>
        </p:spPr>
      </p:pic>
      <p:sp>
        <p:nvSpPr>
          <p:cNvPr id="53" name="Прямоугольник 52"/>
          <p:cNvSpPr/>
          <p:nvPr/>
        </p:nvSpPr>
        <p:spPr>
          <a:xfrm>
            <a:off x="5831014" y="0"/>
            <a:ext cx="1586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bg1">
                    <a:lumMod val="50000"/>
                  </a:schemeClr>
                </a:solidFill>
              </a:rPr>
              <a:t>Жми сюда</a:t>
            </a:r>
          </a:p>
        </p:txBody>
      </p:sp>
    </p:spTree>
    <p:extLst>
      <p:ext uri="{BB962C8B-B14F-4D97-AF65-F5344CB8AC3E}">
        <p14:creationId xmlns:p14="http://schemas.microsoft.com/office/powerpoint/2010/main" val="320471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endParaRPr lang="ru-RU" dirty="0"/>
          </a:p>
        </p:txBody>
      </p:sp>
      <p:pic>
        <p:nvPicPr>
          <p:cNvPr id="8" name="Picture 4" descr="Classroom Carto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14709" y="3063"/>
            <a:ext cx="2299406" cy="1839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68144" t="38822" r="25506" b="50011"/>
          <a:stretch/>
        </p:blipFill>
        <p:spPr>
          <a:xfrm>
            <a:off x="7946221" y="4913846"/>
            <a:ext cx="862149" cy="873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кругленная прямоугольная выноска 8"/>
          <p:cNvSpPr/>
          <p:nvPr/>
        </p:nvSpPr>
        <p:spPr>
          <a:xfrm>
            <a:off x="3230879" y="136835"/>
            <a:ext cx="6588035" cy="925653"/>
          </a:xfrm>
          <a:prstGeom prst="wedgeRoundRectCallout">
            <a:avLst>
              <a:gd name="adj1" fmla="val 51982"/>
              <a:gd name="adj2" fmla="val -2185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374571" y="248343"/>
            <a:ext cx="9466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Match the word to the picture.</a:t>
            </a:r>
            <a:endParaRPr lang="ru-RU" sz="36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39471" t="55295" r="51132" b="30898"/>
          <a:stretch/>
        </p:blipFill>
        <p:spPr>
          <a:xfrm rot="5400000">
            <a:off x="7739394" y="3736012"/>
            <a:ext cx="1275805" cy="1079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l="45902" t="28072" r="44348" b="57195"/>
          <a:stretch/>
        </p:blipFill>
        <p:spPr>
          <a:xfrm>
            <a:off x="7754632" y="2465980"/>
            <a:ext cx="1323703" cy="1152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l="54320" t="23901" r="37598" b="63945"/>
          <a:stretch/>
        </p:blipFill>
        <p:spPr>
          <a:xfrm>
            <a:off x="7867844" y="5746310"/>
            <a:ext cx="1097280" cy="950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/>
          <a:srcRect l="61408" t="28072" r="29098" b="56673"/>
          <a:stretch/>
        </p:blipFill>
        <p:spPr>
          <a:xfrm>
            <a:off x="7754632" y="1298415"/>
            <a:ext cx="1288869" cy="119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1722249" y="1618734"/>
            <a:ext cx="4284012" cy="5806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daddy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mummy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sister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brother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baby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endParaRPr lang="en-US" sz="3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742950" indent="-742950">
              <a:lnSpc>
                <a:spcPct val="150000"/>
              </a:lnSpc>
              <a:buAutoNum type="arabicPeriod"/>
            </a:pP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110446" y="2177143"/>
            <a:ext cx="3553097" cy="209880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4429681" y="3058055"/>
            <a:ext cx="3233862" cy="6840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4088331" y="1947306"/>
            <a:ext cx="3322663" cy="1975247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4235718" y="4695119"/>
            <a:ext cx="3579532" cy="152648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3864255" y="5197644"/>
            <a:ext cx="3950995" cy="28250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9" name="Picture 6" descr="Escuela Maestra Maestra Clipart - Png Descargar | Teacher clipart, Teacher  cartoon, Clip art"/>
          <p:cNvPicPr>
            <a:picLocks noChangeAspect="1" noChangeArrowheads="1"/>
          </p:cNvPicPr>
          <p:nvPr/>
        </p:nvPicPr>
        <p:blipFill>
          <a:blip r:embed="rId4">
            <a:lum bright="20000"/>
          </a:blip>
          <a:srcRect/>
          <a:stretch>
            <a:fillRect/>
          </a:stretch>
        </p:blipFill>
        <p:spPr bwMode="auto">
          <a:xfrm>
            <a:off x="-14863" y="5194366"/>
            <a:ext cx="1737111" cy="1635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Скругленная прямоугольная выноска 29"/>
          <p:cNvSpPr/>
          <p:nvPr/>
        </p:nvSpPr>
        <p:spPr>
          <a:xfrm>
            <a:off x="1613391" y="5746310"/>
            <a:ext cx="2668729" cy="925653"/>
          </a:xfrm>
          <a:prstGeom prst="wedgeRoundRectCallout">
            <a:avLst>
              <a:gd name="adj1" fmla="val -59397"/>
              <a:gd name="adj2" fmla="val -22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1709185" y="5885972"/>
            <a:ext cx="2572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Well done!</a:t>
            </a:r>
            <a:endParaRPr lang="ru-RU" sz="36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599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30" grpId="0" animBg="1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endParaRPr lang="ru-RU" dirty="0"/>
          </a:p>
        </p:txBody>
      </p:sp>
      <p:pic>
        <p:nvPicPr>
          <p:cNvPr id="8" name="Picture 4" descr="Classroom Carto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14709" y="3063"/>
            <a:ext cx="2299406" cy="1839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68144" t="38822" r="25506" b="50011"/>
          <a:stretch/>
        </p:blipFill>
        <p:spPr>
          <a:xfrm>
            <a:off x="10297977" y="5309643"/>
            <a:ext cx="862149" cy="873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кругленная прямоугольная выноска 8"/>
          <p:cNvSpPr/>
          <p:nvPr/>
        </p:nvSpPr>
        <p:spPr>
          <a:xfrm>
            <a:off x="6426926" y="136835"/>
            <a:ext cx="3391988" cy="925653"/>
          </a:xfrm>
          <a:prstGeom prst="wedgeRoundRectCallout">
            <a:avLst>
              <a:gd name="adj1" fmla="val 51982"/>
              <a:gd name="adj2" fmla="val -2185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585437" y="238734"/>
            <a:ext cx="3292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Find</a:t>
            </a:r>
            <a:r>
              <a:rPr lang="ru-RU" sz="36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7 </a:t>
            </a:r>
            <a:r>
              <a:rPr lang="en-US" sz="36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words</a:t>
            </a:r>
            <a:r>
              <a:rPr lang="ru-RU" sz="36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endParaRPr lang="ru-RU" sz="36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39471" t="55295" r="51132" b="30898"/>
          <a:stretch/>
        </p:blipFill>
        <p:spPr>
          <a:xfrm rot="5400000">
            <a:off x="10091150" y="3675315"/>
            <a:ext cx="1275805" cy="1079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l="45902" t="28072" r="44348" b="57195"/>
          <a:stretch/>
        </p:blipFill>
        <p:spPr>
          <a:xfrm>
            <a:off x="10358239" y="2119025"/>
            <a:ext cx="1323703" cy="1152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l="54320" t="23901" r="37598" b="63945"/>
          <a:stretch/>
        </p:blipFill>
        <p:spPr>
          <a:xfrm>
            <a:off x="8380569" y="5558678"/>
            <a:ext cx="1097280" cy="950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/>
          <a:srcRect l="61408" t="28072" r="29098" b="56673"/>
          <a:stretch/>
        </p:blipFill>
        <p:spPr>
          <a:xfrm>
            <a:off x="5883363" y="5453743"/>
            <a:ext cx="1288869" cy="119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1583354" y="828345"/>
            <a:ext cx="428401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daddy</a:t>
            </a:r>
          </a:p>
          <a:p>
            <a:pPr marL="742950" indent="-742950">
              <a:buAutoNum type="arabicPeriod"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mummy</a:t>
            </a:r>
          </a:p>
          <a:p>
            <a:pPr marL="742950" indent="-742950">
              <a:buAutoNum type="arabicPeriod"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sister</a:t>
            </a:r>
          </a:p>
          <a:p>
            <a:pPr marL="742950" indent="-742950">
              <a:buAutoNum type="arabicPeriod"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brother</a:t>
            </a:r>
          </a:p>
          <a:p>
            <a:pPr marL="742950" indent="-742950">
              <a:buAutoNum type="arabicPeriod"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baby</a:t>
            </a:r>
            <a:endParaRPr lang="ru-RU" sz="3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742950" indent="-742950">
              <a:buAutoNum type="arabicPeriod"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family</a:t>
            </a:r>
          </a:p>
          <a:p>
            <a:pPr marL="742950" indent="-742950">
              <a:buAutoNum type="arabicPeriod"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small</a:t>
            </a:r>
          </a:p>
          <a:p>
            <a:pPr marL="742950" indent="-742950">
              <a:buAutoNum type="arabicPeriod"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big</a:t>
            </a:r>
          </a:p>
          <a:p>
            <a:pPr marL="742950" indent="-742950">
              <a:buAutoNum type="arabicPeriod"/>
            </a:pPr>
            <a:endParaRPr lang="en-US" sz="3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742950" indent="-742950">
              <a:buAutoNum type="arabicPeriod"/>
            </a:pP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Picture 6" descr="Escuela Maestra Maestra Clipart - Png Descargar | Teacher clipart, Teacher  cartoon, Clip art"/>
          <p:cNvPicPr>
            <a:picLocks noChangeAspect="1" noChangeArrowheads="1"/>
          </p:cNvPicPr>
          <p:nvPr/>
        </p:nvPicPr>
        <p:blipFill>
          <a:blip r:embed="rId4">
            <a:lum bright="20000"/>
          </a:blip>
          <a:srcRect/>
          <a:stretch>
            <a:fillRect/>
          </a:stretch>
        </p:blipFill>
        <p:spPr bwMode="auto">
          <a:xfrm>
            <a:off x="-14863" y="5194366"/>
            <a:ext cx="1737111" cy="1635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Скругленная прямоугольная выноска 29"/>
          <p:cNvSpPr/>
          <p:nvPr/>
        </p:nvSpPr>
        <p:spPr>
          <a:xfrm>
            <a:off x="1613391" y="5746310"/>
            <a:ext cx="3375859" cy="925653"/>
          </a:xfrm>
          <a:prstGeom prst="wedgeRoundRectCallout">
            <a:avLst>
              <a:gd name="adj1" fmla="val -59397"/>
              <a:gd name="adj2" fmla="val -22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1709185" y="5885972"/>
            <a:ext cx="3209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You are great!</a:t>
            </a:r>
            <a:endParaRPr lang="ru-RU" sz="36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2046568"/>
              </p:ext>
            </p:extLst>
          </p:nvPr>
        </p:nvGraphicFramePr>
        <p:xfrm>
          <a:off x="5104546" y="1615440"/>
          <a:ext cx="4506576" cy="3627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0503"/>
                <a:gridCol w="577048"/>
                <a:gridCol w="630315"/>
                <a:gridCol w="550415"/>
                <a:gridCol w="577049"/>
                <a:gridCol w="585926"/>
                <a:gridCol w="532660"/>
                <a:gridCol w="53266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w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b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l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k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d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p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f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s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g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i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s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a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i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c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g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n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f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d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g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h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s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b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d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w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e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t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m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u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m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m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y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d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l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e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p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b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r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o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t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h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e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r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803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f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a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m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i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l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y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q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x</a:t>
                      </a:r>
                      <a:endParaRPr lang="ru-RU" sz="2800" b="1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7386222" y="1615440"/>
            <a:ext cx="570478" cy="2599806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 rot="16200000">
            <a:off x="6264571" y="2523117"/>
            <a:ext cx="532103" cy="2852154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051561" y="1615440"/>
            <a:ext cx="570478" cy="3107480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 rot="5400000">
            <a:off x="7358817" y="2470618"/>
            <a:ext cx="507676" cy="3996931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 rot="16200000">
            <a:off x="5987871" y="2320633"/>
            <a:ext cx="495190" cy="2192283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 rot="5400000">
            <a:off x="6568181" y="3270425"/>
            <a:ext cx="503395" cy="3440877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 rot="16200000">
            <a:off x="7395920" y="972174"/>
            <a:ext cx="495190" cy="2816097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616905" y="1630933"/>
            <a:ext cx="570478" cy="1538245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95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30" grpId="0" animBg="1"/>
      <p:bldP spid="31" grpId="0"/>
      <p:bldP spid="5" grpId="0" animBg="1"/>
      <p:bldP spid="23" grpId="0" animBg="1"/>
      <p:bldP spid="25" grpId="0" animBg="1"/>
      <p:bldP spid="27" grpId="0" animBg="1"/>
      <p:bldP spid="28" grpId="0" animBg="1"/>
      <p:bldP spid="32" grpId="0" animBg="1"/>
      <p:bldP spid="22" grpId="0" animBg="1"/>
      <p:bldP spid="2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732</Words>
  <Application>Microsoft Office PowerPoint</Application>
  <PresentationFormat>Широкоэкранный</PresentationFormat>
  <Paragraphs>254</Paragraphs>
  <Slides>26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 Unicode MS</vt:lpstr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teacher</dc:creator>
  <cp:lastModifiedBy>teacher</cp:lastModifiedBy>
  <cp:revision>30</cp:revision>
  <dcterms:created xsi:type="dcterms:W3CDTF">2020-10-22T03:04:48Z</dcterms:created>
  <dcterms:modified xsi:type="dcterms:W3CDTF">2021-11-06T10:28:21Z</dcterms:modified>
</cp:coreProperties>
</file>