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8"/>
  </p:handoutMasterIdLst>
  <p:sldIdLst>
    <p:sldId id="256" r:id="rId3"/>
    <p:sldId id="257" r:id="rId4"/>
    <p:sldId id="258" r:id="rId6"/>
    <p:sldId id="266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6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Задачи урока: 1) повторим известные величины длины. Закрепим знания и умения выражать длину в заданных единицах. 2) закрепим изученное.</a:t>
            </a:r>
            <a:endParaRPr lang="ru-RU" altLang="en-US"/>
          </a:p>
          <a:p>
            <a:r>
              <a:rPr lang="ru-RU" altLang="en-US"/>
              <a:t>А зачем нам знать единицы длины</a:t>
            </a:r>
            <a:r>
              <a:rPr lang="en-US" altLang="en-US"/>
              <a:t>?</a:t>
            </a:r>
            <a:r>
              <a:rPr lang="ru-RU" altLang="en-US"/>
              <a:t> Где мы в жизни встречаемся с ними</a:t>
            </a:r>
            <a:r>
              <a:rPr lang="en-US" altLang="en-US"/>
              <a:t>?</a:t>
            </a:r>
            <a:endParaRPr lang="en-US" altLang="en-US"/>
          </a:p>
          <a:p>
            <a:r>
              <a:rPr lang="ru-RU" altLang="en-US"/>
              <a:t>(Нельзя представить себе жизнь человека, не производящего измерений: это и швеи и инженеры, и обычные школьники)</a:t>
            </a:r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Физминутка. Потрудились - отдохнём.</a:t>
            </a:r>
            <a:endParaRPr lang="ru-RU" altLang="en-US"/>
          </a:p>
          <a:p>
            <a:r>
              <a:rPr lang="ru-RU" altLang="en-US"/>
              <a:t>Встанем - глубоко вздохнём.</a:t>
            </a:r>
            <a:endParaRPr lang="ru-RU" altLang="en-US"/>
          </a:p>
          <a:p>
            <a:r>
              <a:rPr lang="ru-RU" altLang="en-US"/>
              <a:t>Руки в стороны, вперёд,</a:t>
            </a:r>
            <a:endParaRPr lang="ru-RU" altLang="en-US"/>
          </a:p>
          <a:p>
            <a:r>
              <a:rPr lang="ru-RU" altLang="en-US"/>
              <a:t>Влево - вправо поворот.</a:t>
            </a:r>
            <a:endParaRPr lang="ru-RU" altLang="en-US"/>
          </a:p>
          <a:p>
            <a:r>
              <a:rPr lang="ru-RU" altLang="en-US"/>
              <a:t>Два наклона, прямо встать</a:t>
            </a:r>
            <a:endParaRPr lang="ru-RU" altLang="en-US"/>
          </a:p>
          <a:p>
            <a:r>
              <a:rPr lang="ru-RU" altLang="en-US"/>
              <a:t>Руки вниз, затем поднять.</a:t>
            </a:r>
            <a:endParaRPr lang="ru-RU" altLang="en-US"/>
          </a:p>
          <a:p>
            <a:r>
              <a:rPr lang="ru-RU" altLang="en-US"/>
              <a:t>Руки плавно опустили</a:t>
            </a:r>
            <a:endParaRPr lang="ru-RU" altLang="en-US"/>
          </a:p>
          <a:p>
            <a:r>
              <a:rPr lang="ru-RU" altLang="en-US"/>
              <a:t>Всем улыбку подарили. </a:t>
            </a:r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Спасибо за урок!)</a:t>
            </a:r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мещающее содержимое 5"/>
          <p:cNvSpPr/>
          <p:nvPr>
            <p:ph sz="quarter" idx="13"/>
          </p:nvPr>
        </p:nvSpPr>
        <p:spPr>
          <a:xfrm>
            <a:off x="2139950" y="968375"/>
            <a:ext cx="9213850" cy="5142230"/>
          </a:xfrm>
        </p:spPr>
        <p:txBody>
          <a:bodyPr/>
          <a:p>
            <a:pPr algn="ctr"/>
            <a:r>
              <a:rPr lang="ru-RU" altLang="en-US" sz="8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88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ru-RU" altLang="en-US" sz="880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Тема урока: «Единицы длины. Закрепление»</a:t>
            </a:r>
            <a:endParaRPr lang="ru-RU" altLang="en-US" sz="880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pPr algn="ctr"/>
            <a:r>
              <a:rPr lang="ru-RU" altLang="en-US" sz="8800">
                <a:highlight>
                  <a:srgbClr val="00FF00"/>
                </a:highlight>
                <a:latin typeface="Times New Roman" panose="02020603050405020304" charset="0"/>
                <a:cs typeface="Times New Roman" panose="02020603050405020304" charset="0"/>
              </a:rPr>
              <a:t>Задание:</a:t>
            </a:r>
            <a:endParaRPr lang="ru-RU" altLang="en-US" sz="8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8800">
                <a:latin typeface="Times New Roman" panose="02020603050405020304" charset="0"/>
                <a:cs typeface="Times New Roman" panose="02020603050405020304" charset="0"/>
              </a:rPr>
              <a:t>552:8</a:t>
            </a:r>
            <a:endParaRPr lang="ru-RU" altLang="en-US" sz="8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8800">
                <a:latin typeface="Times New Roman" panose="02020603050405020304" charset="0"/>
                <a:cs typeface="Times New Roman" panose="02020603050405020304" charset="0"/>
              </a:rPr>
              <a:t>836:4</a:t>
            </a:r>
            <a:endParaRPr lang="ru-RU" altLang="en-US" sz="88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8800">
                <a:latin typeface="Times New Roman" panose="02020603050405020304" charset="0"/>
                <a:cs typeface="Times New Roman" panose="02020603050405020304" charset="0"/>
              </a:rPr>
              <a:t>978:3</a:t>
            </a:r>
            <a:endParaRPr lang="ru-RU" altLang="en-US" sz="8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p>
            <a:pPr algn="ctr"/>
            <a:r>
              <a:rPr lang="ru-RU" altLang="en-US" sz="7200">
                <a:highlight>
                  <a:srgbClr val="C0C0C0"/>
                </a:highlight>
                <a:latin typeface="Times New Roman" panose="02020603050405020304" charset="0"/>
                <a:cs typeface="Times New Roman" panose="02020603050405020304" charset="0"/>
              </a:rPr>
              <a:t>Проверь себя:</a:t>
            </a:r>
            <a:endParaRPr lang="ru-RU" altLang="en-US" sz="7200">
              <a:highlight>
                <a:srgbClr val="C0C0C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72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7200">
                <a:latin typeface="Times New Roman" panose="02020603050405020304" charset="0"/>
                <a:cs typeface="Times New Roman" panose="02020603050405020304" charset="0"/>
              </a:rPr>
              <a:t>69</a:t>
            </a:r>
            <a:endParaRPr lang="ru-RU" altLang="en-US" sz="72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7200">
                <a:latin typeface="Times New Roman" panose="02020603050405020304" charset="0"/>
                <a:cs typeface="Times New Roman" panose="02020603050405020304" charset="0"/>
              </a:rPr>
              <a:t>209</a:t>
            </a:r>
            <a:endParaRPr lang="ru-RU" altLang="en-US" sz="72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7200">
                <a:latin typeface="Times New Roman" panose="02020603050405020304" charset="0"/>
                <a:cs typeface="Times New Roman" panose="02020603050405020304" charset="0"/>
              </a:rPr>
              <a:t>326</a:t>
            </a:r>
            <a:endParaRPr lang="ru-RU" altLang="en-US" sz="7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pPr algn="l"/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Рефлексия. Самостоятельное выполнение задания «Проверь себя» (учебник с. 38. Проверка)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- Оцените свою работу на уроке.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Подведекние итогов урока.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- Чему вы научились сегодня на уроке</a:t>
            </a:r>
            <a:r>
              <a:rPr lang="en-US" altLang="en-US" sz="5400"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US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- Какие виды задач и примеров мы решали</a:t>
            </a:r>
            <a:r>
              <a:rPr lang="en-US" altLang="en-US" sz="5400"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US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>
          <a:xfrm>
            <a:off x="838200" y="649333"/>
            <a:ext cx="10515600" cy="5558971"/>
          </a:xfrm>
        </p:spPr>
        <p:txBody>
          <a:bodyPr/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Домашнее задание.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Карточки.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Вставь пропуски: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5км=.......м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8м=........дм=.....см=.........мм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5400">
                <a:latin typeface="Times New Roman" panose="02020603050405020304" charset="0"/>
                <a:cs typeface="Times New Roman" panose="02020603050405020304" charset="0"/>
              </a:rPr>
              <a:t>60дм=.........см=........мм</a:t>
            </a:r>
            <a:endParaRPr lang="ru-RU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"/>
            <a:ext cx="12030075" cy="717359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>
          <a:xfrm>
            <a:off x="838200" y="2520950"/>
            <a:ext cx="10515600" cy="3589655"/>
          </a:xfrm>
        </p:spPr>
        <p:txBody>
          <a:bodyPr/>
          <a:p>
            <a:pPr algn="ctr"/>
            <a:r>
              <a:rPr lang="ru-RU" altLang="en-US" sz="80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Учебник стр. 38 з. 156</a:t>
            </a:r>
            <a:endParaRPr lang="ru-RU" altLang="en-US" sz="80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265" y="462280"/>
            <a:ext cx="10833100" cy="639572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Длина карандаша – 18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см</a:t>
            </a:r>
            <a:br>
              <a:rPr lang="ru-RU" sz="36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36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Ширина стола – </a:t>
            </a: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6 </a:t>
            </a:r>
            <a:r>
              <a:rPr lang="ru-RU" sz="36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дм</a:t>
            </a:r>
            <a:br>
              <a:rPr lang="ru-RU" sz="36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36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Высота телеграфного столба – </a:t>
            </a: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6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</a:t>
            </a:r>
            <a:b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Расстояние </a:t>
            </a:r>
            <a:r>
              <a:rPr lang="ru-RU" sz="36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от города до поселка – 18</a:t>
            </a: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км</a:t>
            </a:r>
            <a:br>
              <a:rPr lang="ru-RU" sz="36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Толщина </a:t>
            </a:r>
            <a:r>
              <a:rPr lang="ru-RU" sz="36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книги – 2</a:t>
            </a:r>
            <a:r>
              <a:rPr lang="ru-RU" sz="36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0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мм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>
          <a:xfrm>
            <a:off x="838200" y="1616075"/>
            <a:ext cx="10515600" cy="4494530"/>
          </a:xfrm>
        </p:spPr>
        <p:txBody>
          <a:bodyPr/>
          <a:p>
            <a:pPr algn="ctr"/>
            <a:r>
              <a:rPr lang="ru-RU" altLang="en-US" sz="8800">
                <a:highlight>
                  <a:srgbClr val="00FF00"/>
                </a:highlight>
                <a:latin typeface="Times New Roman" panose="02020603050405020304" charset="0"/>
                <a:cs typeface="Times New Roman" panose="02020603050405020304" charset="0"/>
              </a:rPr>
              <a:t>Учебник стр. 37 задача № 153</a:t>
            </a:r>
            <a:endParaRPr lang="ru-RU" altLang="en-US" sz="8800">
              <a:highlight>
                <a:srgbClr val="00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user\Desktop\dTr6EXGnc.jpg"/>
          <p:cNvPicPr>
            <a:picLocks noChangeAspect="1" noChangeArrowheads="1"/>
          </p:cNvPicPr>
          <p:nvPr>
            <p:ph sz="quarter" idx="13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30" y="0"/>
            <a:ext cx="7422515" cy="651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p>
            <a:pPr algn="ctr"/>
            <a:r>
              <a:rPr lang="ru-RU" altLang="en-US" sz="8000">
                <a:latin typeface="Times New Roman" panose="02020603050405020304" charset="0"/>
                <a:cs typeface="Times New Roman" panose="02020603050405020304" charset="0"/>
              </a:rPr>
              <a:t>Задание в парах</a:t>
            </a:r>
            <a:endParaRPr lang="ru-RU" altLang="en-US" sz="80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ru-RU" altLang="en-US" sz="8000">
                <a:latin typeface="Times New Roman" panose="02020603050405020304" charset="0"/>
                <a:cs typeface="Times New Roman" panose="02020603050405020304" charset="0"/>
              </a:rPr>
              <a:t>Вставь пропуски:</a:t>
            </a:r>
            <a:endParaRPr lang="ru-RU" altLang="en-US" sz="8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80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1км=...м</a:t>
            </a:r>
            <a:endParaRPr lang="ru-RU" altLang="en-US" sz="80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80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1м=...дм=...см=...мм</a:t>
            </a:r>
            <a:endParaRPr lang="ru-RU" altLang="en-US" sz="80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80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1дм=...см=...мм</a:t>
            </a:r>
            <a:endParaRPr lang="ru-RU" altLang="en-US" sz="80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p>
            <a:pPr algn="ctr"/>
            <a:r>
              <a:rPr lang="ru-RU" altLang="en-US" sz="6000">
                <a:latin typeface="Times New Roman" panose="02020603050405020304" charset="0"/>
                <a:cs typeface="Times New Roman" panose="02020603050405020304" charset="0"/>
              </a:rPr>
              <a:t>Проверь себя:</a:t>
            </a:r>
            <a:endParaRPr lang="ru-RU" altLang="en-US" sz="60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ru-RU" altLang="en-US" sz="60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en-US" sz="72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1км=1000м</a:t>
            </a:r>
            <a:endParaRPr lang="ru-RU" altLang="en-US" sz="72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en-US" sz="72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1м=10дм=100см=1000мм</a:t>
            </a:r>
            <a:endParaRPr lang="ru-RU" altLang="en-US" sz="72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ru-RU" altLang="en-US" sz="720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1дм=10см=100мм</a:t>
            </a:r>
            <a:endParaRPr lang="ru-RU" altLang="en-US" sz="8000"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ru-RU" altLang="en-US" sz="8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user\Desktop\img16.jpg"/>
          <p:cNvPicPr>
            <a:picLocks noChangeAspect="1" noChangeArrowheads="1"/>
          </p:cNvPicPr>
          <p:nvPr>
            <p:ph sz="quarter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0" y="635"/>
            <a:ext cx="10050145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WPS Presentation</Application>
  <PresentationFormat>宽屏</PresentationFormat>
  <Paragraphs>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Times New Roman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Длина карандаша – 18 см Ширина стола – 6 дм Высота телеграфного столба – 6 м  Расстояние от города до поселка – 18 км Толщина книги – 20 мм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uzer</cp:lastModifiedBy>
  <cp:revision>4</cp:revision>
  <dcterms:created xsi:type="dcterms:W3CDTF">2021-10-19T20:45:00Z</dcterms:created>
  <dcterms:modified xsi:type="dcterms:W3CDTF">2021-11-05T07:11:53Z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1049-11.2.0.10351</vt:lpwstr>
  </property>
  <property fmtid="{D5CDD505-2E9C-101B-9397-08002B2CF9AE}" pid="3" name="ICV">
    <vt:lpwstr>EF52D32F6AF3407D982B5169AF69CCC2</vt:lpwstr>
  </property>
</Properties>
</file>