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27"/>
  </p:notesMasterIdLst>
  <p:sldIdLst>
    <p:sldId id="317" r:id="rId2"/>
    <p:sldId id="290" r:id="rId3"/>
    <p:sldId id="318" r:id="rId4"/>
    <p:sldId id="304" r:id="rId5"/>
    <p:sldId id="305" r:id="rId6"/>
    <p:sldId id="306" r:id="rId7"/>
    <p:sldId id="307" r:id="rId8"/>
    <p:sldId id="315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0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2CEE"/>
    <a:srgbClr val="344AF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4660"/>
  </p:normalViewPr>
  <p:slideViewPr>
    <p:cSldViewPr>
      <p:cViewPr>
        <p:scale>
          <a:sx n="60" d="100"/>
          <a:sy n="60" d="100"/>
        </p:scale>
        <p:origin x="-171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Любишь ли ты исследовать, открывать что-то новое?</c:v>
                </c:pt>
              </c:strCache>
            </c:strRef>
          </c:tx>
          <c:explosion val="32"/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очень</c:v>
                </c:pt>
                <c:pt idx="2">
                  <c:v>иногда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63</c:v>
                </c:pt>
                <c:pt idx="1">
                  <c:v>5</c:v>
                </c:pt>
                <c:pt idx="2">
                  <c:v>7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 кем бы ты хотел сотрудничать?</c:v>
                </c:pt>
              </c:strCache>
            </c:strRef>
          </c:tx>
          <c:explosion val="10"/>
          <c:cat>
            <c:strRef>
              <c:f>Лист1!$A$2:$A$5</c:f>
              <c:strCache>
                <c:ptCount val="4"/>
                <c:pt idx="0">
                  <c:v>с родными</c:v>
                </c:pt>
                <c:pt idx="1">
                  <c:v>с учителем</c:v>
                </c:pt>
                <c:pt idx="2">
                  <c:v>с друзьями</c:v>
                </c:pt>
                <c:pt idx="3">
                  <c:v>с друзьями и учителем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15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 кем бы ты хотел сотрудничать?</c:v>
                </c:pt>
              </c:strCache>
            </c:strRef>
          </c:tx>
          <c:explosion val="10"/>
          <c:cat>
            <c:strRef>
              <c:f>Лист1!$A$2:$A$5</c:f>
              <c:strCache>
                <c:ptCount val="4"/>
                <c:pt idx="0">
                  <c:v>с родными</c:v>
                </c:pt>
                <c:pt idx="1">
                  <c:v>с учителем</c:v>
                </c:pt>
                <c:pt idx="2">
                  <c:v>с друзьями</c:v>
                </c:pt>
                <c:pt idx="3">
                  <c:v>с друзьями и учителем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15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По какой теме ты хотел бы узнать как </a:t>
            </a:r>
            <a:r>
              <a:rPr lang="ru-RU" dirty="0" smtClean="0"/>
              <a:t>можно </a:t>
            </a:r>
            <a:r>
              <a:rPr lang="ru-RU" dirty="0"/>
              <a:t>больше?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какой теме ты хотел бы узнать как много больше?</c:v>
                </c:pt>
              </c:strCache>
            </c:strRef>
          </c:tx>
          <c:explosion val="25"/>
          <c:dPt>
            <c:idx val="4"/>
            <c:spPr>
              <a:solidFill>
                <a:srgbClr val="FFFF00"/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cat>
            <c:strRef>
              <c:f>Лист1!$A$2:$A$7</c:f>
              <c:strCache>
                <c:ptCount val="6"/>
                <c:pt idx="0">
                  <c:v>окружающий мир</c:v>
                </c:pt>
                <c:pt idx="1">
                  <c:v>математика</c:v>
                </c:pt>
                <c:pt idx="2">
                  <c:v>русский язык</c:v>
                </c:pt>
                <c:pt idx="3">
                  <c:v>все предметы</c:v>
                </c:pt>
                <c:pt idx="4">
                  <c:v>робототехника</c:v>
                </c:pt>
                <c:pt idx="5">
                  <c:v>другие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37</c:v>
                </c:pt>
                <c:pt idx="1">
                  <c:v>7</c:v>
                </c:pt>
                <c:pt idx="2">
                  <c:v>8</c:v>
                </c:pt>
                <c:pt idx="3">
                  <c:v>11</c:v>
                </c:pt>
                <c:pt idx="4">
                  <c:v>8</c:v>
                </c:pt>
                <c:pt idx="5">
                  <c:v>4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Знаете ли вы что такое проектная деятельность?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нет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63</c:v>
                </c:pt>
                <c:pt idx="1">
                  <c:v>0</c:v>
                </c:pt>
              </c:numCache>
            </c:numRef>
          </c:val>
        </c:ser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Могут ли дети начальной школы заниматься проектной деятельностью?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с помощью взрослых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</c:v>
                </c:pt>
                <c:pt idx="1">
                  <c:v>12</c:v>
                </c:pt>
                <c:pt idx="2">
                  <c:v>5</c:v>
                </c:pt>
              </c:numCache>
            </c:numRef>
          </c:val>
        </c:ser>
      </c:pie3DChart>
    </c:plotArea>
    <c:legend>
      <c:legendPos val="r"/>
      <c:legendEntry>
        <c:idx val="3"/>
        <c:delete val="1"/>
      </c:legendEntry>
      <c:layout/>
    </c:legend>
    <c:plotVisOnly val="1"/>
    <c:dispBlanksAs val="zero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Укажите в процентном соотношении долю участия родителей и школы в развитии навыков проектной деятельности?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80% - 20%</c:v>
                </c:pt>
                <c:pt idx="1">
                  <c:v>70% - 30%</c:v>
                </c:pt>
                <c:pt idx="2">
                  <c:v>60% - 40%</c:v>
                </c:pt>
                <c:pt idx="3">
                  <c:v>50% - 50%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15</c:v>
                </c:pt>
                <c:pt idx="2">
                  <c:v>19</c:v>
                </c:pt>
                <c:pt idx="3">
                  <c:v>26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Каким образом вы развиваете творческие способности своего ребёнка ( поездки в театр, природу, чтение книг, изготовление поделок и т.д.</c:v>
                </c:pt>
              </c:strCache>
            </c:strRef>
          </c:tx>
          <c:explosion val="25"/>
          <c:cat>
            <c:strRef>
              <c:f>Лист1!$A$2:$A$6</c:f>
              <c:strCache>
                <c:ptCount val="5"/>
                <c:pt idx="0">
                  <c:v>посещение театров, музеев, кино</c:v>
                </c:pt>
                <c:pt idx="1">
                  <c:v>художественное творчество</c:v>
                </c:pt>
                <c:pt idx="2">
                  <c:v>чтение художественной и познавательной литературы</c:v>
                </c:pt>
                <c:pt idx="3">
                  <c:v>учреждения доп. образования</c:v>
                </c:pt>
                <c:pt idx="4">
                  <c:v>туризм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</c:v>
                </c:pt>
                <c:pt idx="1">
                  <c:v>27</c:v>
                </c:pt>
                <c:pt idx="2">
                  <c:v>10</c:v>
                </c:pt>
                <c:pt idx="3">
                  <c:v>1.2</c:v>
                </c:pt>
                <c:pt idx="4">
                  <c:v>7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Участвовали ли вы в совместных классных и школьных проектах со своим ребёнком?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</c:v>
                </c:pt>
                <c:pt idx="1">
                  <c:v>11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Соответствует или нет ваше представление о проекте со словарной статьёй?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частично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47</c:v>
                </c:pt>
                <c:pt idx="1">
                  <c:v>8</c:v>
                </c:pt>
                <c:pt idx="2">
                  <c:v>8</c:v>
                </c:pt>
                <c:pt idx="3">
                  <c:v>1.2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564EA-3B4A-42BC-A444-0CAEB76BA649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B8331-FD14-4292-ACA5-EF56C596B8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9501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61925"/>
            <a:ext cx="7770813" cy="1373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>
          <a:xfrm>
            <a:off x="67818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CCC19-7F17-4332-9A45-ECE8A97F1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3">
                <a:lumMod val="40000"/>
                <a:lumOff val="60000"/>
              </a:schemeClr>
            </a:gs>
            <a:gs pos="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878.wmv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изитка на СибЯр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714620"/>
            <a:ext cx="8143932" cy="192882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Роль родителей в формировании навыков проектной деятельности у учащихся начальной школы</a:t>
            </a:r>
            <a:endParaRPr lang="ru-RU" sz="32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6116" y="214290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Муниципальное автономное общеобразовательное учреждение – средняя общеобразовательная школа № 9 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г.Искитима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Новосибирской области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4810" y="5214950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Карачёва Елена Николаевна,</a:t>
            </a:r>
          </a:p>
          <a:p>
            <a:pPr algn="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учителя начальных классов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395536" y="2060848"/>
            <a:ext cx="8136904" cy="34296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ts val="500"/>
              </a:spcBef>
              <a:buClrTx/>
              <a:buSzPct val="9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b="1" dirty="0" smtClean="0">
              <a:solidFill>
                <a:srgbClr val="000000"/>
              </a:solidFill>
              <a:ea typeface="Microsoft YaHei" charset="-122"/>
            </a:endParaRPr>
          </a:p>
          <a:p>
            <a:pPr>
              <a:spcBef>
                <a:spcPts val="500"/>
              </a:spcBef>
              <a:buClrTx/>
              <a:buSzPct val="9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dirty="0" smtClean="0">
              <a:solidFill>
                <a:srgbClr val="000000"/>
              </a:solidFill>
              <a:ea typeface="Microsoft YaHei" charset="-122"/>
            </a:endParaRPr>
          </a:p>
          <a:p>
            <a:pPr>
              <a:spcBef>
                <a:spcPts val="500"/>
              </a:spcBef>
              <a:buClrTx/>
              <a:buSzPct val="9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000" dirty="0">
              <a:solidFill>
                <a:srgbClr val="000000"/>
              </a:solidFill>
              <a:ea typeface="Microsoft YaHei" charset="-12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32656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dirty="0" smtClean="0">
                <a:solidFill>
                  <a:srgbClr val="4210C0"/>
                </a:solidFill>
                <a:latin typeface="Times New Roman" pitchFamily="16" charset="0"/>
                <a:ea typeface="Microsoft YaHei" charset="-122"/>
              </a:rPr>
              <a:t>1 класс Проект «НА ЗАВАЛИНКЕ» </a:t>
            </a:r>
            <a:endParaRPr lang="ru-RU" sz="3600" b="1" dirty="0">
              <a:solidFill>
                <a:srgbClr val="4210C0"/>
              </a:solidFill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052736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Введение в народную культуру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Знакомство: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русским фольклором (УНТ)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бытом и обычаями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песнями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танцами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играми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народными инструментами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332656"/>
            <a:ext cx="36724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200" b="1" dirty="0" smtClean="0">
                <a:solidFill>
                  <a:srgbClr val="4210C0"/>
                </a:solidFill>
                <a:latin typeface="Times New Roman" pitchFamily="16" charset="0"/>
                <a:ea typeface="Microsoft YaHei" charset="-122"/>
              </a:rPr>
              <a:t>Результаты</a:t>
            </a:r>
            <a:endParaRPr lang="ru-RU" sz="4200" b="1" dirty="0">
              <a:solidFill>
                <a:srgbClr val="4210C0"/>
              </a:solidFill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268760"/>
            <a:ext cx="8136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Собрана коллекция подлинных предметов народного быта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Изготовлены народные костюмы и реквизит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Созданы: танцевальный коллектив «Сюрприз» и инструментальный ансамбль «Задорные ложкари»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k\Pictures\Выпускной 2015\выпуск 2015\к выпуск\выступаем\IMG_0418.jpg"/>
          <p:cNvPicPr>
            <a:picLocks noChangeAspect="1" noChangeArrowheads="1"/>
          </p:cNvPicPr>
          <p:nvPr/>
        </p:nvPicPr>
        <p:blipFill>
          <a:blip r:embed="rId2" cstate="print"/>
          <a:srcRect t="8682" r="3960" b="2332"/>
          <a:stretch>
            <a:fillRect/>
          </a:stretch>
        </p:blipFill>
        <p:spPr bwMode="auto">
          <a:xfrm>
            <a:off x="1547664" y="1988840"/>
            <a:ext cx="5976663" cy="415327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419872" y="260648"/>
            <a:ext cx="19442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200" b="1" dirty="0" smtClean="0">
                <a:solidFill>
                  <a:srgbClr val="4210C0"/>
                </a:solidFill>
                <a:latin typeface="Times New Roman" pitchFamily="16" charset="0"/>
                <a:ea typeface="Microsoft YaHei" charset="-122"/>
              </a:rPr>
              <a:t>Итог</a:t>
            </a:r>
            <a:endParaRPr lang="ru-RU" sz="4200" b="1" dirty="0">
              <a:solidFill>
                <a:srgbClr val="4210C0"/>
              </a:solidFill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08720"/>
            <a:ext cx="8676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Большой народный семейный праздник </a:t>
            </a:r>
          </a:p>
          <a:p>
            <a:pPr algn="ctr"/>
            <a:r>
              <a:rPr lang="ru-RU" sz="3200" b="1" dirty="0" smtClean="0">
                <a:solidFill>
                  <a:srgbClr val="0038A8"/>
                </a:solidFill>
                <a:latin typeface="Times New Roman" pitchFamily="18" charset="0"/>
                <a:cs typeface="Times New Roman" pitchFamily="18" charset="0"/>
              </a:rPr>
              <a:t>«НА ЗАВАЛИНКЕ»</a:t>
            </a:r>
            <a:endParaRPr lang="ru-RU" sz="3200" b="1" dirty="0">
              <a:solidFill>
                <a:srgbClr val="0038A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https://lh4.googleusercontent.com/gbDWhUyT4C1vbl2vNXPT8RuRkd9AiK5_WxuVzLc3UeNjx7KpQpKcjNKu0HTt-sbSOgZEHgyay4eHGPrg594dat0oC2t65SEZov7Dpp8QGDRQirayiO7RmKMxkeBFS_WDfREA9HZT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8859" t="12797" r="12520" b="11079"/>
          <a:stretch>
            <a:fillRect/>
          </a:stretch>
        </p:blipFill>
        <p:spPr bwMode="auto">
          <a:xfrm>
            <a:off x="1475656" y="1988840"/>
            <a:ext cx="6048672" cy="43924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dirty="0" smtClean="0">
                <a:solidFill>
                  <a:srgbClr val="4210C0"/>
                </a:solidFill>
                <a:latin typeface="Times New Roman" pitchFamily="16" charset="0"/>
                <a:ea typeface="Microsoft YaHei" charset="-122"/>
              </a:rPr>
              <a:t>2 класс Проект «КОЛЯДА» </a:t>
            </a:r>
            <a:endParaRPr lang="ru-RU" sz="3600" b="1" dirty="0">
              <a:solidFill>
                <a:srgbClr val="4210C0"/>
              </a:solidFill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1412776"/>
            <a:ext cx="792088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Зима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время  вечерних  посиделок  и  работ  по  дому.  Зимой ткали,  шили  одежду,  вышивали,  плели  лапти,  запасали  дрова. Главные зимние  праздники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Рождество Христово (традиционный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праздник)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Коляда,  Святки,  Масленица.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dirty="0" smtClean="0">
                <a:solidFill>
                  <a:srgbClr val="4210C0"/>
                </a:solidFill>
                <a:latin typeface="Times New Roman" pitchFamily="16" charset="0"/>
                <a:ea typeface="Microsoft YaHei" charset="-122"/>
              </a:rPr>
              <a:t>Результаты</a:t>
            </a:r>
            <a:endParaRPr lang="ru-RU" sz="3600" b="1" dirty="0">
              <a:solidFill>
                <a:srgbClr val="4210C0"/>
              </a:solidFill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58999"/>
            <a:ext cx="79928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Изучили историю праздника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Познакомились с традициями празднования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Выучили песни – колядки, обрядовые игры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Приготовили атрибуты, костюмы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Создали свои фильмы по теме «Рождество» в программе киностудия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Windows Live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(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фильм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C:\Users\pk\Downloads\DSC05147.JPG"/>
          <p:cNvPicPr>
            <a:picLocks noChangeAspect="1" noChangeArrowheads="1"/>
          </p:cNvPicPr>
          <p:nvPr/>
        </p:nvPicPr>
        <p:blipFill>
          <a:blip r:embed="rId2" cstate="print"/>
          <a:srcRect l="14801" t="13846" r="12083" b="18462"/>
          <a:stretch>
            <a:fillRect/>
          </a:stretch>
        </p:blipFill>
        <p:spPr bwMode="auto">
          <a:xfrm>
            <a:off x="1152000" y="1556792"/>
            <a:ext cx="6840000" cy="474946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79912" y="0"/>
            <a:ext cx="19442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200" b="1" dirty="0" smtClean="0">
                <a:solidFill>
                  <a:srgbClr val="4210C0"/>
                </a:solidFill>
                <a:latin typeface="Times New Roman" pitchFamily="16" charset="0"/>
                <a:ea typeface="Microsoft YaHei" charset="-122"/>
              </a:rPr>
              <a:t>Итог</a:t>
            </a:r>
            <a:endParaRPr lang="ru-RU" sz="4200" b="1" dirty="0">
              <a:solidFill>
                <a:srgbClr val="4210C0"/>
              </a:solidFill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764704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38A8"/>
                </a:solidFill>
                <a:latin typeface="Times New Roman" pitchFamily="18" charset="0"/>
                <a:cs typeface="Times New Roman" pitchFamily="18" charset="0"/>
              </a:rPr>
              <a:t>Праздник </a:t>
            </a:r>
            <a:r>
              <a:rPr lang="ru-RU" sz="3200" b="1" dirty="0" smtClean="0">
                <a:solidFill>
                  <a:srgbClr val="0038A8"/>
                </a:solidFill>
                <a:latin typeface="Times New Roman" pitchFamily="18" charset="0"/>
                <a:cs typeface="Times New Roman" pitchFamily="18" charset="0"/>
              </a:rPr>
              <a:t>«ВЕСЁЛАЯ КОЛЯДА»</a:t>
            </a:r>
            <a:endParaRPr lang="ru-RU" sz="3200" b="1" dirty="0">
              <a:solidFill>
                <a:srgbClr val="0038A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pk\Downloads\Коляд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000" y="1556792"/>
            <a:ext cx="6840000" cy="513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dirty="0" smtClean="0">
                <a:latin typeface="Times New Roman" pitchFamily="16" charset="0"/>
                <a:ea typeface="Microsoft YaHei" charset="-122"/>
              </a:rPr>
              <a:t>3 класс Проект «ГУЛЯЙ, МАСЛЕНИЦА» </a:t>
            </a:r>
            <a:endParaRPr lang="ru-RU" sz="3600" b="1" dirty="0"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24744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eaLnBrk="0" hangingPunct="0">
              <a:buClrTx/>
              <a:buSzTx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Каждый год в марте православные христиане отмечают русский народный праздник – Масленица. Люди других национальностей так же принимают активное участие на этом праздничном гулянии.  В нашем городе  есть традиция – праздновать Масленицу, проводить </a:t>
            </a:r>
          </a:p>
          <a:p>
            <a:pPr algn="just" defTabSz="914400" eaLnBrk="0" hangingPunct="0">
              <a:buClrTx/>
              <a:buSzTx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и состязания в парке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Коротеева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just" defTabSz="914400" eaLnBrk="0" hangingPunct="0">
              <a:buClrTx/>
              <a:buSzTx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сжигать чучело Масленицы.</a:t>
            </a:r>
          </a:p>
          <a:p>
            <a:pPr algn="just" defTabSz="914400" eaLnBrk="0" hangingPunct="0">
              <a:buClrTx/>
              <a:buSzTx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Всем известная поговорка </a:t>
            </a:r>
          </a:p>
          <a:p>
            <a:pPr algn="just" defTabSz="914400" eaLnBrk="0" hangingPunct="0">
              <a:buClrTx/>
              <a:buSzTx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«Первый блин – комом» ранее </a:t>
            </a:r>
          </a:p>
          <a:p>
            <a:pPr algn="just" defTabSz="914400" eaLnBrk="0" hangingPunct="0">
              <a:buClrTx/>
              <a:buSzTx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звучала, как «Первый блин </a:t>
            </a:r>
          </a:p>
          <a:p>
            <a:pPr algn="just" defTabSz="914400" eaLnBrk="0" hangingPunct="0">
              <a:buClrTx/>
              <a:buSzTx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комам», то есть медведям. </a:t>
            </a:r>
          </a:p>
          <a:p>
            <a:pPr algn="just" defTabSz="914400" eaLnBrk="0" hangingPunct="0">
              <a:buClrTx/>
              <a:buSzTx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Именно им на Руси было принято</a:t>
            </a:r>
          </a:p>
          <a:p>
            <a:pPr algn="just" defTabSz="914400" eaLnBrk="0" hangingPunct="0">
              <a:buClrTx/>
              <a:buSzTx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отдавать первый блин за упокой усопших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38610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dirty="0" smtClean="0">
                <a:latin typeface="Times New Roman" pitchFamily="16" charset="0"/>
                <a:ea typeface="Microsoft YaHei" charset="-122"/>
              </a:rPr>
              <a:t>Результаты</a:t>
            </a:r>
            <a:endParaRPr lang="ru-RU" sz="3600" b="1" dirty="0"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96752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/>
              <a:t>Изучили историю, традиции праздника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/>
              <a:t>Масленичные кулинарные традиции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/>
              <a:t>Игры и забавы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/>
              <a:t>Выучили песни – </a:t>
            </a:r>
            <a:r>
              <a:rPr lang="ru-RU" sz="2400" dirty="0" err="1" smtClean="0"/>
              <a:t>заклички</a:t>
            </a:r>
            <a:endParaRPr lang="ru-RU" sz="2400" dirty="0" smtClean="0"/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/>
              <a:t>Изготовили народные масленичные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/>
              <a:t>игрушки, чучело «Масленицы»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/>
              <a:t>Создали и наполнили информацией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/>
              <a:t>коллективный </a:t>
            </a:r>
            <a:r>
              <a:rPr lang="ru-RU" sz="2400" dirty="0" err="1" smtClean="0"/>
              <a:t>блог</a:t>
            </a:r>
            <a:r>
              <a:rPr lang="ru-RU" sz="2400" dirty="0" smtClean="0"/>
              <a:t>  </a:t>
            </a:r>
            <a:r>
              <a:rPr lang="ru-RU" sz="2400" dirty="0" smtClean="0">
                <a:hlinkClick r:id="rId2" action="ppaction://hlinksldjump"/>
              </a:rPr>
              <a:t>«Гуляй, Масленица»! </a:t>
            </a:r>
            <a:endParaRPr lang="ru-RU" sz="24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k\Desktop\мастер-класс11\Безымянный.png"/>
          <p:cNvPicPr>
            <a:picLocks noChangeAspect="1" noChangeArrowheads="1"/>
          </p:cNvPicPr>
          <p:nvPr/>
        </p:nvPicPr>
        <p:blipFill>
          <a:blip r:embed="rId2" cstate="print"/>
          <a:srcRect l="3317" r="3818"/>
          <a:stretch>
            <a:fillRect/>
          </a:stretch>
        </p:blipFill>
        <p:spPr bwMode="auto">
          <a:xfrm>
            <a:off x="251520" y="260648"/>
            <a:ext cx="8621096" cy="44644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lh3.googleusercontent.com/-ztKmrn2cyGw/UxLbtdnEedI/AAAAAAAADIo/aigoLKge3SY/w763-h572-no/DSC07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644" y="1844824"/>
            <a:ext cx="6408712" cy="480443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779912" y="0"/>
            <a:ext cx="19442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200" b="1" dirty="0" smtClean="0">
                <a:latin typeface="Times New Roman" pitchFamily="16" charset="0"/>
                <a:ea typeface="Microsoft YaHei" charset="-122"/>
              </a:rPr>
              <a:t>Итог</a:t>
            </a:r>
            <a:endParaRPr lang="ru-RU" sz="4200" b="1" dirty="0"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764704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Большой общешкольный и семейный праздник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«ГУЛЯЙ, МАСЛЕНИЦА»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https://lh6.googleusercontent.com/-qB8liJxTcZ0/UxLaRiGK-AI/AAAAAAAADCo/8Oy36BCwhvg/w763-h572-no/DSC07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7644" y="1844824"/>
            <a:ext cx="6408712" cy="480443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692696"/>
            <a:ext cx="8352928" cy="100811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39552" y="836712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Проектная деятельность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23528" y="2204864"/>
            <a:ext cx="8352928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успешных занятий проектной деятельностью необходимо наличие обязательных условий: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желание самого ребёнка;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благоприятная среда;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грамотный доброжелательный преподаватель – консультант.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4 класс Проект «ОСЕНИНЫ» 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96752"/>
            <a:ext cx="83529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пора  сбора  урожая, грибов,  орехов  и  ягод –  клюквы, брусники. 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Начинали  играть  свадьбы. Главный  праздник  осени –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Осенины</a:t>
            </a:r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3" algn="just" defTabSz="914400">
              <a:buClrTx/>
              <a:buSzTx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Праздники: </a:t>
            </a:r>
          </a:p>
          <a:p>
            <a:pPr lvl="3" algn="just" defTabSz="914400">
              <a:buClrTx/>
              <a:buSzTx/>
              <a:buFont typeface="Wingdings" pitchFamily="2" charset="2"/>
              <a:buChar char="§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Яблочный спас  </a:t>
            </a:r>
          </a:p>
          <a:p>
            <a:pPr lvl="3" algn="just" defTabSz="914400">
              <a:buClrTx/>
              <a:buSzTx/>
              <a:buFont typeface="Wingdings" pitchFamily="2" charset="2"/>
              <a:buChar char="§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Дожинки</a:t>
            </a:r>
          </a:p>
          <a:p>
            <a:pPr lvl="3" algn="just" defTabSz="914400">
              <a:buClrTx/>
              <a:buSzTx/>
              <a:buFont typeface="Wingdings" pitchFamily="2" charset="2"/>
              <a:buChar char="§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Покров Пресвятой Богородицы</a:t>
            </a:r>
          </a:p>
          <a:p>
            <a:pPr lvl="3" algn="just" defTabSz="914400">
              <a:buClrTx/>
              <a:buSzTx/>
              <a:buFont typeface="Wingdings" pitchFamily="2" charset="2"/>
              <a:buChar char="§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Рябинник</a:t>
            </a:r>
          </a:p>
          <a:p>
            <a:pPr lvl="3" algn="just" defTabSz="914400">
              <a:buClrTx/>
              <a:buSzTx/>
              <a:buFont typeface="Wingdings" pitchFamily="2" charset="2"/>
              <a:buChar char="§"/>
            </a:pP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Капустнник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3" algn="just" defTabSz="914400">
              <a:buClrTx/>
              <a:buSzTx/>
              <a:buFont typeface="Wingdings" pitchFamily="2" charset="2"/>
              <a:buChar char="§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Семёнов день</a:t>
            </a:r>
          </a:p>
          <a:p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187624" y="4036715"/>
            <a:ext cx="536582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Результаты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052736"/>
            <a:ext cx="8280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Изучили историю праздника, традиции, песни, танцы, приметы осени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Провели фестиваль рисунков «Золотая осень» и «Осенний натюрморт»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Приготовили выставку поделок из природного материала «Весёлый урожай»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Создали коллективный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блог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«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Осенины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»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pk\Desktop\мастер-класс11\я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76421" cy="43204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0"/>
            <a:ext cx="19442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Итог</a:t>
            </a:r>
            <a:endParaRPr lang="ru-RU" sz="4200" b="1" dirty="0">
              <a:solidFill>
                <a:schemeClr val="accent3">
                  <a:lumMod val="50000"/>
                </a:schemeClr>
              </a:solidFill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64704"/>
            <a:ext cx="8892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«ОСЕНИНЫ – ПРАЗДНИК УРОЖАЯ» </a:t>
            </a:r>
          </a:p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семейный праздник и праздник для первоклассников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C:\Users\pk\Pictures\Выпускной 2015\выпуск 2015\к выпуск\осенины\DSC09815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15144"/>
          <a:stretch>
            <a:fillRect/>
          </a:stretch>
        </p:blipFill>
        <p:spPr bwMode="auto">
          <a:xfrm>
            <a:off x="1799692" y="1772816"/>
            <a:ext cx="5544616" cy="4900608"/>
          </a:xfrm>
          <a:prstGeom prst="rect">
            <a:avLst/>
          </a:prstGeom>
          <a:noFill/>
        </p:spPr>
      </p:pic>
      <p:pic>
        <p:nvPicPr>
          <p:cNvPr id="5" name="Picture 2" descr="C:\Users\pk\Pictures\Выпускной 2015\выпуск 2015\к выпуск\осенины\DSC09768.JPG"/>
          <p:cNvPicPr>
            <a:picLocks noChangeAspect="1" noChangeArrowheads="1"/>
          </p:cNvPicPr>
          <p:nvPr/>
        </p:nvPicPr>
        <p:blipFill>
          <a:blip r:embed="rId3" cstate="print"/>
          <a:srcRect l="12308" t="30769" r="24371"/>
          <a:stretch>
            <a:fillRect/>
          </a:stretch>
        </p:blipFill>
        <p:spPr bwMode="auto">
          <a:xfrm>
            <a:off x="1545908" y="1778578"/>
            <a:ext cx="6052184" cy="496279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0"/>
            <a:ext cx="33123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200" b="1" dirty="0" smtClean="0">
                <a:solidFill>
                  <a:srgbClr val="4210C0"/>
                </a:solidFill>
                <a:latin typeface="Times New Roman" pitchFamily="16" charset="0"/>
                <a:ea typeface="Microsoft YaHei" charset="-122"/>
              </a:rPr>
              <a:t>Результаты</a:t>
            </a:r>
            <a:endParaRPr lang="ru-RU" sz="4200" b="1" dirty="0">
              <a:solidFill>
                <a:srgbClr val="4210C0"/>
              </a:solidFill>
              <a:latin typeface="Times New Roman" pitchFamily="16" charset="0"/>
              <a:ea typeface="Microsoft YaHei" charset="-122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1988840"/>
          <a:ext cx="8712968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1256"/>
                <a:gridCol w="5271712"/>
              </a:tblGrid>
              <a:tr h="14401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Цель: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Результаты: </a:t>
                      </a:r>
                      <a:endParaRPr lang="ru-RU" sz="2400" b="1" dirty="0"/>
                    </a:p>
                  </a:txBody>
                  <a:tcPr/>
                </a:tc>
              </a:tr>
              <a:tr h="1296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Применить и распространить полученные знания  в практической деятельности, возрождая традиции своего народа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За 4 года провели 4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</a:rPr>
                        <a:t> крупных проекта: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</a:rPr>
                        <a:t>Для себя и семьи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</a:rPr>
                        <a:t>Ходили по домам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</a:rPr>
                        <a:t>Общешкольный праздник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</a:rPr>
                        <a:t>Организовали праздники сами для младших классов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484784"/>
            <a:ext cx="588494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 внимание</a:t>
            </a:r>
            <a:endParaRPr lang="ru-RU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79430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39552" y="620688"/>
            <a:ext cx="799288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Times New Roman" pitchFamily="18" charset="0"/>
              </a:rPr>
              <a:t>Участие в проектной деятельности - сложный труд и для ученика, и для родителя. Проект подразумевает самостоятельную деятельность учени­ка, однако задача родителя - знать суть этой проектной деятельности, ее этапов, требований к процессу и результату выполнения, чтобы быть гото­вым к содействию своему ребенку, если он обратится к вам за помощью.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3808" y="332656"/>
            <a:ext cx="3504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Анкета для учащихся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95536" y="1124744"/>
          <a:ext cx="410445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5004048" y="1196752"/>
          <a:ext cx="367494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1187624" y="3933056"/>
          <a:ext cx="698477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332656"/>
            <a:ext cx="3676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Анкета для родителей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95536" y="1124744"/>
          <a:ext cx="3849565" cy="2162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5004048" y="1124744"/>
          <a:ext cx="3770434" cy="2549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755576" y="4005064"/>
          <a:ext cx="7632848" cy="2362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611560" y="476672"/>
          <a:ext cx="813690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395536" y="4077072"/>
          <a:ext cx="4032448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4860032" y="4077072"/>
          <a:ext cx="3888432" cy="2405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835696" y="1052736"/>
          <a:ext cx="612068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11560" y="722893"/>
            <a:ext cx="7848872" cy="50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 bmk="_Toc466491286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реализации проекта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 практике проектной деятельности детьми класса под моим руководством реализованы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межпредметные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проекты,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групповые,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личностные, долгосрочные и краткосрочные. Выбор темы проекта зависел от  интересов и склонностей детей и направленности системы воспитательной работы в классе "Родник духовного наследия".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60648"/>
            <a:ext cx="6480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dirty="0" smtClean="0">
                <a:solidFill>
                  <a:srgbClr val="4210C0"/>
                </a:solidFill>
                <a:latin typeface="Times New Roman" pitchFamily="16" charset="0"/>
                <a:ea typeface="Microsoft YaHei" charset="-122"/>
              </a:rPr>
              <a:t>«Родник духовного наследия» </a:t>
            </a:r>
            <a:endParaRPr lang="ru-RU" sz="3600" b="1" dirty="0">
              <a:solidFill>
                <a:srgbClr val="4210C0"/>
              </a:solidFill>
              <a:latin typeface="Times New Roman" pitchFamily="16" charset="0"/>
              <a:ea typeface="Microsoft YaHei" charset="-122"/>
            </a:endParaRPr>
          </a:p>
        </p:txBody>
      </p:sp>
      <p:pic>
        <p:nvPicPr>
          <p:cNvPr id="1026" name="Picture 2" descr="https://lh4.googleusercontent.com/kyvkr7VVRlVmMaYxQWXKzR0whGdWt9yvXoUx7Wq2NROJAxMG1YlT6qlfRkBrcJ7lri8_MlrfniFRkIfBj5FzfQV0U2OoI709WHb03fJsAm8mO7EvaSmZcGHFagt7gt2511rPJcLx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5172" t="20690" r="4310"/>
          <a:stretch>
            <a:fillRect/>
          </a:stretch>
        </p:blipFill>
        <p:spPr bwMode="auto">
          <a:xfrm>
            <a:off x="467968" y="970775"/>
            <a:ext cx="3816000" cy="2507653"/>
          </a:xfrm>
          <a:prstGeom prst="rect">
            <a:avLst/>
          </a:prstGeom>
          <a:noFill/>
        </p:spPr>
      </p:pic>
      <p:pic>
        <p:nvPicPr>
          <p:cNvPr id="1028" name="Picture 4" descr="https://pp.vk.me/c622622/v622622090/3c6af/cuUpmHrLi-s.jpg"/>
          <p:cNvPicPr>
            <a:picLocks noChangeAspect="1" noChangeArrowheads="1"/>
          </p:cNvPicPr>
          <p:nvPr/>
        </p:nvPicPr>
        <p:blipFill>
          <a:blip r:embed="rId3" cstate="print"/>
          <a:srcRect l="27536" t="34003" r="17392" b="8631"/>
          <a:stretch>
            <a:fillRect/>
          </a:stretch>
        </p:blipFill>
        <p:spPr bwMode="auto">
          <a:xfrm>
            <a:off x="467968" y="3715905"/>
            <a:ext cx="3780000" cy="2953125"/>
          </a:xfrm>
          <a:prstGeom prst="rect">
            <a:avLst/>
          </a:prstGeom>
          <a:noFill/>
        </p:spPr>
      </p:pic>
      <p:pic>
        <p:nvPicPr>
          <p:cNvPr id="23" name="Picture 8" descr="https://lh3.googleusercontent.com/-ztKmrn2cyGw/UxLbtdnEedI/AAAAAAAADIo/aigoLKge3SY/w763-h572-no/DSC07789.JPG"/>
          <p:cNvPicPr>
            <a:picLocks noChangeAspect="1" noChangeArrowheads="1"/>
          </p:cNvPicPr>
          <p:nvPr/>
        </p:nvPicPr>
        <p:blipFill>
          <a:blip r:embed="rId4" cstate="print"/>
          <a:srcRect l="5485" t="24390"/>
          <a:stretch>
            <a:fillRect/>
          </a:stretch>
        </p:blipFill>
        <p:spPr bwMode="auto">
          <a:xfrm>
            <a:off x="4932040" y="970790"/>
            <a:ext cx="3780000" cy="2484720"/>
          </a:xfrm>
          <a:prstGeom prst="rect">
            <a:avLst/>
          </a:prstGeom>
          <a:noFill/>
        </p:spPr>
      </p:pic>
      <p:pic>
        <p:nvPicPr>
          <p:cNvPr id="1029" name="Picture 5" descr="C:\Users\pk\Pictures\осенины\DSC09809.JPG"/>
          <p:cNvPicPr>
            <a:picLocks noChangeAspect="1" noChangeArrowheads="1"/>
          </p:cNvPicPr>
          <p:nvPr/>
        </p:nvPicPr>
        <p:blipFill>
          <a:blip r:embed="rId5" cstate="print"/>
          <a:srcRect l="4359" t="15498" r="15729" b="8949"/>
          <a:stretch>
            <a:fillRect/>
          </a:stretch>
        </p:blipFill>
        <p:spPr bwMode="auto">
          <a:xfrm>
            <a:off x="4932040" y="3715920"/>
            <a:ext cx="3780000" cy="295344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1475656" y="2708920"/>
            <a:ext cx="270000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</a:rPr>
              <a:t>1 класс</a:t>
            </a:r>
          </a:p>
          <a:p>
            <a:pPr lvl="0" algn="ctr"/>
            <a:r>
              <a:rPr lang="ru-RU" b="1" dirty="0" smtClean="0">
                <a:solidFill>
                  <a:schemeClr val="tx1"/>
                </a:solidFill>
              </a:rPr>
              <a:t>«НА ЗАВАЛИНКЕ»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75656" y="5949280"/>
            <a:ext cx="270000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</a:rPr>
              <a:t>2 класс</a:t>
            </a:r>
          </a:p>
          <a:p>
            <a:pPr lvl="0" algn="ctr"/>
            <a:r>
              <a:rPr lang="ru-RU" b="1" dirty="0" smtClean="0">
                <a:solidFill>
                  <a:schemeClr val="tx1"/>
                </a:solidFill>
              </a:rPr>
              <a:t>«КОЛЯДА»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76056" y="2708920"/>
            <a:ext cx="270000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</a:rPr>
              <a:t>3 класс</a:t>
            </a:r>
          </a:p>
          <a:p>
            <a:pPr lvl="0" algn="ctr"/>
            <a:r>
              <a:rPr lang="ru-RU" b="1" dirty="0" smtClean="0">
                <a:solidFill>
                  <a:schemeClr val="tx1"/>
                </a:solidFill>
              </a:rPr>
              <a:t>«ГУЛЯЙ, МАСЛЕНИЦА»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76056" y="5949280"/>
            <a:ext cx="2700000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</a:rPr>
              <a:t>4 класс</a:t>
            </a:r>
          </a:p>
          <a:p>
            <a:pPr lvl="0" algn="ctr"/>
            <a:r>
              <a:rPr lang="ru-RU" b="1" dirty="0" smtClean="0">
                <a:solidFill>
                  <a:schemeClr val="tx1"/>
                </a:solidFill>
              </a:rPr>
              <a:t>«ОСЕНИНЫ»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2779</TotalTime>
  <Words>637</Words>
  <Application>Microsoft Office PowerPoint</Application>
  <PresentationFormat>Экран (4:3)</PresentationFormat>
  <Paragraphs>112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Роль родителей в формировании навыков проектной деятельности у учащихся начальной школы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student</dc:creator>
  <cp:lastModifiedBy>pk</cp:lastModifiedBy>
  <cp:revision>221</cp:revision>
  <dcterms:created xsi:type="dcterms:W3CDTF">2012-08-20T10:19:06Z</dcterms:created>
  <dcterms:modified xsi:type="dcterms:W3CDTF">2016-11-24T15:11:19Z</dcterms:modified>
</cp:coreProperties>
</file>