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0"/>
  </p:notesMasterIdLst>
  <p:sldIdLst>
    <p:sldId id="307" r:id="rId2"/>
    <p:sldId id="308" r:id="rId3"/>
    <p:sldId id="348" r:id="rId4"/>
    <p:sldId id="350" r:id="rId5"/>
    <p:sldId id="318" r:id="rId6"/>
    <p:sldId id="326" r:id="rId7"/>
    <p:sldId id="363" r:id="rId8"/>
    <p:sldId id="353" r:id="rId9"/>
    <p:sldId id="327" r:id="rId10"/>
    <p:sldId id="328" r:id="rId11"/>
    <p:sldId id="365" r:id="rId12"/>
    <p:sldId id="366" r:id="rId13"/>
    <p:sldId id="334" r:id="rId14"/>
    <p:sldId id="335" r:id="rId15"/>
    <p:sldId id="336" r:id="rId16"/>
    <p:sldId id="338" r:id="rId17"/>
    <p:sldId id="340" r:id="rId18"/>
    <p:sldId id="344" r:id="rId19"/>
    <p:sldId id="369" r:id="rId20"/>
    <p:sldId id="370" r:id="rId21"/>
    <p:sldId id="346" r:id="rId22"/>
    <p:sldId id="347" r:id="rId23"/>
    <p:sldId id="367" r:id="rId24"/>
    <p:sldId id="361" r:id="rId25"/>
    <p:sldId id="358" r:id="rId26"/>
    <p:sldId id="357" r:id="rId27"/>
    <p:sldId id="356" r:id="rId28"/>
    <p:sldId id="35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>
        <p:scale>
          <a:sx n="70" d="100"/>
          <a:sy n="70" d="100"/>
        </p:scale>
        <p:origin x="-112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5D2BD-A518-419A-8A34-1B8726E4A9A3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351C-4B66-48CE-B933-6265A05CF97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33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92;&#1080;&#1083;&#1100;&#1084;%201.wmv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1"/>
            <a:ext cx="9143999" cy="70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1045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«ГИМНАЗИЯ №2»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36174"/>
            <a:ext cx="8533284" cy="3785652"/>
          </a:xfrm>
          <a:prstGeom prst="rect">
            <a:avLst/>
          </a:prstGeom>
        </p:spPr>
        <p:txBody>
          <a:bodyPr wrap="square">
            <a:spAutoFit/>
            <a:scene3d>
              <a:camera prst="obliqueTop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6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Рефлексия </a:t>
            </a:r>
          </a:p>
          <a:p>
            <a:pPr algn="ctr"/>
            <a:r>
              <a:rPr lang="ru-RU" sz="6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как этап урока</a:t>
            </a:r>
          </a:p>
          <a:p>
            <a:pPr algn="ctr"/>
            <a:r>
              <a:rPr lang="ru-RU" sz="6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Script" panose="020B0504020000000003" pitchFamily="34" charset="0"/>
              </a:rPr>
              <a:t> в условиях внедрения ФГОС</a:t>
            </a:r>
            <a:endParaRPr lang="ru-RU" sz="6000" dirty="0">
              <a:ln w="28575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2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27" y="0"/>
            <a:ext cx="915552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1475656" y="116632"/>
            <a:ext cx="5595909" cy="1285884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Букет</a:t>
            </a:r>
            <a:endParaRPr lang="ru-RU" sz="7200" b="1" dirty="0">
              <a:ln w="28575">
                <a:solidFill>
                  <a:schemeClr val="accent6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40" name="Picture 4" descr="http://galerey-room.ru/images/0_3d5b4_94706a9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89" y="1916832"/>
            <a:ext cx="2681639" cy="26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ramki-photoshop.ru/cvety/cvetok1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2606234" cy="26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subpic.ru/images/355791_kartinki-zelenyi-cvet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38" y="1916832"/>
            <a:ext cx="2611442" cy="25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11" y="4797152"/>
            <a:ext cx="25635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самому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ежливому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 общени</a:t>
            </a:r>
            <a:r>
              <a:rPr lang="ru-RU" sz="3200" b="1" dirty="0">
                <a:solidFill>
                  <a:schemeClr val="tx2"/>
                </a:solidFill>
              </a:rPr>
              <a:t>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0240" y="48116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амому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уступчивому,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покладистому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8608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самому </a:t>
            </a:r>
          </a:p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скромному</a:t>
            </a:r>
          </a:p>
        </p:txBody>
      </p:sp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C:\Users\user\Desktop\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3326" y="1701362"/>
            <a:ext cx="6497348" cy="4927780"/>
          </a:xfrm>
          <a:prstGeom prst="rect">
            <a:avLst/>
          </a:prstGeom>
          <a:noFill/>
        </p:spPr>
      </p:pic>
      <p:sp>
        <p:nvSpPr>
          <p:cNvPr id="4" name="Вертикальный свиток 3"/>
          <p:cNvSpPr/>
          <p:nvPr/>
        </p:nvSpPr>
        <p:spPr>
          <a:xfrm>
            <a:off x="1035294" y="116632"/>
            <a:ext cx="6993090" cy="1285884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28575">
                  <a:solidFill>
                    <a:srgbClr val="F14124">
                      <a:lumMod val="75000"/>
                    </a:srgbClr>
                  </a:solidFill>
                </a:ln>
                <a:solidFill>
                  <a:srgbClr val="212745">
                    <a:lumMod val="75000"/>
                  </a:srgbClr>
                </a:solidFill>
              </a:rPr>
              <a:t>Метод пяти пальцев</a:t>
            </a:r>
            <a:endParaRPr lang="ru-RU" sz="4800" b="1" dirty="0">
              <a:ln w="28575">
                <a:solidFill>
                  <a:srgbClr val="F14124">
                    <a:lumMod val="75000"/>
                  </a:srgbClr>
                </a:solidFill>
              </a:ln>
              <a:solidFill>
                <a:srgbClr val="21274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Elena\Desktop\рефлексия\fghjfyjgkg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31" y="1916832"/>
            <a:ext cx="7297737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923131" y="292404"/>
            <a:ext cx="6993160" cy="1285884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28575">
                  <a:solidFill>
                    <a:srgbClr val="F14124">
                      <a:lumMod val="75000"/>
                    </a:srgbClr>
                  </a:solidFill>
                </a:ln>
                <a:solidFill>
                  <a:srgbClr val="212745">
                    <a:lumMod val="75000"/>
                  </a:srgbClr>
                </a:solidFill>
              </a:rPr>
              <a:t>Выбери фразу</a:t>
            </a:r>
            <a:endParaRPr lang="ru-RU" sz="4800" b="1" dirty="0">
              <a:ln w="28575">
                <a:solidFill>
                  <a:srgbClr val="F14124">
                    <a:lumMod val="75000"/>
                  </a:srgbClr>
                </a:solidFill>
              </a:ln>
              <a:solidFill>
                <a:srgbClr val="21274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C:\Users\user\Desktop\i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852936"/>
            <a:ext cx="3071834" cy="3071834"/>
          </a:xfrm>
          <a:prstGeom prst="rect">
            <a:avLst/>
          </a:prstGeom>
          <a:noFill/>
        </p:spPr>
      </p:pic>
      <p:pic>
        <p:nvPicPr>
          <p:cNvPr id="4" name="Picture 3" descr="C:\Users\user\Desktop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2822859"/>
            <a:ext cx="3071834" cy="3071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6025654"/>
            <a:ext cx="3120010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Я не знал…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8097" y="6023029"/>
            <a:ext cx="3745903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Теперь я знаю…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45903" y="3822991"/>
            <a:ext cx="1652194" cy="107157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323528" y="285728"/>
            <a:ext cx="8496944" cy="1643074"/>
          </a:xfrm>
          <a:prstGeom prst="ribbon2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Оценка «приращения» знаний и достижения целей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1857356" y="357166"/>
            <a:ext cx="5643602" cy="1643074"/>
          </a:xfrm>
          <a:prstGeom prst="ellipseRibbon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Гроздь</a:t>
            </a:r>
            <a:r>
              <a:rPr lang="ru-RU" sz="4400" dirty="0" smtClean="0">
                <a:solidFill>
                  <a:srgbClr val="7030A0"/>
                </a:solidFill>
              </a:rPr>
              <a:t> 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4" name="Picture 1" descr="C:\Users\user\Desktop\594776_html_413af2e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071678"/>
            <a:ext cx="6563542" cy="44363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низ 2"/>
          <p:cNvSpPr/>
          <p:nvPr/>
        </p:nvSpPr>
        <p:spPr>
          <a:xfrm>
            <a:off x="1214414" y="357166"/>
            <a:ext cx="6715172" cy="1559666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0">
                  <a:solidFill>
                    <a:schemeClr val="tx1"/>
                  </a:solidFill>
                </a:ln>
              </a:rPr>
              <a:t>Схема-паутина</a:t>
            </a:r>
            <a:endParaRPr lang="ru-RU" sz="44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910231">
            <a:off x="5567780" y="2844822"/>
            <a:ext cx="1066112" cy="2312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2178081">
            <a:off x="2205187" y="2883884"/>
            <a:ext cx="1066112" cy="2312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9082697">
            <a:off x="2074818" y="4694245"/>
            <a:ext cx="1066112" cy="2312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1021368">
            <a:off x="1822241" y="3759222"/>
            <a:ext cx="1066112" cy="2312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5856961" y="3759221"/>
            <a:ext cx="1066112" cy="2312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7018933">
            <a:off x="2973980" y="5450195"/>
            <a:ext cx="1066112" cy="2312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3526016">
            <a:off x="4667242" y="5485317"/>
            <a:ext cx="1066112" cy="2312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359222">
            <a:off x="5590002" y="4739073"/>
            <a:ext cx="1066112" cy="23122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879812" y="2606919"/>
            <a:ext cx="2988332" cy="2694289"/>
          </a:xfrm>
          <a:prstGeom prst="smileyFac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СЕГОДНЯ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…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0618" y="59344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я использовал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следующие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способы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 приемы…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701391" y="502670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я использовал уже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имеющиеся знания …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14768" y="5932200"/>
            <a:ext cx="2925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я чувствовал себя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особенно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успешным…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84422" y="5040351"/>
            <a:ext cx="2560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мне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интересно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было работать с …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22112" y="3725160"/>
            <a:ext cx="2345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мне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понравилось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больше всего…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647" y="3628954"/>
            <a:ext cx="2076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я бы похвалил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себя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за…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60943" y="2284931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узнал</a:t>
            </a:r>
            <a:r>
              <a:rPr lang="ru-RU" sz="2000" b="1" dirty="0">
                <a:solidFill>
                  <a:srgbClr val="7030A0"/>
                </a:solidFill>
              </a:rPr>
              <a:t> …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23058" y="2237586"/>
            <a:ext cx="2124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мне помогали…</a:t>
            </a:r>
          </a:p>
        </p:txBody>
      </p:sp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4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user\Desktop\hello_html_m75fe0db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2177904"/>
            <a:ext cx="5736700" cy="4619820"/>
          </a:xfrm>
          <a:prstGeom prst="rect">
            <a:avLst/>
          </a:prstGeom>
          <a:noFill/>
        </p:spPr>
      </p:pic>
      <p:sp>
        <p:nvSpPr>
          <p:cNvPr id="4" name="Круглая лента лицом вверх 3"/>
          <p:cNvSpPr/>
          <p:nvPr/>
        </p:nvSpPr>
        <p:spPr>
          <a:xfrm>
            <a:off x="1437801" y="571362"/>
            <a:ext cx="6286544" cy="1643074"/>
          </a:xfrm>
          <a:prstGeom prst="ellipseRibbon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>
                  <a:solidFill>
                    <a:srgbClr val="FFFF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Три М</a:t>
            </a:r>
            <a:endParaRPr lang="ru-RU" sz="5400" dirty="0">
              <a:ln>
                <a:solidFill>
                  <a:srgbClr val="FFFF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верх 2"/>
          <p:cNvSpPr/>
          <p:nvPr/>
        </p:nvSpPr>
        <p:spPr>
          <a:xfrm>
            <a:off x="892959" y="188640"/>
            <a:ext cx="7358082" cy="1500198"/>
          </a:xfrm>
          <a:prstGeom prst="ribbon2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Слова-напутствия</a:t>
            </a:r>
            <a:endParaRPr lang="ru-RU" sz="3600" dirty="0">
              <a:ln>
                <a:solidFill>
                  <a:srgbClr val="FF0000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90000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И пусть в вашей жизни не будет ни одного дня, когда бы вы не прочли хоть одной страницы новой книги».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Паустовский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8845" y="2420888"/>
            <a:ext cx="4932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«Чтобы продвинуться вперёд, главное – начать. Чтобы начать, главное - разбить огромную и неподъёмную работу на маленькие этапы и начать с первого из них».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Марк </a:t>
            </a: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Твен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755576" y="260648"/>
            <a:ext cx="7488832" cy="1293549"/>
          </a:xfrm>
          <a:prstGeom prst="ellipseRibb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/>
          </a:p>
          <a:p>
            <a:pPr algn="ctr"/>
            <a:r>
              <a:rPr lang="ru-RU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Острова</a:t>
            </a:r>
            <a:endParaRPr lang="ru-RU" sz="4800" b="1" dirty="0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  <a:p>
            <a:pPr algn="ctr"/>
            <a:endParaRPr lang="ru-RU" sz="4000" b="1" dirty="0"/>
          </a:p>
        </p:txBody>
      </p:sp>
      <p:pic>
        <p:nvPicPr>
          <p:cNvPr id="20482" name="Picture 2" descr="C:\Users\Elena\Desktop\рефлексия\img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0412"/>
            <a:ext cx="8280920" cy="49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" y="-41815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430470" y="274735"/>
            <a:ext cx="8136904" cy="1467544"/>
          </a:xfrm>
          <a:prstGeom prst="ellipseRibb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212745">
                    <a:lumMod val="75000"/>
                  </a:srgbClr>
                </a:solidFill>
              </a:rPr>
              <a:t>Использование графических приемов</a:t>
            </a:r>
            <a:endParaRPr lang="ru-RU" sz="2800" b="1" dirty="0">
              <a:solidFill>
                <a:srgbClr val="212745">
                  <a:lumMod val="75000"/>
                </a:srgbClr>
              </a:solidFill>
            </a:endParaRPr>
          </a:p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682" y="1975459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n w="19050">
                  <a:solidFill>
                    <a:prstClr val="black"/>
                  </a:solidFill>
                </a:ln>
                <a:solidFill>
                  <a:srgbClr val="F14124"/>
                </a:solidFill>
                <a:ea typeface="Times New Roman" pitchFamily="18" charset="0"/>
                <a:cs typeface="Times New Roman" pitchFamily="18" charset="0"/>
              </a:rPr>
              <a:t>Рефлексия действий:</a:t>
            </a:r>
            <a:r>
              <a:rPr lang="ru-RU" sz="2400" b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«Мои действия – взгляд назад»</a:t>
            </a:r>
            <a:endParaRPr lang="ru-RU" sz="2400" dirty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33608"/>
              </p:ext>
            </p:extLst>
          </p:nvPr>
        </p:nvGraphicFramePr>
        <p:xfrm>
          <a:off x="1115616" y="2620087"/>
          <a:ext cx="6400799" cy="1865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35991"/>
                <a:gridCol w="464808"/>
              </a:tblGrid>
              <a:tr h="28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Что делал правильно?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</a:rPr>
                        <a:t> 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3" marR="7263" marT="7263" marB="0" anchor="b"/>
                </a:tc>
              </a:tr>
              <a:tr h="26290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Что делал неправильно и почему?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>
                          <a:effectLst/>
                        </a:rPr>
                        <a:t> 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3" marR="7263" marT="7263" marB="0" anchor="b"/>
                </a:tc>
              </a:tr>
              <a:tr h="51855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Сколько раз двигался вперед и менял свои действия наугад? Что  помогло исправиться?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</a:rPr>
                        <a:t> 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3" marR="7263" marT="7263" marB="0" anchor="b"/>
                </a:tc>
              </a:tr>
              <a:tr h="26871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Что было легко сделать и почему?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>
                          <a:effectLst/>
                        </a:rPr>
                        <a:t> </a:t>
                      </a:r>
                      <a:endParaRPr lang="ru-RU" sz="1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3" marR="7263" marT="7263" marB="0" anchor="b"/>
                </a:tc>
              </a:tr>
              <a:tr h="28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Мои выводы: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3" marR="7263" marT="72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700" b="1" u="none" strike="noStrike" dirty="0">
                          <a:effectLst/>
                        </a:rPr>
                        <a:t> 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63" marR="7263" marT="7263" marB="0" anchor="b"/>
                </a:tc>
              </a:tr>
            </a:tbl>
          </a:graphicData>
        </a:graphic>
      </p:graphicFrame>
      <p:sp>
        <p:nvSpPr>
          <p:cNvPr id="8" name="Минус 7"/>
          <p:cNvSpPr/>
          <p:nvPr/>
        </p:nvSpPr>
        <p:spPr>
          <a:xfrm>
            <a:off x="562" y="2892020"/>
            <a:ext cx="8675894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0" y="3258694"/>
            <a:ext cx="863832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Минус 9"/>
          <p:cNvSpPr/>
          <p:nvPr/>
        </p:nvSpPr>
        <p:spPr>
          <a:xfrm>
            <a:off x="-36512" y="3861048"/>
            <a:ext cx="867483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Минус 10"/>
          <p:cNvSpPr/>
          <p:nvPr/>
        </p:nvSpPr>
        <p:spPr>
          <a:xfrm>
            <a:off x="-36512" y="4149080"/>
            <a:ext cx="8674838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804248" y="2636912"/>
            <a:ext cx="0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115616" y="2636912"/>
            <a:ext cx="0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115616" y="4509120"/>
            <a:ext cx="64087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115616" y="2636912"/>
            <a:ext cx="64087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24328" y="2636912"/>
            <a:ext cx="0" cy="18722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56635"/>
              </p:ext>
            </p:extLst>
          </p:nvPr>
        </p:nvGraphicFramePr>
        <p:xfrm>
          <a:off x="1123528" y="5085184"/>
          <a:ext cx="6400800" cy="12258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</a:tblGrid>
              <a:tr h="2382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effectLst/>
                        </a:rPr>
                        <a:t>Делал правильно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effectLst/>
                        </a:rPr>
                        <a:t>Делал неправильно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</a:rPr>
                        <a:t>Чему научился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</a:tr>
              <a:tr h="23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effectLst/>
                        </a:rPr>
                        <a:t>Что 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</a:rPr>
                        <a:t>Почему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</a:tr>
              <a:tr h="238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>
                          <a:effectLst/>
                        </a:rPr>
                        <a:t> 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 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90" marR="8890" marT="8890" marB="0" anchor="ctr"/>
                </a:tc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1115616" y="5085184"/>
            <a:ext cx="0" cy="12241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115616" y="5085184"/>
            <a:ext cx="64087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524328" y="5085184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115616" y="5805264"/>
            <a:ext cx="64087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699792" y="5085184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115616" y="6093296"/>
            <a:ext cx="6408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15616" y="6309320"/>
            <a:ext cx="64087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699792" y="5445224"/>
            <a:ext cx="32403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40152" y="5085184"/>
            <a:ext cx="0" cy="1224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endCxn id="22" idx="2"/>
          </p:cNvCxnSpPr>
          <p:nvPr/>
        </p:nvCxnSpPr>
        <p:spPr>
          <a:xfrm>
            <a:off x="4319163" y="5445224"/>
            <a:ext cx="4765" cy="8657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7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42" y="-340038"/>
            <a:ext cx="9211242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349" y="-169881"/>
            <a:ext cx="78953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рефлексия?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38041"/>
            <a:ext cx="7661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(лат.) reflexio – обращение назад.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765" y="1891605"/>
            <a:ext cx="9217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размышление о своем внутреннем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состоянии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самопознание</a:t>
            </a:r>
            <a:r>
              <a:rPr lang="ru-RU" sz="2800" b="1" i="1" dirty="0" smtClean="0">
                <a:solidFill>
                  <a:srgbClr val="7030A0"/>
                </a:solidFill>
              </a:rPr>
              <a:t>.</a:t>
            </a:r>
            <a:r>
              <a:rPr lang="en-US" sz="2800" b="1" i="1" dirty="0" smtClean="0">
                <a:solidFill>
                  <a:srgbClr val="7030A0"/>
                </a:solidFill>
              </a:rPr>
              <a:t>  </a:t>
            </a:r>
          </a:p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Словарь </a:t>
            </a: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иностранных слов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770" y="3276600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обращение назад, отражение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анализ  собственных действий  и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состояний.</a:t>
            </a:r>
          </a:p>
          <a:p>
            <a:pPr algn="r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Словарь педагогических терминов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108657"/>
            <a:ext cx="54836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осмысление пути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достижения цели. </a:t>
            </a:r>
            <a:endParaRPr lang="ru-RU" sz="2800" b="1" dirty="0"/>
          </a:p>
        </p:txBody>
      </p:sp>
      <p:pic>
        <p:nvPicPr>
          <p:cNvPr id="8" name="Picture 1" descr="C:\Users\user\Desktop\ma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80" y="4126179"/>
            <a:ext cx="2214578" cy="2544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58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" y="-28347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430470" y="0"/>
            <a:ext cx="8390002" cy="1742279"/>
          </a:xfrm>
          <a:prstGeom prst="ellipseRibb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prstClr val="black"/>
              </a:solidFill>
            </a:endParaRPr>
          </a:p>
          <a:p>
            <a:pPr algn="ctr"/>
            <a:endParaRPr lang="ru-RU" sz="2800" b="1" dirty="0" smtClean="0">
              <a:solidFill>
                <a:srgbClr val="212745">
                  <a:lumMod val="75000"/>
                </a:srgbClr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212745">
                    <a:lumMod val="75000"/>
                  </a:srgbClr>
                </a:solidFill>
              </a:rPr>
              <a:t>Использование пиктограмм, метафор, образов, ассоциаций  </a:t>
            </a:r>
            <a:endParaRPr lang="ru-RU" sz="2800" b="1" dirty="0">
              <a:solidFill>
                <a:srgbClr val="212745">
                  <a:lumMod val="75000"/>
                </a:srgbClr>
              </a:solidFill>
            </a:endParaRPr>
          </a:p>
          <a:p>
            <a:pPr algn="ctr"/>
            <a:r>
              <a:rPr lang="ru-RU" sz="4000" b="1" dirty="0" smtClean="0">
                <a:ln w="19050">
                  <a:solidFill>
                    <a:prstClr val="black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Пиктограммы</a:t>
            </a:r>
            <a:endParaRPr lang="ru-RU" sz="4000" b="1" dirty="0">
              <a:ln w="19050">
                <a:solidFill>
                  <a:prstClr val="black"/>
                </a:solidFill>
              </a:ln>
              <a:solidFill>
                <a:srgbClr val="00660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617049" y="2613626"/>
            <a:ext cx="2156202" cy="182348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информация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7650" name="Picture 2" descr="C:\Users\Elena\Desktop\рефлексия\missiridia-Universal-information-symb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39" y="2917361"/>
            <a:ext cx="975727" cy="97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ертикальный свиток 13"/>
          <p:cNvSpPr/>
          <p:nvPr/>
        </p:nvSpPr>
        <p:spPr>
          <a:xfrm>
            <a:off x="594309" y="4779595"/>
            <a:ext cx="2156202" cy="182348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эмоции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3495918" y="4741912"/>
            <a:ext cx="2156202" cy="182348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достижения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6228184" y="2613626"/>
            <a:ext cx="2156202" cy="182348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оценка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6228184" y="4741912"/>
            <a:ext cx="2156202" cy="182348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обсуждение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3423910" y="2613626"/>
            <a:ext cx="2156202" cy="1823486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b="1" dirty="0" smtClean="0">
              <a:solidFill>
                <a:prstClr val="black"/>
              </a:solidFill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наблюдение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27651" name="Picture 3" descr="C:\Users\Elena\Desktop\рефлексия\surveillance-eye-symbol_318-524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464" y="2917361"/>
            <a:ext cx="893093" cy="8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Elena\Desktop\рефлексия\sister-and-brother-sitting-one-in-front-of-the-other-on-a-table-waiting-for-lunch_318-593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04110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Elena\Desktop\рефлексия\539280_rozhicy-s-emociyam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95" y="5025529"/>
            <a:ext cx="1493509" cy="10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C:\Users\Elena\Desktop\рефлексия\1477478257_analytic-icon-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79" y="2828719"/>
            <a:ext cx="1153012" cy="115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C:\Users\Elena\Desktop\рефлексия\first-place-trophy-icon-9258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70" y="5025529"/>
            <a:ext cx="946010" cy="9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0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6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467544" y="260648"/>
            <a:ext cx="8136904" cy="1656184"/>
          </a:xfrm>
          <a:prstGeom prst="ellipseRibb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/>
          </a:p>
          <a:p>
            <a:pPr algn="ctr"/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Акрослово</a:t>
            </a:r>
          </a:p>
          <a:p>
            <a:pPr algn="ctr"/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2735" y="1971277"/>
            <a:ext cx="6726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Описание при помощи эпитетов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857496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Например: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884068"/>
            <a:ext cx="4961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Образ цветаевской Москвы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723" y="364502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М 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– манящая</a:t>
            </a:r>
            <a:endParaRPr lang="ru-RU" sz="28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– огненно-купольная, отвергнутая Петром</a:t>
            </a:r>
            <a:endParaRPr lang="ru-RU" sz="28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– святая</a:t>
            </a:r>
            <a:endParaRPr lang="ru-RU" sz="28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К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– колокольная, краснокупольная</a:t>
            </a:r>
            <a:endParaRPr lang="ru-RU" sz="28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– возвеличенная, вольная</a:t>
            </a:r>
            <a:endParaRPr lang="ru-RU" sz="2800" b="1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800" b="1" dirty="0">
                <a:ea typeface="Calibri" pitchFamily="34" charset="0"/>
                <a:cs typeface="Times New Roman" pitchFamily="18" charset="0"/>
              </a:rPr>
              <a:t> – алтарная.</a:t>
            </a:r>
            <a:endParaRPr lang="ru-RU" sz="2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" y="-30560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467544" y="260648"/>
            <a:ext cx="8136904" cy="1656184"/>
          </a:xfrm>
          <a:prstGeom prst="ellipseRibb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/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Написание хокку(хайку)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5941" y="2182171"/>
            <a:ext cx="8432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Вид стихотворного произведения, строится по схеме: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16" y="2593361"/>
            <a:ext cx="6813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1 строка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– «Я был кем-то или чем-то…» или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« Я видел кого-то или что-то…»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642" y="3422042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24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строка 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Место  и действие (где и что делал).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16" y="3883707"/>
            <a:ext cx="5864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3 </a:t>
            </a:r>
            <a:r>
              <a:rPr lang="ru-RU" sz="2400" b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строка </a:t>
            </a:r>
            <a:r>
              <a:rPr lang="ru-RU" sz="2400" b="1" dirty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Определение (как).</a:t>
            </a:r>
            <a:endParaRPr lang="ru-RU" sz="2400" b="1" dirty="0"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345372"/>
            <a:ext cx="4396664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Я сразу увидел задачу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 контрольной работе и думал: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Нетрудно.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58" y="5581721"/>
            <a:ext cx="589154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 - школьное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перо, творящее домашнюю работу.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 руке ученика тружусь.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Безрезультатно.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1285852" y="285728"/>
            <a:ext cx="6715172" cy="1500198"/>
          </a:xfrm>
          <a:prstGeom prst="ellipse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</a:rPr>
              <a:t>ПОПС-формула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00996"/>
            <a:ext cx="9442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позиция</a:t>
            </a:r>
            <a:endParaRPr lang="ru-RU" sz="3600" b="1" dirty="0">
              <a:ln w="19050">
                <a:solidFill>
                  <a:prstClr val="black"/>
                </a:solidFill>
              </a:ln>
              <a:solidFill>
                <a:srgbClr val="0066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объяснение (или обоснование)</a:t>
            </a:r>
            <a:endParaRPr lang="ru-RU" sz="3600" b="1" dirty="0">
              <a:ln w="19050">
                <a:solidFill>
                  <a:prstClr val="black"/>
                </a:solidFill>
              </a:ln>
              <a:solidFill>
                <a:srgbClr val="0066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пример</a:t>
            </a:r>
            <a:endParaRPr lang="ru-RU" sz="3600" b="1" dirty="0">
              <a:ln w="19050">
                <a:solidFill>
                  <a:prstClr val="black"/>
                </a:solidFill>
              </a:ln>
              <a:solidFill>
                <a:srgbClr val="0066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>
                <a:ln w="19050">
                  <a:solidFill>
                    <a:prstClr val="black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следствие (или суждение)</a:t>
            </a:r>
            <a:endParaRPr lang="ru-RU" sz="3600" b="1" dirty="0">
              <a:ln w="19050">
                <a:solidFill>
                  <a:prstClr val="black"/>
                </a:solidFill>
              </a:ln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708920"/>
            <a:ext cx="7425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12745">
                    <a:lumMod val="75000"/>
                  </a:srgbClr>
                </a:solidFill>
              </a:rPr>
              <a:t>PRES-formula (Position-Reason-Explanation or Example-Summary)</a:t>
            </a:r>
            <a:endParaRPr lang="ru-RU" sz="3200" b="1" dirty="0">
              <a:solidFill>
                <a:srgbClr val="21274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278070" y="122335"/>
            <a:ext cx="8136904" cy="1467544"/>
          </a:xfrm>
          <a:prstGeom prst="ellipseRibb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Написание синквейнов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6290" y="169222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1)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первая строка </a:t>
            </a:r>
            <a:r>
              <a:rPr lang="ru-RU" sz="2000" b="1" dirty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тема стихотворения, выраженная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 ОДНИМ 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словом, обычно именем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существительным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n w="19050">
                <a:solidFill>
                  <a:schemeClr val="tx1"/>
                </a:solidFill>
              </a:ln>
              <a:solidFill>
                <a:srgbClr val="0066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2000" b="1" u="sng" dirty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торая строка </a:t>
            </a:r>
            <a:r>
              <a:rPr lang="ru-RU" sz="2000" b="1" dirty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описание темы в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ДВУХ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 словах, как правило именами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прилагательными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n w="19050">
                <a:solidFill>
                  <a:schemeClr val="tx1"/>
                </a:solidFill>
              </a:ln>
              <a:solidFill>
                <a:srgbClr val="0066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третья строка 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описание действия в рамках этой темы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ТРЕМЯ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 словами, обычно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глаголами:</a:t>
            </a:r>
            <a:endParaRPr lang="ru-RU" sz="2000" b="1" u="sng" dirty="0">
              <a:ln w="19050">
                <a:solidFill>
                  <a:schemeClr val="tx1"/>
                </a:solidFill>
              </a:ln>
              <a:solidFill>
                <a:srgbClr val="0066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2000" b="1" u="sng" dirty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ч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етвертая строка </a:t>
            </a:r>
            <a:r>
              <a:rPr lang="ru-RU" sz="2000" b="1" dirty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фраза из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ЧЕТЫРЕХ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 слов, выражающая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отношение автора 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к данной теме: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5) 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пятая </a:t>
            </a:r>
            <a:r>
              <a:rPr lang="ru-RU" sz="2000" b="1" dirty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ea typeface="Times New Roman" pitchFamily="18" charset="0"/>
                <a:cs typeface="Times New Roman" pitchFamily="18" charset="0"/>
              </a:rPr>
              <a:t>строка 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ОДНО 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слово – </a:t>
            </a:r>
            <a:r>
              <a:rPr lang="ru-RU" sz="2000" b="1" u="sng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синоним</a:t>
            </a: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 к первому, повторяющее суть темы.</a:t>
            </a:r>
            <a:endParaRPr lang="ru-RU" sz="2000" b="1" dirty="0">
              <a:ln w="19050">
                <a:solidFill>
                  <a:schemeClr val="tx1"/>
                </a:solidFill>
              </a:ln>
              <a:solidFill>
                <a:srgbClr val="006600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Например</a:t>
            </a:r>
            <a:r>
              <a:rPr lang="ru-RU" sz="2000" b="1" dirty="0">
                <a:solidFill>
                  <a:schemeClr val="tx2"/>
                </a:solidFill>
              </a:rPr>
              <a:t>: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Доброта.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Необходимая, скромная.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Окрыляет, объединяет, созидает.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Она спасает человека и человечество.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Душевность.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000" b="1" dirty="0" smtClean="0">
              <a:ln w="19050">
                <a:solidFill>
                  <a:schemeClr val="tx1"/>
                </a:solidFill>
              </a:ln>
              <a:solidFill>
                <a:srgbClr val="006600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10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" y="-30045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274653" y="152401"/>
            <a:ext cx="8721352" cy="1188368"/>
          </a:xfrm>
          <a:prstGeom prst="ellipseRibbon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/>
          </a:p>
          <a:p>
            <a:pPr algn="ctr"/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Метод организации мышления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«Шесть шляп» 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/>
            <a:endParaRPr lang="ru-RU" sz="2000" b="1" dirty="0">
              <a:ln w="19050">
                <a:solidFill>
                  <a:schemeClr val="tx1"/>
                </a:solidFill>
              </a:ln>
              <a:solidFill>
                <a:srgbClr val="006600"/>
              </a:solidFill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7508" y="1359850"/>
            <a:ext cx="6592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(Эдвард де </a:t>
            </a:r>
            <a:r>
              <a:rPr lang="ru-RU" b="1" dirty="0" err="1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Боно</a:t>
            </a:r>
            <a:r>
              <a:rPr lang="ru-RU" b="1" dirty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) для организации рефлексии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0015" y="206084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u="sng" dirty="0" smtClean="0">
                <a:ln w="19050">
                  <a:solidFill>
                    <a:srgbClr val="FF0000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Красная шляпа </a:t>
            </a:r>
            <a:r>
              <a:rPr lang="ru-RU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рефлексия эмоций, выражение своих чувств, которые испытали дети на уроке.</a:t>
            </a:r>
            <a:endParaRPr lang="ru-RU" b="1" dirty="0">
              <a:ln w="19050">
                <a:solidFill>
                  <a:schemeClr val="tx1"/>
                </a:solidFill>
              </a:ln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u="sng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Белая шляпа </a:t>
            </a:r>
            <a:r>
              <a:rPr lang="ru-RU" b="1" dirty="0" smtClean="0">
                <a:ln w="19050">
                  <a:solidFill>
                    <a:schemeClr val="tx1"/>
                  </a:solidFill>
                </a:ln>
                <a:solidFill>
                  <a:srgbClr val="006600"/>
                </a:solidFill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перечень информации (факты, фамилии, даты, цифры),которая в центре внимания на уроке.</a:t>
            </a:r>
            <a:endParaRPr lang="ru-RU" b="1" dirty="0">
              <a:ln w="19050">
                <a:solidFill>
                  <a:schemeClr val="tx1"/>
                </a:solidFill>
              </a:ln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u="sng" dirty="0" smtClean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Черная шляпа </a:t>
            </a:r>
            <a:r>
              <a:rPr lang="ru-RU" b="1" dirty="0" smtClean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– негативное мышление, выявление недостатков, опасений, связанных с изучаемой темой, и их обоснование.</a:t>
            </a:r>
            <a:endParaRPr lang="ru-RU" b="1" dirty="0">
              <a:ln w="19050">
                <a:solidFill>
                  <a:schemeClr val="tx1"/>
                </a:solidFill>
              </a:ln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u="sng" dirty="0" smtClean="0">
                <a:ln w="19050">
                  <a:solidFill>
                    <a:srgbClr val="FFFF00"/>
                  </a:solidFill>
                </a:ln>
                <a:ea typeface="Times New Roman" pitchFamily="18" charset="0"/>
                <a:cs typeface="Times New Roman" pitchFamily="18" charset="0"/>
              </a:rPr>
              <a:t>Желтая шляпа </a:t>
            </a:r>
            <a:r>
              <a:rPr lang="ru-RU" b="1" dirty="0" smtClean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– позитивное мышление: что было значимого, важного на уроке и почему.</a:t>
            </a:r>
            <a:endParaRPr lang="ru-RU" b="1" dirty="0">
              <a:ln w="19050">
                <a:solidFill>
                  <a:schemeClr val="tx1"/>
                </a:solidFill>
              </a:ln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u="sng" dirty="0" smtClean="0">
                <a:ln w="19050">
                  <a:solidFill>
                    <a:srgbClr val="00B050"/>
                  </a:solidFill>
                </a:ln>
                <a:ea typeface="Times New Roman" pitchFamily="18" charset="0"/>
                <a:cs typeface="Times New Roman" pitchFamily="18" charset="0"/>
              </a:rPr>
              <a:t>Зеленая шляпа </a:t>
            </a:r>
            <a:r>
              <a:rPr lang="ru-RU" b="1" dirty="0" smtClean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– творческое мышление: поиск ответов на вопрос, где и как можно применить изученный материал 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u="sng" dirty="0" smtClean="0">
                <a:ln w="19050">
                  <a:solidFill>
                    <a:schemeClr val="bg2">
                      <a:lumMod val="50000"/>
                    </a:schemeClr>
                  </a:solidFill>
                </a:ln>
                <a:ea typeface="Times New Roman" pitchFamily="18" charset="0"/>
                <a:cs typeface="Times New Roman" pitchFamily="18" charset="0"/>
              </a:rPr>
              <a:t>Синяя шляпа </a:t>
            </a:r>
            <a:r>
              <a:rPr lang="ru-RU" b="1" dirty="0" smtClean="0">
                <a:ln w="19050">
                  <a:solidFill>
                    <a:schemeClr val="tx1"/>
                  </a:solidFill>
                </a:ln>
                <a:ea typeface="Times New Roman" pitchFamily="18" charset="0"/>
                <a:cs typeface="Times New Roman" pitchFamily="18" charset="0"/>
              </a:rPr>
              <a:t>предполагает общий вывод, обобщение, что и каким образом изучили на уроке.</a:t>
            </a:r>
            <a:endParaRPr lang="ru-RU" b="1" dirty="0">
              <a:ln w="19050">
                <a:solidFill>
                  <a:schemeClr val="tx1"/>
                </a:solidFill>
              </a:ln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072"/>
            <a:ext cx="9170778" cy="700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Elena\Desktop\рефлексия\err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4" y="-143072"/>
            <a:ext cx="4429125" cy="129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5871" y="511409"/>
            <a:ext cx="2983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0528" y="1256951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Обозначение новых возможностей, целей и задач, которые появляются благодаря полученному результату,     с одной стороны, и плодом рефлексии, с другой.</a:t>
            </a:r>
            <a:endParaRPr lang="ru-RU" sz="2400" dirty="0" smtClean="0">
              <a:ln w="19050">
                <a:noFill/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n w="19050">
                <a:noFill/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 smtClean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домашнего задания зависит от того, на какой результат удалось выйти классу и отдельным ученикам.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n w="19050">
                <a:solidFill>
                  <a:schemeClr val="tx1"/>
                </a:solidFill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 Полученный результат позволяет понять, что теперь мы знаем,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можем и что может быть следующим этапом в изучении того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или иного материала.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n w="19050">
                <a:solidFill>
                  <a:schemeClr val="tx1"/>
                </a:solidFill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ru-RU" sz="2400" dirty="0" smtClean="0">
                <a:ln w="19050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Пройден определенный путь: был ли он успешным? Что в  следующий раз стоит делать так же, а что – иначе? Освоены новые способы: где и зачем их можно применять дальше?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 smtClean="0">
              <a:ln w="19050">
                <a:solidFill>
                  <a:schemeClr val="tx1"/>
                </a:solidFill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>
              <a:ln w="19050">
                <a:solidFill>
                  <a:schemeClr val="tx1"/>
                </a:solidFill>
              </a:ln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6" name="Picture 4" descr="C:\Users\Elena\Desktop\рефлексия\Climbing-Stairs-Icon-Man-Climbing-Stairs-103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-31919"/>
            <a:ext cx="1355793" cy="135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:\Users\Elena\Desktop\рефлексия\img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54" y="946858"/>
            <a:ext cx="6978352" cy="523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0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1" y="-176284"/>
            <a:ext cx="9163601" cy="70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2854" y="188640"/>
            <a:ext cx="73382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Уровни рефлексии</a:t>
            </a:r>
            <a:endParaRPr lang="ru-RU" sz="66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03648" y="1224628"/>
            <a:ext cx="6264696" cy="148429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Чувства</a:t>
            </a:r>
            <a:r>
              <a:rPr lang="ru-RU" dirty="0" smtClean="0"/>
              <a:t> </a:t>
            </a:r>
          </a:p>
          <a:p>
            <a:pPr algn="ctr"/>
            <a:r>
              <a:rPr lang="en-US" dirty="0" smtClean="0"/>
              <a:t>*</a:t>
            </a:r>
            <a:r>
              <a:rPr lang="ru-RU" dirty="0" smtClean="0"/>
              <a:t> почему у меня возникло такое чувство?</a:t>
            </a:r>
          </a:p>
          <a:p>
            <a:pPr algn="ctr"/>
            <a:r>
              <a:rPr lang="en-US" dirty="0" smtClean="0"/>
              <a:t>* </a:t>
            </a:r>
            <a:r>
              <a:rPr lang="ru-RU" dirty="0" smtClean="0"/>
              <a:t>что я чувствую?</a:t>
            </a:r>
            <a:endParaRPr lang="ru-RU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377841" y="2636252"/>
            <a:ext cx="6264696" cy="148429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Результат</a:t>
            </a:r>
            <a:r>
              <a:rPr lang="ru-RU" dirty="0" smtClean="0"/>
              <a:t> </a:t>
            </a:r>
          </a:p>
          <a:p>
            <a:pPr algn="ctr"/>
            <a:r>
              <a:rPr lang="en-US" dirty="0" smtClean="0"/>
              <a:t>*</a:t>
            </a:r>
            <a:r>
              <a:rPr lang="ru-RU" dirty="0" smtClean="0"/>
              <a:t> что у меня получилось, а что нет?</a:t>
            </a: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418266" y="4005064"/>
            <a:ext cx="6264696" cy="148429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Процесс</a:t>
            </a:r>
            <a:r>
              <a:rPr lang="ru-RU" dirty="0" smtClean="0"/>
              <a:t> </a:t>
            </a:r>
          </a:p>
          <a:p>
            <a:pPr algn="ctr"/>
            <a:r>
              <a:rPr lang="en-US" dirty="0" smtClean="0"/>
              <a:t>*</a:t>
            </a:r>
            <a:r>
              <a:rPr lang="ru-RU" dirty="0" smtClean="0"/>
              <a:t> как я шел к этому результату?</a:t>
            </a:r>
          </a:p>
          <a:p>
            <a:pPr algn="ctr"/>
            <a:r>
              <a:rPr lang="en-US" dirty="0" smtClean="0"/>
              <a:t>* </a:t>
            </a:r>
            <a:r>
              <a:rPr lang="ru-RU" dirty="0"/>
              <a:t>б</a:t>
            </a:r>
            <a:r>
              <a:rPr lang="ru-RU" dirty="0" smtClean="0"/>
              <a:t>ыл ли это самый эффективный путь?</a:t>
            </a: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442186" y="5373708"/>
            <a:ext cx="6264696" cy="1484292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u="sng" dirty="0" smtClean="0"/>
              <a:t>Ценности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 </a:t>
            </a:r>
            <a:r>
              <a:rPr lang="en-US" dirty="0" smtClean="0"/>
              <a:t>* </a:t>
            </a:r>
            <a:r>
              <a:rPr lang="ru-RU" dirty="0" smtClean="0"/>
              <a:t>ради чего мы это делали и </a:t>
            </a:r>
            <a:endParaRPr lang="en-US" dirty="0" smtClean="0"/>
          </a:p>
          <a:p>
            <a:pPr algn="ctr"/>
            <a:r>
              <a:rPr lang="ru-RU" dirty="0" smtClean="0"/>
              <a:t>как удерживали смысл деятельности?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7" y="-176284"/>
            <a:ext cx="9166607" cy="703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53" y="-178713"/>
            <a:ext cx="873989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Приемы организации</a:t>
            </a:r>
          </a:p>
          <a:p>
            <a:pPr algn="ctr"/>
            <a:r>
              <a:rPr lang="ru-RU" sz="6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рефлексии</a:t>
            </a:r>
            <a:endParaRPr lang="ru-RU" sz="66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86693" y="1844824"/>
            <a:ext cx="3465227" cy="129614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1. ТАБЛИЦЫ</a:t>
            </a:r>
            <a:endParaRPr lang="ru-RU" i="1" dirty="0" smtClean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187624" y="2996952"/>
            <a:ext cx="3465227" cy="129614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/>
              <a:t>2</a:t>
            </a:r>
            <a:r>
              <a:rPr lang="ru-RU" sz="3200" b="1" i="1" dirty="0" smtClean="0"/>
              <a:t>. ТЕКСТЫ</a:t>
            </a:r>
            <a:endParaRPr lang="ru-RU" i="1" dirty="0" smtClean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2544472" y="4149080"/>
            <a:ext cx="4032448" cy="129614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/>
              <a:t>3</a:t>
            </a:r>
            <a:r>
              <a:rPr lang="ru-RU" sz="2800" b="1" i="1" dirty="0" smtClean="0"/>
              <a:t>. СХЕМАТИЧЕСКИЕ ФОРМЫ</a:t>
            </a:r>
            <a:endParaRPr lang="ru-RU" sz="2800" i="1" dirty="0" smtClean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652851" y="5301208"/>
            <a:ext cx="4032448" cy="129614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4. ТВОРЧЕСКИЕ ФОРМЫ</a:t>
            </a:r>
            <a:endParaRPr lang="ru-RU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7766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Круглая лента лицом вниз 2"/>
          <p:cNvSpPr/>
          <p:nvPr/>
        </p:nvSpPr>
        <p:spPr>
          <a:xfrm>
            <a:off x="323528" y="116632"/>
            <a:ext cx="8496944" cy="1584176"/>
          </a:xfrm>
          <a:prstGeom prst="ellipseRibb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ru-RU" sz="5400" b="1" dirty="0" smtClean="0">
                <a:ln w="28575">
                  <a:solidFill>
                    <a:schemeClr val="tx1"/>
                  </a:solidFill>
                </a:ln>
              </a:rPr>
              <a:t>Видеоролик</a:t>
            </a:r>
            <a:endParaRPr lang="ru-RU" sz="5400" b="1" dirty="0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2" descr="C:\Users\Каб.40\Desktop\4335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6912768" cy="23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Elena\Desktop\рефлексия\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420888"/>
            <a:ext cx="5591175" cy="42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Каб.40\Desktop\hello_html_m7102637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9" y="80062"/>
            <a:ext cx="5143536" cy="3564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96"/>
            <a:ext cx="9144000" cy="68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углая лента лицом вниз 3"/>
          <p:cNvSpPr/>
          <p:nvPr/>
        </p:nvSpPr>
        <p:spPr>
          <a:xfrm>
            <a:off x="403228" y="26296"/>
            <a:ext cx="8271685" cy="1800200"/>
          </a:xfrm>
          <a:prstGeom prst="ellipseRibbon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28575">
                  <a:solidFill>
                    <a:schemeClr val="tx1"/>
                  </a:solidFill>
                </a:ln>
              </a:rPr>
              <a:t>СМС</a:t>
            </a:r>
          </a:p>
          <a:p>
            <a:pPr algn="ctr"/>
            <a:r>
              <a:rPr lang="ru-RU" sz="4800" b="1" dirty="0" smtClean="0">
                <a:ln w="28575">
                  <a:solidFill>
                    <a:schemeClr val="tx1"/>
                  </a:solidFill>
                </a:ln>
              </a:rPr>
              <a:t>сообщение</a:t>
            </a:r>
            <a:endParaRPr lang="ru-RU" sz="4800" b="1" dirty="0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98" y="1988840"/>
            <a:ext cx="3024336" cy="445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87266" y="272923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Урок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мне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очень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понравился. </a:t>
            </a:r>
            <a:endParaRPr lang="ru-RU" sz="2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Спасибо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огромное!</a:t>
            </a:r>
          </a:p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Саша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923503" y="188640"/>
            <a:ext cx="6643734" cy="1285884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n w="28575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Дерево успеха</a:t>
            </a:r>
            <a:endParaRPr lang="ru-RU" sz="6000" b="1" dirty="0">
              <a:ln w="28575"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0" name="Picture 2" descr="C:\Users\Elena\Desktop\рефлексия\L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3909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892" y="2187048"/>
            <a:ext cx="1059343" cy="1241952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237" y="3616370"/>
            <a:ext cx="108792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C:\Users\user\Desktop\i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5013176"/>
            <a:ext cx="1087921" cy="11846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012160" y="2484858"/>
            <a:ext cx="2823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Нет ошибок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2159" y="3900427"/>
            <a:ext cx="2270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1 ошибка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5282329"/>
            <a:ext cx="2741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2-3 ошибки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5377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Elena\Desktop\рефлексия\fon-dlya-prezentacii-vesna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0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923503" y="188640"/>
            <a:ext cx="6643734" cy="1285884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ln w="28575"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Све</a:t>
            </a:r>
            <a:r>
              <a:rPr lang="ru-RU" sz="7200" b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то</a:t>
            </a:r>
            <a:r>
              <a:rPr lang="ru-RU" sz="7200" b="1" dirty="0" smtClean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фор</a:t>
            </a:r>
            <a:endParaRPr lang="ru-RU" sz="7200" b="1" dirty="0">
              <a:ln w="285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" name="Picture 1" descr="C:\Users\user\Desktop\начни свой день с ан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1553183"/>
            <a:ext cx="5064688" cy="3400550"/>
          </a:xfrm>
          <a:prstGeom prst="rect">
            <a:avLst/>
          </a:prstGeom>
          <a:noFill/>
        </p:spPr>
      </p:pic>
      <p:pic>
        <p:nvPicPr>
          <p:cNvPr id="13314" name="Picture 2" descr="C:\Users\Elena\Desktop\рефлексия\Безымянный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06305"/>
            <a:ext cx="19621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Elena\Desktop\рефлексия\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5006305"/>
            <a:ext cx="19621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Elena\Desktop\рефлексия\22q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30" y="5006305"/>
            <a:ext cx="19621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7504" y="5805264"/>
            <a:ext cx="22477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Я отлично </a:t>
            </a:r>
          </a:p>
          <a:p>
            <a:pPr algn="ctr"/>
            <a:r>
              <a:rPr lang="ru-RU" sz="2800" b="1" dirty="0" smtClean="0"/>
              <a:t>справляюсь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99313" y="5817768"/>
            <a:ext cx="26340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Я сомневаюсь</a:t>
            </a:r>
          </a:p>
          <a:p>
            <a:pPr algn="ctr"/>
            <a:r>
              <a:rPr lang="ru-RU" sz="2800" b="1" dirty="0"/>
              <a:t>в</a:t>
            </a:r>
            <a:r>
              <a:rPr lang="ru-RU" sz="2800" b="1" dirty="0" smtClean="0"/>
              <a:t> себе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52086" y="5817768"/>
            <a:ext cx="25186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У меня </a:t>
            </a:r>
          </a:p>
          <a:p>
            <a:pPr algn="ctr"/>
            <a:r>
              <a:rPr lang="ru-RU" sz="2800" b="1" dirty="0"/>
              <a:t>н</a:t>
            </a:r>
            <a:r>
              <a:rPr lang="ru-RU" sz="2800" b="1" dirty="0" smtClean="0"/>
              <a:t>е получится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656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1362</TotalTime>
  <Words>880</Words>
  <Application>Microsoft Office PowerPoint</Application>
  <PresentationFormat>Экран (4:3)</PresentationFormat>
  <Paragraphs>212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211</cp:revision>
  <dcterms:created xsi:type="dcterms:W3CDTF">2016-05-02T09:38:23Z</dcterms:created>
  <dcterms:modified xsi:type="dcterms:W3CDTF">2017-03-13T22:12:48Z</dcterms:modified>
</cp:coreProperties>
</file>