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s/slide5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commentAuthors.xml" ContentType="application/vnd.openxmlformats-officedocument.presentationml.commentAuthor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4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0.xml" ContentType="application/vnd.openxmlformats-officedocument.presentationml.slideLayout+xml"/>
  <Default Extension="gif" ContentType="image/gif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7"/>
  </p:notesMasterIdLst>
  <p:handoutMasterIdLst>
    <p:handoutMasterId r:id="rId58"/>
  </p:handoutMasterIdLst>
  <p:sldIdLst>
    <p:sldId id="260" r:id="rId2"/>
    <p:sldId id="258" r:id="rId3"/>
    <p:sldId id="259" r:id="rId4"/>
    <p:sldId id="261" r:id="rId5"/>
    <p:sldId id="257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5" r:id="rId19"/>
    <p:sldId id="274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4" r:id="rId28"/>
    <p:sldId id="283" r:id="rId29"/>
    <p:sldId id="285" r:id="rId30"/>
    <p:sldId id="286" r:id="rId31"/>
    <p:sldId id="287" r:id="rId32"/>
    <p:sldId id="288" r:id="rId33"/>
    <p:sldId id="289" r:id="rId34"/>
    <p:sldId id="290" r:id="rId35"/>
    <p:sldId id="292" r:id="rId36"/>
    <p:sldId id="291" r:id="rId37"/>
    <p:sldId id="293" r:id="rId38"/>
    <p:sldId id="294" r:id="rId39"/>
    <p:sldId id="295" r:id="rId40"/>
    <p:sldId id="296" r:id="rId41"/>
    <p:sldId id="297" r:id="rId42"/>
    <p:sldId id="298" r:id="rId43"/>
    <p:sldId id="300" r:id="rId44"/>
    <p:sldId id="299" r:id="rId45"/>
    <p:sldId id="301" r:id="rId46"/>
    <p:sldId id="302" r:id="rId47"/>
    <p:sldId id="303" r:id="rId48"/>
    <p:sldId id="304" r:id="rId49"/>
    <p:sldId id="305" r:id="rId50"/>
    <p:sldId id="306" r:id="rId51"/>
    <p:sldId id="307" r:id="rId52"/>
    <p:sldId id="308" r:id="rId53"/>
    <p:sldId id="309" r:id="rId54"/>
    <p:sldId id="310" r:id="rId55"/>
    <p:sldId id="311" r:id="rId5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Гимназия 2" initials="Г2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351" autoAdjust="0"/>
    <p:restoredTop sz="94624" autoAdjust="0"/>
  </p:normalViewPr>
  <p:slideViewPr>
    <p:cSldViewPr>
      <p:cViewPr varScale="1">
        <p:scale>
          <a:sx n="69" d="100"/>
          <a:sy n="69" d="100"/>
        </p:scale>
        <p:origin x="-1416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5" d="100"/>
          <a:sy n="55" d="100"/>
        </p:scale>
        <p:origin x="-2892" y="-102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notesMaster" Target="notesMasters/notesMaster1.xml"/><Relationship Id="rId61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commentAuthors" Target="commentAuthor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446FBC7-14B6-41B7-964F-62AFF10A8F4D}" type="datetimeFigureOut">
              <a:rPr lang="ru-RU" smtClean="0"/>
              <a:pPr/>
              <a:t>01.11.2021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B146BD1-CC71-430F-BF9B-F1EAFEB8FDC3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B0BB698-6107-4E7F-988D-8CC829BC99A9}" type="datetimeFigureOut">
              <a:rPr lang="ru-RU" smtClean="0"/>
              <a:pPr/>
              <a:t>01.11.2021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3DD76A3-0CF9-44C9-8BAF-ABCB75B2AD72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D7F3FF-91E9-4493-AD15-6A0CCE464141}" type="datetimeFigureOut">
              <a:rPr lang="ru-RU" smtClean="0"/>
              <a:pPr/>
              <a:t>01.11.2021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19BF8A-8E2D-4168-BE45-1E5BC345C45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D7F3FF-91E9-4493-AD15-6A0CCE464141}" type="datetimeFigureOut">
              <a:rPr lang="ru-RU" smtClean="0"/>
              <a:pPr/>
              <a:t>01.11.2021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19BF8A-8E2D-4168-BE45-1E5BC345C45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D7F3FF-91E9-4493-AD15-6A0CCE464141}" type="datetimeFigureOut">
              <a:rPr lang="ru-RU" smtClean="0"/>
              <a:pPr/>
              <a:t>01.11.2021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19BF8A-8E2D-4168-BE45-1E5BC345C45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D7F3FF-91E9-4493-AD15-6A0CCE464141}" type="datetimeFigureOut">
              <a:rPr lang="ru-RU" smtClean="0"/>
              <a:pPr/>
              <a:t>01.11.2021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19BF8A-8E2D-4168-BE45-1E5BC345C45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D7F3FF-91E9-4493-AD15-6A0CCE464141}" type="datetimeFigureOut">
              <a:rPr lang="ru-RU" smtClean="0"/>
              <a:pPr/>
              <a:t>01.11.2021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19BF8A-8E2D-4168-BE45-1E5BC345C45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D7F3FF-91E9-4493-AD15-6A0CCE464141}" type="datetimeFigureOut">
              <a:rPr lang="ru-RU" smtClean="0"/>
              <a:pPr/>
              <a:t>01.11.2021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19BF8A-8E2D-4168-BE45-1E5BC345C45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D7F3FF-91E9-4493-AD15-6A0CCE464141}" type="datetimeFigureOut">
              <a:rPr lang="ru-RU" smtClean="0"/>
              <a:pPr/>
              <a:t>01.11.2021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19BF8A-8E2D-4168-BE45-1E5BC345C45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D7F3FF-91E9-4493-AD15-6A0CCE464141}" type="datetimeFigureOut">
              <a:rPr lang="ru-RU" smtClean="0"/>
              <a:pPr/>
              <a:t>01.11.2021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19BF8A-8E2D-4168-BE45-1E5BC345C45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D7F3FF-91E9-4493-AD15-6A0CCE464141}" type="datetimeFigureOut">
              <a:rPr lang="ru-RU" smtClean="0"/>
              <a:pPr/>
              <a:t>01.11.2021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19BF8A-8E2D-4168-BE45-1E5BC345C45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D7F3FF-91E9-4493-AD15-6A0CCE464141}" type="datetimeFigureOut">
              <a:rPr lang="ru-RU" smtClean="0"/>
              <a:pPr/>
              <a:t>01.11.2021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19BF8A-8E2D-4168-BE45-1E5BC345C45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D7F3FF-91E9-4493-AD15-6A0CCE464141}" type="datetimeFigureOut">
              <a:rPr lang="ru-RU" smtClean="0"/>
              <a:pPr/>
              <a:t>01.11.2021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19BF8A-8E2D-4168-BE45-1E5BC345C45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D7F3FF-91E9-4493-AD15-6A0CCE464141}" type="datetimeFigureOut">
              <a:rPr lang="ru-RU" smtClean="0"/>
              <a:pPr/>
              <a:t>01.11.2021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19BF8A-8E2D-4168-BE45-1E5BC345C452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" Target="slide11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png"/><Relationship Id="rId4" Type="http://schemas.openxmlformats.org/officeDocument/2006/relationships/slide" Target="slide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" Target="slide13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slide" Target="slide5.xml"/><Relationship Id="rId4" Type="http://schemas.openxmlformats.org/officeDocument/2006/relationships/image" Target="../media/image19.gi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" Target="slide15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" Target="slide17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png"/><Relationship Id="rId4" Type="http://schemas.openxmlformats.org/officeDocument/2006/relationships/slide" Target="slide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" Target="slide19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7" Type="http://schemas.openxmlformats.org/officeDocument/2006/relationships/image" Target="../media/image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slide" Target="slide5.xml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png"/><Relationship Id="rId4" Type="http://schemas.openxmlformats.org/officeDocument/2006/relationships/slide" Target="slide5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" Target="slide22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png"/><Relationship Id="rId4" Type="http://schemas.openxmlformats.org/officeDocument/2006/relationships/slide" Target="slide5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png"/><Relationship Id="rId4" Type="http://schemas.openxmlformats.org/officeDocument/2006/relationships/slide" Target="slide2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png"/><Relationship Id="rId4" Type="http://schemas.openxmlformats.org/officeDocument/2006/relationships/slide" Target="slide5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image" Target="../media/image27.jpeg"/><Relationship Id="rId7" Type="http://schemas.openxmlformats.org/officeDocument/2006/relationships/image" Target="../media/image3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gif"/><Relationship Id="rId5" Type="http://schemas.openxmlformats.org/officeDocument/2006/relationships/image" Target="../media/image29.png"/><Relationship Id="rId10" Type="http://schemas.openxmlformats.org/officeDocument/2006/relationships/image" Target="../media/image7.png"/><Relationship Id="rId4" Type="http://schemas.openxmlformats.org/officeDocument/2006/relationships/image" Target="../media/image28.jpeg"/><Relationship Id="rId9" Type="http://schemas.openxmlformats.org/officeDocument/2006/relationships/slide" Target="slide26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png"/><Relationship Id="rId4" Type="http://schemas.openxmlformats.org/officeDocument/2006/relationships/slide" Target="slide5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slide" Target="slide28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png"/><Relationship Id="rId4" Type="http://schemas.openxmlformats.org/officeDocument/2006/relationships/slide" Target="slide5.xml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35.jpeg"/><Relationship Id="rId7" Type="http://schemas.openxmlformats.org/officeDocument/2006/relationships/slide" Target="slide30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8.png"/><Relationship Id="rId5" Type="http://schemas.openxmlformats.org/officeDocument/2006/relationships/image" Target="../media/image37.jpeg"/><Relationship Id="rId4" Type="http://schemas.openxmlformats.org/officeDocument/2006/relationships/image" Target="../media/image36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png"/><Relationship Id="rId4" Type="http://schemas.openxmlformats.org/officeDocument/2006/relationships/slide" Target="slide5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7" Type="http://schemas.openxmlformats.org/officeDocument/2006/relationships/image" Target="../media/image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slide" Target="slide32.xml"/><Relationship Id="rId5" Type="http://schemas.openxmlformats.org/officeDocument/2006/relationships/image" Target="../media/image42.jpeg"/><Relationship Id="rId4" Type="http://schemas.openxmlformats.org/officeDocument/2006/relationships/image" Target="../media/image41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7" Type="http://schemas.openxmlformats.org/officeDocument/2006/relationships/image" Target="../media/image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slide" Target="slide5.xml"/><Relationship Id="rId5" Type="http://schemas.openxmlformats.org/officeDocument/2006/relationships/image" Target="../media/image42.jpeg"/><Relationship Id="rId4" Type="http://schemas.openxmlformats.org/officeDocument/2006/relationships/image" Target="../media/image41.jpe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7" Type="http://schemas.openxmlformats.org/officeDocument/2006/relationships/image" Target="../media/image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slide" Target="slide34.xml"/><Relationship Id="rId5" Type="http://schemas.openxmlformats.org/officeDocument/2006/relationships/image" Target="../media/image45.jpeg"/><Relationship Id="rId4" Type="http://schemas.openxmlformats.org/officeDocument/2006/relationships/image" Target="../media/image44.jpe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7" Type="http://schemas.openxmlformats.org/officeDocument/2006/relationships/image" Target="../media/image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slide" Target="slide5.xml"/><Relationship Id="rId5" Type="http://schemas.openxmlformats.org/officeDocument/2006/relationships/image" Target="../media/image45.jpeg"/><Relationship Id="rId4" Type="http://schemas.openxmlformats.org/officeDocument/2006/relationships/image" Target="../media/image44.jpe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slide" Target="slide36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slide" Target="slide5.xml"/><Relationship Id="rId3" Type="http://schemas.openxmlformats.org/officeDocument/2006/relationships/image" Target="../media/image46.gif"/><Relationship Id="rId7" Type="http://schemas.openxmlformats.org/officeDocument/2006/relationships/image" Target="../media/image5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9.jpeg"/><Relationship Id="rId5" Type="http://schemas.openxmlformats.org/officeDocument/2006/relationships/image" Target="../media/image48.jpeg"/><Relationship Id="rId4" Type="http://schemas.openxmlformats.org/officeDocument/2006/relationships/image" Target="../media/image47.jpeg"/><Relationship Id="rId9" Type="http://schemas.openxmlformats.org/officeDocument/2006/relationships/image" Target="../media/image7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slide" Target="slide38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png"/><Relationship Id="rId4" Type="http://schemas.openxmlformats.org/officeDocument/2006/relationships/image" Target="../media/image52.jpe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slide" Target="slide39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png"/><Relationship Id="rId4" Type="http://schemas.openxmlformats.org/officeDocument/2006/relationships/slide" Target="slide5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slide" Target="slide42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png"/><Relationship Id="rId4" Type="http://schemas.openxmlformats.org/officeDocument/2006/relationships/slide" Target="slide5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png"/><Relationship Id="rId4" Type="http://schemas.openxmlformats.org/officeDocument/2006/relationships/slide" Target="slide44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png"/><Relationship Id="rId4" Type="http://schemas.openxmlformats.org/officeDocument/2006/relationships/slide" Target="slide5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slide" Target="slide46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png"/><Relationship Id="rId4" Type="http://schemas.openxmlformats.org/officeDocument/2006/relationships/slide" Target="slide5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slide" Target="slide48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png"/><Relationship Id="rId4" Type="http://schemas.openxmlformats.org/officeDocument/2006/relationships/slide" Target="slide5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slide" Target="slide50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13" Type="http://schemas.openxmlformats.org/officeDocument/2006/relationships/slide" Target="slide25.xml"/><Relationship Id="rId18" Type="http://schemas.openxmlformats.org/officeDocument/2006/relationships/slide" Target="slide39.xml"/><Relationship Id="rId26" Type="http://schemas.openxmlformats.org/officeDocument/2006/relationships/slide" Target="slide43.xml"/><Relationship Id="rId3" Type="http://schemas.openxmlformats.org/officeDocument/2006/relationships/slide" Target="slide8.xml"/><Relationship Id="rId21" Type="http://schemas.openxmlformats.org/officeDocument/2006/relationships/slide" Target="slide21.xml"/><Relationship Id="rId7" Type="http://schemas.openxmlformats.org/officeDocument/2006/relationships/slide" Target="slide12.xml"/><Relationship Id="rId12" Type="http://schemas.openxmlformats.org/officeDocument/2006/relationships/image" Target="../media/image12.jpeg"/><Relationship Id="rId17" Type="http://schemas.openxmlformats.org/officeDocument/2006/relationships/slide" Target="slide18.xml"/><Relationship Id="rId25" Type="http://schemas.openxmlformats.org/officeDocument/2006/relationships/slide" Target="slide33.xml"/><Relationship Id="rId2" Type="http://schemas.openxmlformats.org/officeDocument/2006/relationships/image" Target="../media/image1.jpeg"/><Relationship Id="rId16" Type="http://schemas.openxmlformats.org/officeDocument/2006/relationships/slide" Target="slide27.xml"/><Relationship Id="rId20" Type="http://schemas.openxmlformats.org/officeDocument/2006/relationships/slide" Target="slide20.xml"/><Relationship Id="rId29" Type="http://schemas.openxmlformats.org/officeDocument/2006/relationships/slide" Target="slide4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jpeg"/><Relationship Id="rId11" Type="http://schemas.openxmlformats.org/officeDocument/2006/relationships/slide" Target="slide16.xml"/><Relationship Id="rId24" Type="http://schemas.openxmlformats.org/officeDocument/2006/relationships/slide" Target="slide23.xml"/><Relationship Id="rId5" Type="http://schemas.openxmlformats.org/officeDocument/2006/relationships/slide" Target="slide10.xml"/><Relationship Id="rId15" Type="http://schemas.openxmlformats.org/officeDocument/2006/relationships/slide" Target="slide37.xml"/><Relationship Id="rId23" Type="http://schemas.openxmlformats.org/officeDocument/2006/relationships/slide" Target="slide41.xml"/><Relationship Id="rId28" Type="http://schemas.openxmlformats.org/officeDocument/2006/relationships/slide" Target="slide47.xml"/><Relationship Id="rId10" Type="http://schemas.openxmlformats.org/officeDocument/2006/relationships/image" Target="../media/image11.jpeg"/><Relationship Id="rId19" Type="http://schemas.openxmlformats.org/officeDocument/2006/relationships/slide" Target="slide29.xml"/><Relationship Id="rId31" Type="http://schemas.openxmlformats.org/officeDocument/2006/relationships/slide" Target="slide53.xml"/><Relationship Id="rId4" Type="http://schemas.openxmlformats.org/officeDocument/2006/relationships/image" Target="../media/image8.jpeg"/><Relationship Id="rId9" Type="http://schemas.openxmlformats.org/officeDocument/2006/relationships/slide" Target="slide14.xml"/><Relationship Id="rId14" Type="http://schemas.openxmlformats.org/officeDocument/2006/relationships/slide" Target="slide35.xml"/><Relationship Id="rId22" Type="http://schemas.openxmlformats.org/officeDocument/2006/relationships/slide" Target="slide31.xml"/><Relationship Id="rId27" Type="http://schemas.openxmlformats.org/officeDocument/2006/relationships/slide" Target="slide45.xml"/><Relationship Id="rId30" Type="http://schemas.openxmlformats.org/officeDocument/2006/relationships/slide" Target="slide51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png"/><Relationship Id="rId4" Type="http://schemas.openxmlformats.org/officeDocument/2006/relationships/slide" Target="slide5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slide" Target="slide52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png"/><Relationship Id="rId4" Type="http://schemas.openxmlformats.org/officeDocument/2006/relationships/slide" Target="slide5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slide" Target="slide54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png"/><Relationship Id="rId4" Type="http://schemas.openxmlformats.org/officeDocument/2006/relationships/slide" Target="slide5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hyperlink" Target="http://vmeste.opredelim.com/docs/39600/index-53778.html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png"/><Relationship Id="rId4" Type="http://schemas.openxmlformats.org/officeDocument/2006/relationships/slide" Target="slide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9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7" Type="http://schemas.openxmlformats.org/officeDocument/2006/relationships/image" Target="../media/image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slide" Target="slide5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player.myshared.ru/758637/data/images/img2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685800" y="1643051"/>
            <a:ext cx="7772400" cy="1214445"/>
          </a:xfrm>
        </p:spPr>
        <p:txBody>
          <a:bodyPr/>
          <a:lstStyle/>
          <a:p>
            <a:r>
              <a:rPr lang="ru-RU" b="1" dirty="0" smtClean="0"/>
              <a:t>Игра </a:t>
            </a:r>
            <a:r>
              <a:rPr lang="ru-RU" b="1" dirty="0" smtClean="0">
                <a:solidFill>
                  <a:srgbClr val="FF0000"/>
                </a:solidFill>
              </a:rPr>
              <a:t>«Дорожная азбука»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4" name="Подзаголовок 3"/>
          <p:cNvSpPr>
            <a:spLocks noGrp="1"/>
          </p:cNvSpPr>
          <p:nvPr>
            <p:ph type="subTitle" idx="1"/>
          </p:nvPr>
        </p:nvSpPr>
        <p:spPr>
          <a:xfrm>
            <a:off x="2500298" y="3886200"/>
            <a:ext cx="6286544" cy="1400188"/>
          </a:xfrm>
        </p:spPr>
        <p:txBody>
          <a:bodyPr>
            <a:normAutofit/>
          </a:bodyPr>
          <a:lstStyle/>
          <a:p>
            <a:pPr algn="r"/>
            <a:r>
              <a:rPr lang="ru-RU" sz="2000" b="1" dirty="0" smtClean="0">
                <a:solidFill>
                  <a:schemeClr val="tx1"/>
                </a:solidFill>
              </a:rPr>
              <a:t>преподаватель –организатор ОБЖ</a:t>
            </a:r>
          </a:p>
          <a:p>
            <a:pPr algn="r"/>
            <a:r>
              <a:rPr lang="ru-RU" sz="2000" b="1" dirty="0" err="1" smtClean="0">
                <a:solidFill>
                  <a:schemeClr val="tx1"/>
                </a:solidFill>
              </a:rPr>
              <a:t>Данченкова</a:t>
            </a:r>
            <a:r>
              <a:rPr lang="ru-RU" sz="2000" b="1" dirty="0" smtClean="0">
                <a:solidFill>
                  <a:schemeClr val="tx1"/>
                </a:solidFill>
              </a:rPr>
              <a:t> Наталья Константиновна</a:t>
            </a:r>
          </a:p>
          <a:p>
            <a:pPr algn="r"/>
            <a:r>
              <a:rPr lang="ru-RU" sz="2000" b="1" dirty="0" smtClean="0">
                <a:solidFill>
                  <a:schemeClr val="tx1"/>
                </a:solidFill>
              </a:rPr>
              <a:t>МБОУ «Гимназия № 2»</a:t>
            </a:r>
            <a:endParaRPr lang="ru-RU" sz="2000" b="1" dirty="0">
              <a:solidFill>
                <a:schemeClr val="tx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500430" y="6072206"/>
            <a:ext cx="20002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г. Инта, </a:t>
            </a:r>
            <a:r>
              <a:rPr lang="ru-RU" b="1" dirty="0" smtClean="0"/>
              <a:t>2021</a:t>
            </a:r>
            <a:endParaRPr lang="ru-RU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player.myshared.ru/758637/data/images/img2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6786578" y="642918"/>
            <a:ext cx="200026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000" b="1" dirty="0" smtClean="0">
                <a:solidFill>
                  <a:srgbClr val="FF0000"/>
                </a:solidFill>
              </a:rPr>
              <a:t>30 баллов</a:t>
            </a:r>
            <a:endParaRPr lang="ru-RU" sz="2000" b="1" dirty="0">
              <a:solidFill>
                <a:srgbClr val="FF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142976" y="2500306"/>
            <a:ext cx="7143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/>
              <a:t>Место пересечения, примыкания </a:t>
            </a:r>
          </a:p>
          <a:p>
            <a:pPr algn="ctr"/>
            <a:r>
              <a:rPr lang="ru-RU" sz="2400" b="1" dirty="0" smtClean="0"/>
              <a:t>или разветвления дорог называется…</a:t>
            </a:r>
          </a:p>
          <a:p>
            <a:endParaRPr lang="ru-RU" sz="2400" b="1" dirty="0"/>
          </a:p>
        </p:txBody>
      </p:sp>
      <p:pic>
        <p:nvPicPr>
          <p:cNvPr id="5" name="Рисунок 4" descr="H:\ШКОЛА\школа 2\тематическое планирование\воспитательная работа\кружок Светофорчик\наглядный дид материал\картинки\к33.gif">
            <a:hlinkClick r:id="rId3" action="ppaction://hlinksldjump"/>
          </p:cNvPr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382000" y="5981700"/>
            <a:ext cx="762000" cy="876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player.myshared.ru/758637/data/images/img2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4" name="Picture 2" descr="http://edu.znate.ru/tw_files2/urls_38/2/d-1097/img11.jpg"/>
          <p:cNvPicPr>
            <a:picLocks noChangeAspect="1" noChangeArrowheads="1"/>
          </p:cNvPicPr>
          <p:nvPr/>
        </p:nvPicPr>
        <p:blipFill>
          <a:blip r:embed="rId3" cstate="print"/>
          <a:srcRect l="11842" t="21053" r="13158" b="3509"/>
          <a:stretch>
            <a:fillRect/>
          </a:stretch>
        </p:blipFill>
        <p:spPr bwMode="auto">
          <a:xfrm>
            <a:off x="2285984" y="2571744"/>
            <a:ext cx="4071966" cy="3071834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2571736" y="1785926"/>
            <a:ext cx="37147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u="sng" dirty="0" smtClean="0"/>
              <a:t>ПЕРЕКРЁСТОК</a:t>
            </a:r>
            <a:endParaRPr lang="ru-RU" sz="2800" b="1" u="sng" dirty="0"/>
          </a:p>
        </p:txBody>
      </p:sp>
      <p:sp>
        <p:nvSpPr>
          <p:cNvPr id="5" name="TextBox 4"/>
          <p:cNvSpPr txBox="1"/>
          <p:nvPr/>
        </p:nvSpPr>
        <p:spPr>
          <a:xfrm>
            <a:off x="6572264" y="571480"/>
            <a:ext cx="221457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000" b="1" dirty="0" smtClean="0">
                <a:solidFill>
                  <a:srgbClr val="FF0000"/>
                </a:solidFill>
              </a:rPr>
              <a:t>30 баллов</a:t>
            </a:r>
            <a:endParaRPr lang="ru-RU" sz="2000" b="1" dirty="0">
              <a:solidFill>
                <a:srgbClr val="FF0000"/>
              </a:solidFill>
            </a:endParaRPr>
          </a:p>
        </p:txBody>
      </p:sp>
      <p:pic>
        <p:nvPicPr>
          <p:cNvPr id="6" name="Рисунок 5" descr="H:\ШКОЛА\школа 2\тематическое планирование\воспитательная работа\кружок Светофорчик\наглядный дид материал\картинки\к33.gif">
            <a:hlinkClick r:id="rId4" action="ppaction://hlinksldjump"/>
          </p:cNvPr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382000" y="5981700"/>
            <a:ext cx="762000" cy="876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player.myshared.ru/758637/data/images/img2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1714480" y="2571744"/>
            <a:ext cx="621510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Как переходить регулируемый перекрёсток?</a:t>
            </a:r>
          </a:p>
          <a:p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6929454" y="642918"/>
            <a:ext cx="18573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000" b="1" dirty="0" smtClean="0">
                <a:solidFill>
                  <a:srgbClr val="FF0000"/>
                </a:solidFill>
              </a:rPr>
              <a:t>40 баллов</a:t>
            </a:r>
            <a:endParaRPr lang="ru-RU" sz="2000" b="1" dirty="0">
              <a:solidFill>
                <a:srgbClr val="FF0000"/>
              </a:solidFill>
            </a:endParaRPr>
          </a:p>
        </p:txBody>
      </p:sp>
      <p:pic>
        <p:nvPicPr>
          <p:cNvPr id="5" name="Рисунок 4" descr="H:\ШКОЛА\школа 2\тематическое планирование\воспитательная работа\кружок Светофорчик\наглядный дид материал\картинки\к33.gif">
            <a:hlinkClick r:id="rId3" action="ppaction://hlinksldjump"/>
          </p:cNvPr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382000" y="5981700"/>
            <a:ext cx="762000" cy="876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player.myshared.ru/758637/data/images/img2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6715140" y="714356"/>
            <a:ext cx="207170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b="1" dirty="0" smtClean="0">
                <a:solidFill>
                  <a:srgbClr val="FF0000"/>
                </a:solidFill>
              </a:rPr>
              <a:t>40 баллов</a:t>
            </a:r>
          </a:p>
          <a:p>
            <a:pPr algn="r"/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1785918" y="1643050"/>
            <a:ext cx="592935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/>
              <a:t>Пешеходы должны переходить регулируемые перекрёстки на разрешающие сигналы светофора или регулировщика</a:t>
            </a:r>
          </a:p>
          <a:p>
            <a:endParaRPr lang="ru-RU" sz="2400" b="1" dirty="0"/>
          </a:p>
        </p:txBody>
      </p:sp>
      <p:pic>
        <p:nvPicPr>
          <p:cNvPr id="26626" name="Picture 2" descr="http://ermakova76.ucoz.ru/pdd/svetofor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857356" y="3357562"/>
            <a:ext cx="2190750" cy="2190750"/>
          </a:xfrm>
          <a:prstGeom prst="rect">
            <a:avLst/>
          </a:prstGeom>
          <a:noFill/>
        </p:spPr>
      </p:pic>
      <p:pic>
        <p:nvPicPr>
          <p:cNvPr id="26628" name="Picture 4" descr="http://konbagish.narod.ru/zadan/1-7.gif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929058" y="3286124"/>
            <a:ext cx="3375157" cy="2214578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Рисунок 6" descr="H:\ШКОЛА\школа 2\тематическое планирование\воспитательная работа\кружок Светофорчик\наглядный дид материал\картинки\к33.gif">
            <a:hlinkClick r:id="rId5" action="ppaction://hlinksldjump"/>
          </p:cNvPr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382000" y="5981700"/>
            <a:ext cx="762000" cy="876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player.myshared.ru/758637/data/images/img2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6858016" y="785794"/>
            <a:ext cx="192882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000" b="1" dirty="0" smtClean="0">
                <a:solidFill>
                  <a:srgbClr val="FF0000"/>
                </a:solidFill>
              </a:rPr>
              <a:t>50 баллов</a:t>
            </a:r>
            <a:endParaRPr lang="ru-RU" sz="2000" b="1" dirty="0">
              <a:solidFill>
                <a:srgbClr val="FF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714480" y="2428868"/>
            <a:ext cx="600079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/>
              <a:t>Как переходить </a:t>
            </a:r>
          </a:p>
          <a:p>
            <a:pPr algn="ctr"/>
            <a:r>
              <a:rPr lang="ru-RU" sz="2400" b="1" dirty="0" smtClean="0"/>
              <a:t>нерегулируемый перекрёсток?</a:t>
            </a:r>
          </a:p>
          <a:p>
            <a:endParaRPr lang="ru-RU" sz="2400" b="1" dirty="0"/>
          </a:p>
        </p:txBody>
      </p:sp>
      <p:pic>
        <p:nvPicPr>
          <p:cNvPr id="5" name="Рисунок 4" descr="H:\ШКОЛА\школа 2\тематическое планирование\воспитательная работа\кружок Светофорчик\наглядный дид материал\картинки\к33.gif">
            <a:hlinkClick r:id="rId3" action="ppaction://hlinksldjump"/>
          </p:cNvPr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382000" y="5981700"/>
            <a:ext cx="762000" cy="876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player.myshared.ru/758637/data/images/img2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6572264" y="785794"/>
            <a:ext cx="21431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b="1" dirty="0" smtClean="0">
                <a:solidFill>
                  <a:srgbClr val="FF0000"/>
                </a:solidFill>
              </a:rPr>
              <a:t>50 баллов</a:t>
            </a:r>
          </a:p>
          <a:p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1000100" y="1571612"/>
            <a:ext cx="7429552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u="sng" dirty="0" smtClean="0"/>
              <a:t>Переходить дорогу на нерегулируемом перекрёстке следует по обозначенному пешеходному переходу. Если его нет, тогда дорогу в этом месте надо переходить по воображаемой линии продолжения тротуаров.</a:t>
            </a:r>
          </a:p>
          <a:p>
            <a:endParaRPr lang="ru-RU" dirty="0"/>
          </a:p>
        </p:txBody>
      </p:sp>
      <p:pic>
        <p:nvPicPr>
          <p:cNvPr id="6" name="Рисунок 5" descr="H:\ШКОЛА\школа 2\тематическое планирование\воспитательная работа\кружок Светофорчик\наглядный дид материал\картинки\к33.gif">
            <a:hlinkClick r:id="rId3" action="ppaction://hlinksldjump"/>
          </p:cNvPr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382000" y="5981700"/>
            <a:ext cx="762000" cy="876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player.myshared.ru/758637/data/images/img2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6715140" y="642918"/>
            <a:ext cx="207170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000" b="1" dirty="0" smtClean="0">
                <a:solidFill>
                  <a:srgbClr val="FF0000"/>
                </a:solidFill>
              </a:rPr>
              <a:t>10 баллов</a:t>
            </a:r>
            <a:endParaRPr lang="ru-RU" sz="2000" b="1" dirty="0">
              <a:solidFill>
                <a:srgbClr val="FF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714480" y="2357430"/>
            <a:ext cx="607223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/>
              <a:t>Перечислите значения </a:t>
            </a:r>
          </a:p>
          <a:p>
            <a:pPr algn="ctr"/>
            <a:r>
              <a:rPr lang="ru-RU" sz="2400" b="1" dirty="0" smtClean="0"/>
              <a:t>поочередно загорающихся </a:t>
            </a:r>
          </a:p>
          <a:p>
            <a:pPr algn="ctr"/>
            <a:r>
              <a:rPr lang="ru-RU" sz="2400" b="1" dirty="0" smtClean="0"/>
              <a:t>сигналов светофора.</a:t>
            </a:r>
          </a:p>
          <a:p>
            <a:endParaRPr lang="ru-RU" dirty="0"/>
          </a:p>
        </p:txBody>
      </p:sp>
      <p:pic>
        <p:nvPicPr>
          <p:cNvPr id="6" name="Рисунок 5" descr="H:\ШКОЛА\школа 2\тематическое планирование\воспитательная работа\кружок Светофорчик\наглядный дид материал\картинки\к33.gif">
            <a:hlinkClick r:id="rId3" action="ppaction://hlinksldjump"/>
          </p:cNvPr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382000" y="5981700"/>
            <a:ext cx="762000" cy="876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player.myshared.ru/758637/data/images/img2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6143636" y="642918"/>
            <a:ext cx="264320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b="1" dirty="0" smtClean="0">
                <a:solidFill>
                  <a:srgbClr val="FF0000"/>
                </a:solidFill>
              </a:rPr>
              <a:t>10 баллов</a:t>
            </a:r>
          </a:p>
          <a:p>
            <a:pPr algn="r"/>
            <a:endParaRPr lang="ru-RU" dirty="0"/>
          </a:p>
        </p:txBody>
      </p:sp>
      <p:pic>
        <p:nvPicPr>
          <p:cNvPr id="2050" name="Picture 2" descr="http://www.clipartlord.com/wp-content/uploads/2013/09/traffic-ligh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71736" y="4000504"/>
            <a:ext cx="3571900" cy="2259227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2143108" y="1071546"/>
            <a:ext cx="5786478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000" b="1" dirty="0" smtClean="0">
                <a:solidFill>
                  <a:srgbClr val="00B050"/>
                </a:solidFill>
              </a:rPr>
              <a:t>Зелёный сигнал </a:t>
            </a:r>
            <a:r>
              <a:rPr lang="ru-RU" sz="2000" b="1" dirty="0" smtClean="0"/>
              <a:t>- разрешает движение, зеленый мигающий разрешает движение и информирует, что время его действия истекает и вскоре будет включен запрещающий сигнал</a:t>
            </a:r>
          </a:p>
          <a:p>
            <a:pPr algn="just"/>
            <a:r>
              <a:rPr lang="ru-RU" sz="2000" b="1" dirty="0" smtClean="0">
                <a:solidFill>
                  <a:srgbClr val="FFFF00"/>
                </a:solidFill>
              </a:rPr>
              <a:t>Жёлтый сигнал </a:t>
            </a:r>
            <a:r>
              <a:rPr lang="ru-RU" sz="2000" b="1" dirty="0" smtClean="0"/>
              <a:t>- запрещает движение, желтый мигающий разрешает движение и предупреждает об опасности.</a:t>
            </a:r>
          </a:p>
          <a:p>
            <a:pPr algn="just"/>
            <a:r>
              <a:rPr lang="ru-RU" sz="2000" b="1" dirty="0" smtClean="0">
                <a:solidFill>
                  <a:srgbClr val="FF0000"/>
                </a:solidFill>
              </a:rPr>
              <a:t>Красный сигнал </a:t>
            </a:r>
            <a:r>
              <a:rPr lang="ru-RU" sz="2000" b="1" dirty="0" smtClean="0"/>
              <a:t>- запрещает движение, в том числе и мигающий.</a:t>
            </a:r>
          </a:p>
          <a:p>
            <a:endParaRPr lang="ru-RU" sz="2000" b="1" dirty="0"/>
          </a:p>
        </p:txBody>
      </p:sp>
      <p:pic>
        <p:nvPicPr>
          <p:cNvPr id="6" name="Рисунок 5" descr="H:\ШКОЛА\школа 2\тематическое планирование\воспитательная работа\кружок Светофорчик\наглядный дид материал\картинки\к33.gif">
            <a:hlinkClick r:id="rId4" action="ppaction://hlinksldjump"/>
          </p:cNvPr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382000" y="5981700"/>
            <a:ext cx="762000" cy="876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player.myshared.ru/758637/data/images/img2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7072330" y="714356"/>
            <a:ext cx="164307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000" b="1" dirty="0" smtClean="0">
                <a:solidFill>
                  <a:srgbClr val="FF0000"/>
                </a:solidFill>
              </a:rPr>
              <a:t>20 баллов</a:t>
            </a:r>
            <a:endParaRPr lang="ru-RU" sz="2000" b="1" dirty="0">
              <a:solidFill>
                <a:srgbClr val="FF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928794" y="2500306"/>
            <a:ext cx="592935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/>
              <a:t>Какие бывают виды дорожных светофоров?</a:t>
            </a:r>
          </a:p>
          <a:p>
            <a:endParaRPr lang="ru-RU" dirty="0"/>
          </a:p>
        </p:txBody>
      </p:sp>
      <p:pic>
        <p:nvPicPr>
          <p:cNvPr id="5" name="Рисунок 4" descr="H:\ШКОЛА\школа 2\тематическое планирование\воспитательная работа\кружок Светофорчик\наглядный дид материал\картинки\к33.gif">
            <a:hlinkClick r:id="rId3" action="ppaction://hlinksldjump"/>
          </p:cNvPr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382000" y="5981700"/>
            <a:ext cx="762000" cy="876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player.myshared.ru/758637/data/images/img2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6643702" y="642918"/>
            <a:ext cx="21431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b="1" dirty="0" smtClean="0">
                <a:solidFill>
                  <a:srgbClr val="FF0000"/>
                </a:solidFill>
              </a:rPr>
              <a:t>20 баллов</a:t>
            </a:r>
          </a:p>
          <a:p>
            <a:pPr algn="r"/>
            <a:endParaRPr lang="ru-RU" dirty="0"/>
          </a:p>
        </p:txBody>
      </p:sp>
      <p:pic>
        <p:nvPicPr>
          <p:cNvPr id="34818" name="Picture 2" descr="http://i65.fastpic.ru/big/2014/0930/a8/574e7b10fb2f1a2e47ede19799a78ca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5786" y="1785926"/>
            <a:ext cx="3333750" cy="2071701"/>
          </a:xfrm>
          <a:prstGeom prst="rect">
            <a:avLst/>
          </a:prstGeom>
          <a:noFill/>
        </p:spPr>
      </p:pic>
      <p:pic>
        <p:nvPicPr>
          <p:cNvPr id="34820" name="Picture 4" descr="http://school9.edu-kolomna.ru/local/files/school9/foto_bez_1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00694" y="1571612"/>
            <a:ext cx="1571636" cy="2214578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500034" y="1428736"/>
            <a:ext cx="378621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/>
              <a:t>Транспортный светофор</a:t>
            </a:r>
          </a:p>
          <a:p>
            <a:pPr algn="ctr"/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5000628" y="1071546"/>
            <a:ext cx="350046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/>
              <a:t>Пешеходный светофор</a:t>
            </a:r>
          </a:p>
          <a:p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2357422" y="3857629"/>
            <a:ext cx="42862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/>
              <a:t>Светофор для велосипедистов</a:t>
            </a:r>
          </a:p>
          <a:p>
            <a:endParaRPr lang="ru-RU" sz="2400" b="1" dirty="0"/>
          </a:p>
        </p:txBody>
      </p:sp>
      <p:pic>
        <p:nvPicPr>
          <p:cNvPr id="34822" name="Picture 6" descr="http://thedisneydrivenlife.com/wp-content/uploads/2007/04/traffic-light-for-bikes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857488" y="4286256"/>
            <a:ext cx="3071834" cy="2213776"/>
          </a:xfrm>
          <a:prstGeom prst="rect">
            <a:avLst/>
          </a:prstGeom>
          <a:noFill/>
        </p:spPr>
      </p:pic>
      <p:pic>
        <p:nvPicPr>
          <p:cNvPr id="10" name="Рисунок 9" descr="H:\ШКОЛА\школа 2\тематическое планирование\воспитательная работа\кружок Светофорчик\наглядный дид материал\картинки\к33.gif">
            <a:hlinkClick r:id="rId6" action="ppaction://hlinksldjump"/>
          </p:cNvPr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8382000" y="5981700"/>
            <a:ext cx="762000" cy="876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player.myshared.ru/758637/data/images/img2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1928794" y="785794"/>
            <a:ext cx="6429420" cy="51090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</a:rPr>
              <a:t>Цель</a:t>
            </a:r>
            <a:r>
              <a:rPr lang="ru-RU" sz="2000" b="1" dirty="0" smtClean="0"/>
              <a:t>:</a:t>
            </a:r>
            <a:r>
              <a:rPr lang="ru-RU" sz="2000" dirty="0" smtClean="0"/>
              <a:t> </a:t>
            </a:r>
          </a:p>
          <a:p>
            <a:pPr algn="just"/>
            <a:r>
              <a:rPr lang="ru-RU" sz="2000" b="1" dirty="0" smtClean="0"/>
              <a:t>создание условий для формирования </a:t>
            </a:r>
            <a:r>
              <a:rPr lang="ru-RU" sz="2000" b="1" dirty="0" err="1" smtClean="0"/>
              <a:t>ценностно</a:t>
            </a:r>
            <a:r>
              <a:rPr lang="ru-RU" sz="2000" b="1" dirty="0" smtClean="0"/>
              <a:t> –смысловой ориентации младших школьников в процессе изучения правил дорожной безопасности.</a:t>
            </a:r>
          </a:p>
          <a:p>
            <a:pPr algn="just"/>
            <a:r>
              <a:rPr lang="ru-RU" sz="2400" b="1" dirty="0" smtClean="0">
                <a:solidFill>
                  <a:srgbClr val="FF0000"/>
                </a:solidFill>
              </a:rPr>
              <a:t>Задачи:</a:t>
            </a:r>
          </a:p>
          <a:p>
            <a:pPr lvl="0" algn="just"/>
            <a:r>
              <a:rPr lang="ru-RU" sz="2000" b="1" dirty="0" smtClean="0"/>
              <a:t>воспитание социально - ориентированной, творческой личности;</a:t>
            </a:r>
          </a:p>
          <a:p>
            <a:pPr lvl="0" algn="just"/>
            <a:r>
              <a:rPr lang="ru-RU" sz="2000" b="1" dirty="0" smtClean="0"/>
              <a:t>развитие способности детей к организации своей </a:t>
            </a:r>
            <a:r>
              <a:rPr lang="ru-RU" sz="2000" b="1" dirty="0" err="1" smtClean="0"/>
              <a:t>учебно</a:t>
            </a:r>
            <a:r>
              <a:rPr lang="ru-RU" sz="2000" b="1" dirty="0" smtClean="0"/>
              <a:t> – игровой деятельности посредством освоения личностных, регулятивных и коммуникативных УУД;</a:t>
            </a:r>
          </a:p>
          <a:p>
            <a:pPr lvl="0" algn="just"/>
            <a:r>
              <a:rPr lang="ru-RU" sz="2000" b="1" dirty="0" smtClean="0"/>
              <a:t>формирование у учащихся интереса к изучению правил дорожного движения и потребности в соблюдении здорового образа жизни;</a:t>
            </a:r>
          </a:p>
          <a:p>
            <a:pPr lvl="0" algn="just"/>
            <a:r>
              <a:rPr lang="ru-RU" sz="2000" b="1" dirty="0" smtClean="0"/>
              <a:t>обобщение и систематизация знаний детей о правилах безопасного поведения на улицах и дорогах.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player.myshared.ru/758637/data/images/img2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6643702" y="642918"/>
            <a:ext cx="21431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000" b="1" dirty="0" smtClean="0">
                <a:solidFill>
                  <a:srgbClr val="FF0000"/>
                </a:solidFill>
              </a:rPr>
              <a:t>30 баллов</a:t>
            </a:r>
            <a:endParaRPr lang="ru-RU" sz="2000" b="1" dirty="0">
              <a:solidFill>
                <a:srgbClr val="FF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500298" y="2000240"/>
            <a:ext cx="4786346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</a:rPr>
              <a:t>Уступи дорогу</a:t>
            </a:r>
          </a:p>
          <a:p>
            <a:endParaRPr lang="ru-RU" dirty="0"/>
          </a:p>
        </p:txBody>
      </p:sp>
      <p:sp>
        <p:nvSpPr>
          <p:cNvPr id="36865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3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Право выбора вопроса переходит к соперникам</a:t>
            </a: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571604" y="2500306"/>
            <a:ext cx="5786478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/>
              <a:t>(Право выбора вопроса переходит к соперникам)</a:t>
            </a:r>
          </a:p>
          <a:p>
            <a:pPr algn="ctr"/>
            <a:endParaRPr lang="ru-RU" dirty="0"/>
          </a:p>
        </p:txBody>
      </p:sp>
      <p:pic>
        <p:nvPicPr>
          <p:cNvPr id="36867" name="Picture 3" descr="http://i.mr7.ru/photos/2010/01/resize_CfzsS9p74oR2ofyX69vi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428860" y="3000372"/>
            <a:ext cx="4531848" cy="3000396"/>
          </a:xfrm>
          <a:prstGeom prst="rect">
            <a:avLst/>
          </a:prstGeom>
          <a:noFill/>
        </p:spPr>
      </p:pic>
      <p:pic>
        <p:nvPicPr>
          <p:cNvPr id="8" name="Рисунок 7" descr="H:\ШКОЛА\школа 2\тематическое планирование\воспитательная работа\кружок Светофорчик\наглядный дид материал\картинки\к33.gif">
            <a:hlinkClick r:id="rId4" action="ppaction://hlinksldjump"/>
          </p:cNvPr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382000" y="5981700"/>
            <a:ext cx="762000" cy="876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player.myshared.ru/758637/data/images/img2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6858016" y="714356"/>
            <a:ext cx="192882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000" b="1" dirty="0" smtClean="0">
                <a:solidFill>
                  <a:srgbClr val="FF0000"/>
                </a:solidFill>
              </a:rPr>
              <a:t>40 баллов</a:t>
            </a:r>
            <a:endParaRPr lang="ru-RU" sz="2000" b="1" dirty="0">
              <a:solidFill>
                <a:srgbClr val="FF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785918" y="2428868"/>
            <a:ext cx="614366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/>
              <a:t>Как поступить, если горит </a:t>
            </a:r>
          </a:p>
          <a:p>
            <a:pPr algn="ctr"/>
            <a:r>
              <a:rPr lang="ru-RU" sz="2400" b="1" dirty="0" smtClean="0"/>
              <a:t>красный сигнал светофора,</a:t>
            </a:r>
          </a:p>
          <a:p>
            <a:pPr algn="ctr"/>
            <a:r>
              <a:rPr lang="ru-RU" sz="2400" b="1" dirty="0" smtClean="0"/>
              <a:t> а машин – нет?</a:t>
            </a:r>
          </a:p>
          <a:p>
            <a:endParaRPr lang="ru-RU" dirty="0"/>
          </a:p>
        </p:txBody>
      </p:sp>
      <p:pic>
        <p:nvPicPr>
          <p:cNvPr id="5" name="Рисунок 4" descr="H:\ШКОЛА\школа 2\тематическое планирование\воспитательная работа\кружок Светофорчик\наглядный дид материал\картинки\к33.gif">
            <a:hlinkClick r:id="rId3" action="ppaction://hlinksldjump"/>
          </p:cNvPr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382000" y="5981700"/>
            <a:ext cx="762000" cy="876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http://player.myshared.ru/758637/data/images/img2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6929454" y="714356"/>
            <a:ext cx="18573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b="1" dirty="0" smtClean="0">
                <a:solidFill>
                  <a:srgbClr val="FF0000"/>
                </a:solidFill>
              </a:rPr>
              <a:t>40 баллов</a:t>
            </a:r>
          </a:p>
          <a:p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2000232" y="1571612"/>
            <a:ext cx="600079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/>
              <a:t>Дорогу переходить </a:t>
            </a:r>
          </a:p>
          <a:p>
            <a:pPr algn="ctr"/>
            <a:r>
              <a:rPr lang="ru-RU" sz="2400" b="1" dirty="0" smtClean="0"/>
              <a:t>на красный сигнал светофора </a:t>
            </a:r>
          </a:p>
          <a:p>
            <a:pPr algn="ctr"/>
            <a:r>
              <a:rPr lang="ru-RU" sz="2400" b="1" dirty="0" smtClean="0">
                <a:solidFill>
                  <a:srgbClr val="FF0000"/>
                </a:solidFill>
              </a:rPr>
              <a:t>строго запрещено!!!</a:t>
            </a:r>
          </a:p>
          <a:p>
            <a:endParaRPr lang="ru-RU" dirty="0"/>
          </a:p>
        </p:txBody>
      </p:sp>
      <p:pic>
        <p:nvPicPr>
          <p:cNvPr id="37891" name="Picture 3" descr="http://nosiki.at.ua/_ld/7/21982827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500298" y="2786058"/>
            <a:ext cx="4071966" cy="3680431"/>
          </a:xfrm>
          <a:prstGeom prst="rect">
            <a:avLst/>
          </a:prstGeom>
          <a:noFill/>
        </p:spPr>
      </p:pic>
      <p:pic>
        <p:nvPicPr>
          <p:cNvPr id="6" name="Рисунок 5" descr="H:\ШКОЛА\школа 2\тематическое планирование\воспитательная работа\кружок Светофорчик\наглядный дид материал\картинки\к33.gif">
            <a:hlinkClick r:id="rId4" action="ppaction://hlinksldjump"/>
          </p:cNvPr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382000" y="5981700"/>
            <a:ext cx="762000" cy="876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player.myshared.ru/758637/data/images/img2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6786578" y="571480"/>
            <a:ext cx="200026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000" b="1" dirty="0" smtClean="0">
                <a:solidFill>
                  <a:srgbClr val="FF0000"/>
                </a:solidFill>
              </a:rPr>
              <a:t>50 баллов</a:t>
            </a:r>
            <a:endParaRPr lang="ru-RU" sz="2000" b="1" dirty="0">
              <a:solidFill>
                <a:srgbClr val="FF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57158" y="1500174"/>
            <a:ext cx="842968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/>
              <a:t>Какому сигналу светофора соответствует каждое положение регулировщика?</a:t>
            </a:r>
          </a:p>
          <a:p>
            <a:endParaRPr lang="ru-RU" dirty="0"/>
          </a:p>
        </p:txBody>
      </p:sp>
      <p:pic>
        <p:nvPicPr>
          <p:cNvPr id="41986" name="Picture 2" descr="http://rud.exdat.com/pars_docs/tw_refs/791/790728/790728_html_m6ad1a707.pn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500298" y="2428868"/>
            <a:ext cx="3786214" cy="3666017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2786050" y="6072206"/>
            <a:ext cx="78581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/>
              <a:t>1</a:t>
            </a:r>
            <a:endParaRPr lang="ru-RU" sz="20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4286248" y="6072206"/>
            <a:ext cx="7143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/>
              <a:t>2</a:t>
            </a:r>
            <a:endParaRPr lang="ru-RU" sz="20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5429256" y="6072206"/>
            <a:ext cx="10001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3</a:t>
            </a:r>
            <a:endParaRPr lang="ru-RU" b="1" dirty="0"/>
          </a:p>
        </p:txBody>
      </p:sp>
      <p:pic>
        <p:nvPicPr>
          <p:cNvPr id="9" name="Рисунок 8" descr="H:\ШКОЛА\школа 2\тематическое планирование\воспитательная работа\кружок Светофорчик\наглядный дид материал\картинки\к33.gif">
            <a:hlinkClick r:id="rId4" action="ppaction://hlinksldjump"/>
          </p:cNvPr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382000" y="5981700"/>
            <a:ext cx="762000" cy="876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player.myshared.ru/758637/data/images/img2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6786578" y="571480"/>
            <a:ext cx="20002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b="1" dirty="0" smtClean="0">
                <a:solidFill>
                  <a:srgbClr val="FF0000"/>
                </a:solidFill>
              </a:rPr>
              <a:t>50 баллов</a:t>
            </a:r>
            <a:endParaRPr lang="ru-RU" b="1" dirty="0">
              <a:solidFill>
                <a:srgbClr val="FF0000"/>
              </a:solidFill>
            </a:endParaRPr>
          </a:p>
        </p:txBody>
      </p:sp>
      <p:pic>
        <p:nvPicPr>
          <p:cNvPr id="4" name="Picture 2" descr="http://rud.exdat.com/pars_docs/tw_refs/791/790728/790728_html_m6ad1a707.pn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428859" y="1142984"/>
            <a:ext cx="4279253" cy="4143404"/>
          </a:xfrm>
          <a:prstGeom prst="rect">
            <a:avLst/>
          </a:prstGeom>
          <a:noFill/>
        </p:spPr>
      </p:pic>
      <p:pic>
        <p:nvPicPr>
          <p:cNvPr id="5" name="Рисунок 4" descr="H:\ШКОЛА\школа 2\тематическое планирование\воспитательная работа\кружок Светофорчик\наглядный дид материал\картинки\к33.gif">
            <a:hlinkClick r:id="rId4" action="ppaction://hlinksldjump"/>
          </p:cNvPr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382000" y="5981700"/>
            <a:ext cx="762000" cy="876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5572132" y="5286388"/>
            <a:ext cx="20717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00B050"/>
                </a:solidFill>
              </a:rPr>
              <a:t>   зеленый</a:t>
            </a:r>
            <a:endParaRPr lang="ru-RU" b="1" dirty="0">
              <a:solidFill>
                <a:srgbClr val="00B05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357422" y="5357826"/>
            <a:ext cx="17145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FF0000"/>
                </a:solidFill>
              </a:rPr>
              <a:t>красный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214810" y="5357826"/>
            <a:ext cx="12858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FFFF00"/>
                </a:solidFill>
              </a:rPr>
              <a:t>желтый</a:t>
            </a:r>
            <a:endParaRPr lang="ru-RU" b="1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player.myshared.ru/758637/data/images/img2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7072330" y="785794"/>
            <a:ext cx="171451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000" b="1" dirty="0" smtClean="0">
                <a:solidFill>
                  <a:srgbClr val="FF0000"/>
                </a:solidFill>
              </a:rPr>
              <a:t>10 баллов</a:t>
            </a:r>
            <a:endParaRPr lang="ru-RU" sz="2000" b="1" dirty="0">
              <a:solidFill>
                <a:srgbClr val="FF0000"/>
              </a:solidFill>
            </a:endParaRPr>
          </a:p>
        </p:txBody>
      </p:sp>
      <p:pic>
        <p:nvPicPr>
          <p:cNvPr id="39938" name="Picture 2" descr="http://s017.radikal.ru/i425/1310/ba/50efc7084db1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57158" y="357166"/>
            <a:ext cx="1643074" cy="1643074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1928794" y="1285860"/>
            <a:ext cx="328614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/>
              <a:t>Право ответить переходит к соперникам</a:t>
            </a:r>
            <a:endParaRPr lang="ru-RU" sz="1400" dirty="0"/>
          </a:p>
        </p:txBody>
      </p:sp>
      <p:sp>
        <p:nvSpPr>
          <p:cNvPr id="6" name="TextBox 5"/>
          <p:cNvSpPr txBox="1"/>
          <p:nvPr/>
        </p:nvSpPr>
        <p:spPr>
          <a:xfrm>
            <a:off x="285720" y="2285992"/>
            <a:ext cx="857256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/>
              <a:t>Какой дорожный знак называется «Велосипедная дорожка»?</a:t>
            </a:r>
          </a:p>
          <a:p>
            <a:pPr algn="ctr"/>
            <a:endParaRPr lang="ru-RU" dirty="0"/>
          </a:p>
        </p:txBody>
      </p:sp>
      <p:pic>
        <p:nvPicPr>
          <p:cNvPr id="39942" name="Picture 6" descr="http://cs606524.vk.me/v606524203/2966/c9ohsRFJKFs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8596" y="2928934"/>
            <a:ext cx="1571636" cy="1571636"/>
          </a:xfrm>
          <a:prstGeom prst="rect">
            <a:avLst/>
          </a:prstGeom>
          <a:noFill/>
        </p:spPr>
      </p:pic>
      <p:pic>
        <p:nvPicPr>
          <p:cNvPr id="39944" name="Picture 8" descr="http://player.myshared.ru/648991/data/images/img19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071670" y="2928934"/>
            <a:ext cx="1643074" cy="1626308"/>
          </a:xfrm>
          <a:prstGeom prst="rect">
            <a:avLst/>
          </a:prstGeom>
          <a:noFill/>
        </p:spPr>
      </p:pic>
      <p:pic>
        <p:nvPicPr>
          <p:cNvPr id="39946" name="Picture 10" descr="http://euroznak.com.ua/static/images/catalog/154/4.14-dorozhka-dlya-peshehodov-i-velosipedistov.gif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786182" y="2928934"/>
            <a:ext cx="1558905" cy="1558905"/>
          </a:xfrm>
          <a:prstGeom prst="rect">
            <a:avLst/>
          </a:prstGeom>
          <a:noFill/>
        </p:spPr>
      </p:pic>
      <p:pic>
        <p:nvPicPr>
          <p:cNvPr id="39948" name="Picture 12" descr="http://bloknot.ru/wp-content/uploads/2015/04/5.14.2-Polosa-dlya-velosipedistov.jpg"/>
          <p:cNvPicPr>
            <a:picLocks noChangeAspect="1" noChangeArrowheads="1"/>
          </p:cNvPicPr>
          <p:nvPr/>
        </p:nvPicPr>
        <p:blipFill>
          <a:blip r:embed="rId7" cstate="print"/>
          <a:srcRect l="13636" t="9470" r="13636" b="19508"/>
          <a:stretch>
            <a:fillRect/>
          </a:stretch>
        </p:blipFill>
        <p:spPr bwMode="auto">
          <a:xfrm>
            <a:off x="5500694" y="3071810"/>
            <a:ext cx="1357322" cy="1272489"/>
          </a:xfrm>
          <a:prstGeom prst="rect">
            <a:avLst/>
          </a:prstGeom>
          <a:noFill/>
        </p:spPr>
      </p:pic>
      <p:pic>
        <p:nvPicPr>
          <p:cNvPr id="39950" name="Picture 14" descr="http://www.ipatovo.org/userfiles/image/foto_galereya/pdd2013i_html_m64aef611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143768" y="2928934"/>
            <a:ext cx="1558905" cy="1558905"/>
          </a:xfrm>
          <a:prstGeom prst="rect">
            <a:avLst/>
          </a:prstGeom>
          <a:noFill/>
        </p:spPr>
      </p:pic>
      <p:sp>
        <p:nvSpPr>
          <p:cNvPr id="13" name="TextBox 12"/>
          <p:cNvSpPr txBox="1"/>
          <p:nvPr/>
        </p:nvSpPr>
        <p:spPr>
          <a:xfrm>
            <a:off x="714348" y="4572008"/>
            <a:ext cx="778674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      </a:t>
            </a:r>
            <a:r>
              <a:rPr lang="ru-RU" sz="2000" b="1" dirty="0" smtClean="0"/>
              <a:t>1                          2                             3                            4                           5</a:t>
            </a:r>
            <a:endParaRPr lang="ru-RU" sz="2000" b="1" dirty="0"/>
          </a:p>
        </p:txBody>
      </p:sp>
      <p:pic>
        <p:nvPicPr>
          <p:cNvPr id="14" name="Рисунок 13" descr="H:\ШКОЛА\школа 2\тематическое планирование\воспитательная работа\кружок Светофорчик\наглядный дид материал\картинки\к33.gif">
            <a:hlinkClick r:id="rId9" action="ppaction://hlinksldjump"/>
          </p:cNvPr>
          <p:cNvPicPr/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8382000" y="5981700"/>
            <a:ext cx="762000" cy="876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99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99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99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player.myshared.ru/758637/data/images/img2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6858016" y="857232"/>
            <a:ext cx="18573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b="1" dirty="0" smtClean="0">
                <a:solidFill>
                  <a:srgbClr val="FF0000"/>
                </a:solidFill>
              </a:rPr>
              <a:t>10 баллов</a:t>
            </a:r>
          </a:p>
          <a:p>
            <a:endParaRPr lang="ru-RU" dirty="0"/>
          </a:p>
        </p:txBody>
      </p:sp>
      <p:pic>
        <p:nvPicPr>
          <p:cNvPr id="4" name="Picture 6" descr="http://cs606524.vk.me/v606524203/2966/c9ohsRFJKFs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071670" y="1285860"/>
            <a:ext cx="4714908" cy="4714908"/>
          </a:xfrm>
          <a:prstGeom prst="rect">
            <a:avLst/>
          </a:prstGeom>
          <a:noFill/>
        </p:spPr>
      </p:pic>
      <p:pic>
        <p:nvPicPr>
          <p:cNvPr id="5" name="Рисунок 4" descr="H:\ШКОЛА\школа 2\тематическое планирование\воспитательная работа\кружок Светофорчик\наглядный дид материал\картинки\к33.gif">
            <a:hlinkClick r:id="rId4" action="ppaction://hlinksldjump"/>
          </p:cNvPr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382000" y="5981700"/>
            <a:ext cx="762000" cy="876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player.myshared.ru/758637/data/images/img2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1571604" y="2285992"/>
            <a:ext cx="5715040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FF0000"/>
                </a:solidFill>
              </a:rPr>
              <a:t>Отгадай загадку:</a:t>
            </a:r>
          </a:p>
          <a:p>
            <a:pPr algn="ctr"/>
            <a:r>
              <a:rPr lang="ru-RU" sz="2400" b="1" dirty="0" smtClean="0"/>
              <a:t>Знак ребят предупреждает</a:t>
            </a:r>
          </a:p>
          <a:p>
            <a:pPr algn="ctr"/>
            <a:r>
              <a:rPr lang="ru-RU" sz="2400" b="1" dirty="0" smtClean="0"/>
              <a:t>От несчастья ограждает:</a:t>
            </a:r>
          </a:p>
          <a:p>
            <a:pPr algn="ctr"/>
            <a:r>
              <a:rPr lang="ru-RU" sz="2400" b="1" dirty="0" smtClean="0"/>
              <a:t>«Переезд! Во всю гляди!</a:t>
            </a:r>
          </a:p>
          <a:p>
            <a:pPr algn="ctr"/>
            <a:r>
              <a:rPr lang="ru-RU" sz="2400" b="1" dirty="0" smtClean="0"/>
              <a:t>За шлагбаумом следи»</a:t>
            </a:r>
          </a:p>
          <a:p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7429520" y="571480"/>
            <a:ext cx="135732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000" b="1" dirty="0" smtClean="0">
                <a:solidFill>
                  <a:srgbClr val="FF0000"/>
                </a:solidFill>
              </a:rPr>
              <a:t>20 баллов</a:t>
            </a:r>
            <a:endParaRPr lang="ru-RU" sz="2000" b="1" dirty="0">
              <a:solidFill>
                <a:srgbClr val="FF0000"/>
              </a:solidFill>
            </a:endParaRPr>
          </a:p>
        </p:txBody>
      </p:sp>
      <p:pic>
        <p:nvPicPr>
          <p:cNvPr id="5" name="Рисунок 4" descr="H:\ШКОЛА\школа 2\тематическое планирование\воспитательная работа\кружок Светофорчик\наглядный дид материал\картинки\к33.gif">
            <a:hlinkClick r:id="rId3" action="ppaction://hlinksldjump"/>
          </p:cNvPr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382000" y="5981700"/>
            <a:ext cx="762000" cy="876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player.myshared.ru/758637/data/images/img2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7072330" y="642918"/>
            <a:ext cx="17145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7215206" y="642918"/>
            <a:ext cx="150019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b="1" dirty="0" smtClean="0">
                <a:solidFill>
                  <a:srgbClr val="FF0000"/>
                </a:solidFill>
              </a:rPr>
              <a:t>20 баллов</a:t>
            </a:r>
          </a:p>
          <a:p>
            <a:endParaRPr lang="ru-RU" dirty="0"/>
          </a:p>
        </p:txBody>
      </p:sp>
      <p:pic>
        <p:nvPicPr>
          <p:cNvPr id="44034" name="Picture 2" descr="http://www.nachalka.com/photo/d/1589-3/zh-dorozhniy+pereezd+so+shlagbaumom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643042" y="1643050"/>
            <a:ext cx="5435573" cy="4076680"/>
          </a:xfrm>
          <a:prstGeom prst="rect">
            <a:avLst/>
          </a:prstGeom>
          <a:noFill/>
        </p:spPr>
      </p:pic>
      <p:pic>
        <p:nvPicPr>
          <p:cNvPr id="6" name="Рисунок 5" descr="H:\ШКОЛА\школа 2\тематическое планирование\воспитательная работа\кружок Светофорчик\наглядный дид материал\картинки\к33.gif">
            <a:hlinkClick r:id="rId4" action="ppaction://hlinksldjump"/>
          </p:cNvPr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382000" y="5981700"/>
            <a:ext cx="762000" cy="876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player.myshared.ru/758637/data/images/img2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6786578" y="714356"/>
            <a:ext cx="200026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000" b="1" dirty="0" smtClean="0">
                <a:solidFill>
                  <a:srgbClr val="FF0000"/>
                </a:solidFill>
              </a:rPr>
              <a:t>30 баллов</a:t>
            </a:r>
            <a:endParaRPr lang="ru-RU" sz="2000" b="1" dirty="0">
              <a:solidFill>
                <a:srgbClr val="FF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00034" y="1571612"/>
            <a:ext cx="821537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/>
              <a:t>Какой знак запрещает движение пешеходов?</a:t>
            </a:r>
          </a:p>
          <a:p>
            <a:pPr algn="ctr"/>
            <a:r>
              <a:rPr lang="ru-RU" sz="2400" b="1" dirty="0" smtClean="0"/>
              <a:t> К какой группе он относится?</a:t>
            </a:r>
          </a:p>
          <a:p>
            <a:endParaRPr lang="ru-RU" dirty="0"/>
          </a:p>
        </p:txBody>
      </p:sp>
      <p:pic>
        <p:nvPicPr>
          <p:cNvPr id="46082" name="Picture 2" descr="http://www.shop.safework.ru/uploads/1221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86578" y="2714620"/>
            <a:ext cx="1571636" cy="1571636"/>
          </a:xfrm>
          <a:prstGeom prst="rect">
            <a:avLst/>
          </a:prstGeom>
          <a:noFill/>
        </p:spPr>
      </p:pic>
      <p:pic>
        <p:nvPicPr>
          <p:cNvPr id="46084" name="Picture 4" descr="http://img5.vashgorod.ru/uploads/images/news/t5/f14876.jpg"/>
          <p:cNvPicPr>
            <a:picLocks noChangeAspect="1" noChangeArrowheads="1"/>
          </p:cNvPicPr>
          <p:nvPr/>
        </p:nvPicPr>
        <p:blipFill>
          <a:blip r:embed="rId4" cstate="print"/>
          <a:srcRect l="16250" r="18750"/>
          <a:stretch>
            <a:fillRect/>
          </a:stretch>
        </p:blipFill>
        <p:spPr bwMode="auto">
          <a:xfrm>
            <a:off x="4714876" y="2714620"/>
            <a:ext cx="1643074" cy="1643074"/>
          </a:xfrm>
          <a:prstGeom prst="rect">
            <a:avLst/>
          </a:prstGeom>
          <a:noFill/>
        </p:spPr>
      </p:pic>
      <p:pic>
        <p:nvPicPr>
          <p:cNvPr id="46086" name="Picture 6" descr="http://fs00.infourok.ru/images/doc/165/189997/hello_html_66838e09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643174" y="2714619"/>
            <a:ext cx="1714512" cy="1572783"/>
          </a:xfrm>
          <a:prstGeom prst="rect">
            <a:avLst/>
          </a:prstGeom>
          <a:noFill/>
        </p:spPr>
      </p:pic>
      <p:pic>
        <p:nvPicPr>
          <p:cNvPr id="8" name="Picture 14" descr="http://www.ipatovo.org/userfiles/image/foto_galereya/pdd2013i_html_m64aef611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42910" y="2714620"/>
            <a:ext cx="1714512" cy="1714512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714348" y="4500570"/>
            <a:ext cx="771530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/>
              <a:t>           1                                  2                                   3                                 4</a:t>
            </a:r>
            <a:endParaRPr lang="ru-RU" sz="2000" b="1" dirty="0"/>
          </a:p>
        </p:txBody>
      </p:sp>
      <p:pic>
        <p:nvPicPr>
          <p:cNvPr id="10" name="Рисунок 9" descr="H:\ШКОЛА\школа 2\тематическое планирование\воспитательная работа\кружок Светофорчик\наглядный дид материал\картинки\к33.gif">
            <a:hlinkClick r:id="rId7" action="ppaction://hlinksldjump"/>
          </p:cNvPr>
          <p:cNvPicPr/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8382000" y="5981700"/>
            <a:ext cx="762000" cy="876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player.myshared.ru/758637/data/images/img2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2285984" y="1714488"/>
            <a:ext cx="5929354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400" b="1" dirty="0" smtClean="0">
                <a:solidFill>
                  <a:srgbClr val="FF0000"/>
                </a:solidFill>
              </a:rPr>
              <a:t>Место в учебном процессе</a:t>
            </a:r>
            <a:r>
              <a:rPr lang="ru-RU" sz="2400" dirty="0" smtClean="0">
                <a:solidFill>
                  <a:srgbClr val="FF0000"/>
                </a:solidFill>
              </a:rPr>
              <a:t>:</a:t>
            </a:r>
          </a:p>
          <a:p>
            <a:pPr algn="just"/>
            <a:r>
              <a:rPr lang="ru-RU" dirty="0" smtClean="0"/>
              <a:t> </a:t>
            </a:r>
            <a:r>
              <a:rPr lang="ru-RU" sz="2000" b="1" dirty="0" smtClean="0"/>
              <a:t>данная презентация будет полезна в работе по профилактике детского дорожно-транспортного травматизма с учащимися 4-5 классов. Разработку данной игры можно использовать на обобщающих уроках по окружающему миру или во внеклассной работе.</a:t>
            </a:r>
          </a:p>
          <a:p>
            <a:pPr algn="just"/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player.myshared.ru/758637/data/images/img2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6858016" y="714356"/>
            <a:ext cx="18573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b="1" dirty="0" smtClean="0">
                <a:solidFill>
                  <a:srgbClr val="FF0000"/>
                </a:solidFill>
              </a:rPr>
              <a:t>30 баллов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00034" y="1643050"/>
            <a:ext cx="807249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/>
              <a:t>Запрещающий дорожный знак </a:t>
            </a:r>
          </a:p>
          <a:p>
            <a:pPr algn="ctr"/>
            <a:r>
              <a:rPr lang="ru-RU" sz="2400" b="1" dirty="0" smtClean="0"/>
              <a:t>«Движение пешеходов запрещено»</a:t>
            </a:r>
          </a:p>
          <a:p>
            <a:pPr algn="ctr"/>
            <a:endParaRPr lang="ru-RU" dirty="0"/>
          </a:p>
        </p:txBody>
      </p:sp>
      <p:pic>
        <p:nvPicPr>
          <p:cNvPr id="5" name="Picture 2" descr="http://www.shop.safework.ru/uploads/1221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43174" y="2786058"/>
            <a:ext cx="3500462" cy="3500462"/>
          </a:xfrm>
          <a:prstGeom prst="rect">
            <a:avLst/>
          </a:prstGeom>
          <a:noFill/>
        </p:spPr>
      </p:pic>
      <p:pic>
        <p:nvPicPr>
          <p:cNvPr id="6" name="Рисунок 5" descr="H:\ШКОЛА\школа 2\тематическое планирование\воспитательная работа\кружок Светофорчик\наглядный дид материал\картинки\к33.gif">
            <a:hlinkClick r:id="rId4" action="ppaction://hlinksldjump"/>
          </p:cNvPr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382000" y="5981700"/>
            <a:ext cx="762000" cy="876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player.myshared.ru/758637/data/images/img2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6786578" y="714356"/>
            <a:ext cx="200026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000" b="1" dirty="0" smtClean="0">
                <a:solidFill>
                  <a:srgbClr val="FF0000"/>
                </a:solidFill>
              </a:rPr>
              <a:t>40 баллов</a:t>
            </a:r>
            <a:endParaRPr lang="ru-RU" sz="2000" b="1" dirty="0">
              <a:solidFill>
                <a:srgbClr val="FF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071538" y="1714489"/>
            <a:ext cx="735811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/>
              <a:t>К какой группе относятся знаки? </a:t>
            </a:r>
          </a:p>
          <a:p>
            <a:pPr algn="ctr"/>
            <a:r>
              <a:rPr lang="ru-RU" sz="2400" b="1" dirty="0" smtClean="0"/>
              <a:t>Назови каждый знак.</a:t>
            </a:r>
          </a:p>
          <a:p>
            <a:endParaRPr lang="ru-RU" dirty="0"/>
          </a:p>
        </p:txBody>
      </p:sp>
      <p:pic>
        <p:nvPicPr>
          <p:cNvPr id="5" name="Рисунок 4" descr="H:\ШКОЛА\школа 2\тематическое планирование\воспитательная работа\кружок Светофорчик\наглядный дид материал\дорожные знаки\Untitled-Scanned-25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2910" y="2500306"/>
            <a:ext cx="2214578" cy="19288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H:\ШКОЛА\школа 2\тематическое планирование\воспитательная работа\кружок Светофорчик\наглядный дид материал\дорожные знаки\Untitled-Scanned-43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643306" y="2571744"/>
            <a:ext cx="1714512" cy="178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H:\ШКОЛА\школа 2\тематическое планирование\воспитательная работа\кружок Светофорчик\наглядный дид материал\дорожные знаки\Untitled-Scanned-49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143636" y="2643182"/>
            <a:ext cx="1928826" cy="16430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1214414" y="4500570"/>
            <a:ext cx="67151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      1                                                     2                                                3</a:t>
            </a:r>
            <a:endParaRPr lang="ru-RU" b="1" dirty="0"/>
          </a:p>
        </p:txBody>
      </p:sp>
      <p:pic>
        <p:nvPicPr>
          <p:cNvPr id="9" name="Рисунок 8" descr="H:\ШКОЛА\школа 2\тематическое планирование\воспитательная работа\кружок Светофорчик\наглядный дид материал\картинки\к33.gif">
            <a:hlinkClick r:id="rId6" action="ppaction://hlinksldjump"/>
          </p:cNvPr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8382000" y="5981700"/>
            <a:ext cx="762000" cy="876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player.myshared.ru/758637/data/images/img2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6786578" y="714356"/>
            <a:ext cx="19288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b="1" dirty="0" smtClean="0">
                <a:solidFill>
                  <a:srgbClr val="FF0000"/>
                </a:solidFill>
              </a:rPr>
              <a:t>40 баллов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071670" y="1643050"/>
            <a:ext cx="607223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/>
              <a:t>Предупреждающие знаки</a:t>
            </a:r>
          </a:p>
          <a:p>
            <a:endParaRPr lang="ru-RU" dirty="0"/>
          </a:p>
        </p:txBody>
      </p:sp>
      <p:pic>
        <p:nvPicPr>
          <p:cNvPr id="5" name="Рисунок 4" descr="H:\ШКОЛА\школа 2\тематическое планирование\воспитательная работа\кружок Светофорчик\наглядный дид материал\дорожные знаки\Untitled-Scanned-25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2910" y="2500306"/>
            <a:ext cx="2000264" cy="1428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H:\ШКОЛА\школа 2\тематическое планирование\воспитательная работа\кружок Светофорчик\наглядный дид материал\дорожные знаки\Untitled-Scanned-43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643306" y="2571744"/>
            <a:ext cx="1714512" cy="1357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H:\ШКОЛА\школа 2\тематическое планирование\воспитательная работа\кружок Светофорчик\наглядный дид материал\дорожные знаки\Untitled-Scanned-49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500826" y="2643182"/>
            <a:ext cx="1785950" cy="1285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571472" y="4071942"/>
            <a:ext cx="22860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«Скользкая дорога»</a:t>
            </a:r>
            <a:endParaRPr lang="ru-RU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3428992" y="4143380"/>
            <a:ext cx="23574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«Ремонтные работы»</a:t>
            </a:r>
            <a:endParaRPr lang="ru-RU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6357950" y="4143380"/>
            <a:ext cx="23574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«Неровная дорога</a:t>
            </a:r>
            <a:endParaRPr lang="ru-RU" b="1" dirty="0"/>
          </a:p>
        </p:txBody>
      </p:sp>
      <p:pic>
        <p:nvPicPr>
          <p:cNvPr id="12" name="Рисунок 11" descr="H:\ШКОЛА\школа 2\тематическое планирование\воспитательная работа\кружок Светофорчик\наглядный дид материал\картинки\к33.gif">
            <a:hlinkClick r:id="rId6" action="ppaction://hlinksldjump"/>
          </p:cNvPr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8382000" y="5981700"/>
            <a:ext cx="762000" cy="876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player.myshared.ru/758637/data/images/img2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6858016" y="642918"/>
            <a:ext cx="19288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b="1" dirty="0" smtClean="0">
                <a:solidFill>
                  <a:srgbClr val="FF0000"/>
                </a:solidFill>
              </a:rPr>
              <a:t>50 баллов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85786" y="1643050"/>
            <a:ext cx="757242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/>
              <a:t>Какой знак лишний? Почему? Назови каждый знак.</a:t>
            </a:r>
          </a:p>
          <a:p>
            <a:pPr algn="ctr"/>
            <a:endParaRPr lang="ru-RU" dirty="0"/>
          </a:p>
        </p:txBody>
      </p:sp>
      <p:pic>
        <p:nvPicPr>
          <p:cNvPr id="5" name="Рисунок 4" descr="H:\ШКОЛА\школа 2\тематическое планирование\воспитательная работа\кружок Светофорчик\наглядный дид материал\дорожные знаки\Untitled-Scanned-16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1538" y="2571744"/>
            <a:ext cx="2071702" cy="1857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H:\ШКОЛА\школа 2\тематическое планирование\воспитательная работа\кружок Светофорчик\наглядный дид материал\дорожные знаки\Untitled-Scanned-22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714744" y="2571744"/>
            <a:ext cx="2071702" cy="1857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H:\ШКОЛА\школа 2\тематическое планирование\воспитательная работа\кружок Светофорчик\наглядный дид материал\дорожные знаки\Untitled-Scanned-26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357950" y="2571744"/>
            <a:ext cx="1857388" cy="1857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H:\ШКОЛА\школа 2\тематическое планирование\воспитательная работа\кружок Светофорчик\наглядный дид материал\картинки\к33.gif">
            <a:hlinkClick r:id="rId6" action="ppaction://hlinksldjump"/>
          </p:cNvPr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8382000" y="5981700"/>
            <a:ext cx="762000" cy="876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player.myshared.ru/758637/data/images/img2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6929454" y="714356"/>
            <a:ext cx="17859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b="1" dirty="0" smtClean="0">
                <a:solidFill>
                  <a:srgbClr val="FF0000"/>
                </a:solidFill>
              </a:rPr>
              <a:t>50 баллов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571736" y="1571612"/>
            <a:ext cx="585791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/>
              <a:t>Лишний знак </a:t>
            </a:r>
            <a:r>
              <a:rPr lang="ru-RU" sz="2000" b="1" dirty="0" smtClean="0">
                <a:solidFill>
                  <a:srgbClr val="FF0000"/>
                </a:solidFill>
              </a:rPr>
              <a:t>«Велосипедная дорожка», </a:t>
            </a:r>
            <a:r>
              <a:rPr lang="ru-RU" sz="2000" b="1" dirty="0" smtClean="0"/>
              <a:t>так как он относится к группе </a:t>
            </a:r>
            <a:r>
              <a:rPr lang="ru-RU" sz="2000" b="1" dirty="0" smtClean="0">
                <a:solidFill>
                  <a:srgbClr val="FF0000"/>
                </a:solidFill>
              </a:rPr>
              <a:t>Предписывающих знаков</a:t>
            </a:r>
            <a:endParaRPr lang="ru-RU" sz="2000" b="1" dirty="0">
              <a:solidFill>
                <a:srgbClr val="FF0000"/>
              </a:solidFill>
            </a:endParaRPr>
          </a:p>
        </p:txBody>
      </p:sp>
      <p:pic>
        <p:nvPicPr>
          <p:cNvPr id="5" name="Рисунок 4" descr="H:\ШКОЛА\школа 2\тематическое планирование\воспитательная работа\кружок Светофорчик\наглядный дид материал\дорожные знаки\Untitled-Scanned-16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42976" y="1643050"/>
            <a:ext cx="1285884" cy="12144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2143108" y="2928934"/>
            <a:ext cx="492922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FF0000"/>
                </a:solidFill>
              </a:rPr>
              <a:t>знаки Информационно – указательные</a:t>
            </a:r>
            <a:endParaRPr lang="ru-RU" sz="2000" b="1" dirty="0">
              <a:solidFill>
                <a:srgbClr val="FF0000"/>
              </a:solidFill>
            </a:endParaRPr>
          </a:p>
        </p:txBody>
      </p:sp>
      <p:pic>
        <p:nvPicPr>
          <p:cNvPr id="7" name="Рисунок 6" descr="H:\ШКОЛА\школа 2\тематическое планирование\воспитательная работа\кружок Светофорчик\наглядный дид материал\дорожные знаки\Untitled-Scanned-22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000232" y="3643314"/>
            <a:ext cx="1285884" cy="10715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H:\ШКОЛА\школа 2\тематическое планирование\воспитательная работа\кружок Светофорчик\наглядный дид материал\дорожные знаки\Untitled-Scanned-26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071670" y="5000636"/>
            <a:ext cx="1285884" cy="12144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3857620" y="4071942"/>
            <a:ext cx="46434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«Подземный пешеходный переход»</a:t>
            </a:r>
            <a:endParaRPr lang="ru-RU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3571868" y="5286388"/>
            <a:ext cx="292895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«Место трамвайной остановки»</a:t>
            </a:r>
          </a:p>
          <a:p>
            <a:endParaRPr lang="ru-RU" dirty="0"/>
          </a:p>
        </p:txBody>
      </p:sp>
      <p:pic>
        <p:nvPicPr>
          <p:cNvPr id="11" name="Рисунок 10" descr="H:\ШКОЛА\школа 2\тематическое планирование\воспитательная работа\кружок Светофорчик\наглядный дид материал\картинки\к33.gif">
            <a:hlinkClick r:id="rId6" action="ppaction://hlinksldjump"/>
          </p:cNvPr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8382000" y="5981700"/>
            <a:ext cx="762000" cy="876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player.myshared.ru/758637/data/images/img2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1214414" y="2000240"/>
            <a:ext cx="700092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/>
              <a:t>Назовите виды </a:t>
            </a:r>
          </a:p>
          <a:p>
            <a:pPr algn="ctr"/>
            <a:r>
              <a:rPr lang="ru-RU" sz="2400" b="1" dirty="0" smtClean="0"/>
              <a:t>наземного пассажирского транспорта?</a:t>
            </a:r>
          </a:p>
          <a:p>
            <a:pPr algn="ctr"/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6715140" y="500042"/>
            <a:ext cx="207170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000" b="1" dirty="0" smtClean="0">
                <a:solidFill>
                  <a:srgbClr val="FF0000"/>
                </a:solidFill>
              </a:rPr>
              <a:t>10 баллов</a:t>
            </a:r>
            <a:endParaRPr lang="ru-RU" sz="2000" b="1" dirty="0">
              <a:solidFill>
                <a:srgbClr val="FF0000"/>
              </a:solidFill>
            </a:endParaRPr>
          </a:p>
        </p:txBody>
      </p:sp>
      <p:pic>
        <p:nvPicPr>
          <p:cNvPr id="5" name="Рисунок 4" descr="H:\ШКОЛА\школа 2\тематическое планирование\воспитательная работа\кружок Светофорчик\наглядный дид материал\картинки\к33.gif">
            <a:hlinkClick r:id="rId3" action="ppaction://hlinksldjump"/>
          </p:cNvPr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382000" y="5981700"/>
            <a:ext cx="762000" cy="876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player.myshared.ru/758637/data/images/img2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7500958" y="714356"/>
            <a:ext cx="12858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b="1" dirty="0" smtClean="0">
                <a:solidFill>
                  <a:srgbClr val="FF0000"/>
                </a:solidFill>
              </a:rPr>
              <a:t>10 баллов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714612" y="1571612"/>
            <a:ext cx="48577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/>
              <a:t>Виды наземного транспорта</a:t>
            </a:r>
            <a:endParaRPr lang="ru-RU" sz="2400" b="1" dirty="0"/>
          </a:p>
        </p:txBody>
      </p:sp>
      <p:pic>
        <p:nvPicPr>
          <p:cNvPr id="48130" name="Picture 2" descr="http://www.mptver.ru/upload/glavna_1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472" y="2214554"/>
            <a:ext cx="2143140" cy="1607355"/>
          </a:xfrm>
          <a:prstGeom prst="rect">
            <a:avLst/>
          </a:prstGeom>
          <a:noFill/>
        </p:spPr>
      </p:pic>
      <p:pic>
        <p:nvPicPr>
          <p:cNvPr id="48132" name="Picture 4" descr="http://player.myshared.ru/1232755/data/images/img7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DBFCEB"/>
              </a:clrFrom>
              <a:clrTo>
                <a:srgbClr val="DBFCEB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500826" y="2071678"/>
            <a:ext cx="1928826" cy="1814369"/>
          </a:xfrm>
          <a:prstGeom prst="rect">
            <a:avLst/>
          </a:prstGeom>
          <a:noFill/>
        </p:spPr>
      </p:pic>
      <p:pic>
        <p:nvPicPr>
          <p:cNvPr id="48134" name="Picture 6" descr="http://player.myshared.ru/1232755/data/images/img6.jp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9F1A6"/>
              </a:clrFrom>
              <a:clrTo>
                <a:srgbClr val="F9F1A6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428992" y="2071678"/>
            <a:ext cx="2214578" cy="2160444"/>
          </a:xfrm>
          <a:prstGeom prst="rect">
            <a:avLst/>
          </a:prstGeom>
          <a:noFill/>
        </p:spPr>
      </p:pic>
      <p:pic>
        <p:nvPicPr>
          <p:cNvPr id="48136" name="Picture 8" descr="http://www.leuketip.nl/images/db/52c2ba8ce4b09cfdfcd5e202/u-had-een-taxi-besteld.jpg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643042" y="4214818"/>
            <a:ext cx="2115350" cy="1325071"/>
          </a:xfrm>
          <a:prstGeom prst="rect">
            <a:avLst/>
          </a:prstGeom>
          <a:noFill/>
        </p:spPr>
      </p:pic>
      <p:pic>
        <p:nvPicPr>
          <p:cNvPr id="48138" name="Picture 10" descr="http://ic.pics.livejournal.com/egida/6878371/382472/382472_600.jpg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DFAF3"/>
              </a:clrFrom>
              <a:clrTo>
                <a:srgbClr val="FDFAF3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833158" y="4286256"/>
            <a:ext cx="3122455" cy="1571636"/>
          </a:xfrm>
          <a:prstGeom prst="rect">
            <a:avLst/>
          </a:prstGeom>
          <a:noFill/>
        </p:spPr>
      </p:pic>
      <p:pic>
        <p:nvPicPr>
          <p:cNvPr id="10" name="Рисунок 9" descr="H:\ШКОЛА\школа 2\тематическое планирование\воспитательная работа\кружок Светофорчик\наглядный дид материал\картинки\к33.gif">
            <a:hlinkClick r:id="rId8" action="ppaction://hlinksldjump"/>
          </p:cNvPr>
          <p:cNvPicPr/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8382000" y="5981700"/>
            <a:ext cx="762000" cy="876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player.myshared.ru/758637/data/images/img2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7429520" y="785794"/>
            <a:ext cx="13573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b="1" dirty="0" smtClean="0">
                <a:solidFill>
                  <a:srgbClr val="FF0000"/>
                </a:solidFill>
              </a:rPr>
              <a:t>20 баллов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85786" y="2500306"/>
            <a:ext cx="7786742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/>
              <a:t>Где нужно стоять в ожидании</a:t>
            </a:r>
          </a:p>
          <a:p>
            <a:pPr algn="ctr"/>
            <a:r>
              <a:rPr lang="ru-RU" sz="2400" b="1" dirty="0" smtClean="0"/>
              <a:t> пассажирского транспорта?</a:t>
            </a:r>
          </a:p>
          <a:p>
            <a:pPr algn="ctr"/>
            <a:endParaRPr lang="ru-RU" dirty="0"/>
          </a:p>
        </p:txBody>
      </p:sp>
      <p:pic>
        <p:nvPicPr>
          <p:cNvPr id="7" name="Рисунок 6" descr="H:\ШКОЛА\школа 2\тематическое планирование\воспитательная работа\кружок Светофорчик\наглядный дид материал\картинки\к33.gif">
            <a:hlinkClick r:id="rId3" action="ppaction://hlinksldjump"/>
          </p:cNvPr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382000" y="5981700"/>
            <a:ext cx="762000" cy="876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player.myshared.ru/758637/data/images/img2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7215206" y="642918"/>
            <a:ext cx="1571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b="1" dirty="0" smtClean="0">
                <a:solidFill>
                  <a:srgbClr val="FF0000"/>
                </a:solidFill>
              </a:rPr>
              <a:t>20 баллов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928662" y="1643050"/>
            <a:ext cx="7572428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000" b="1" dirty="0" smtClean="0"/>
              <a:t>Пассажир должен находиться на автобусной </a:t>
            </a:r>
            <a:r>
              <a:rPr lang="ru-RU" sz="2000" b="1" dirty="0" smtClean="0">
                <a:solidFill>
                  <a:srgbClr val="FF0000"/>
                </a:solidFill>
              </a:rPr>
              <a:t>остановке, посадочной площадке. </a:t>
            </a:r>
          </a:p>
          <a:p>
            <a:pPr algn="just"/>
            <a:r>
              <a:rPr lang="ru-RU" sz="2000" b="1" dirty="0" smtClean="0"/>
              <a:t>Если посадочная площадка отсутствует, транспорт ожидают на </a:t>
            </a:r>
            <a:r>
              <a:rPr lang="ru-RU" sz="2000" b="1" dirty="0" smtClean="0">
                <a:solidFill>
                  <a:srgbClr val="FF0000"/>
                </a:solidFill>
              </a:rPr>
              <a:t>тротуаре или обочине.</a:t>
            </a:r>
          </a:p>
          <a:p>
            <a:endParaRPr lang="ru-RU" dirty="0"/>
          </a:p>
        </p:txBody>
      </p:sp>
      <p:pic>
        <p:nvPicPr>
          <p:cNvPr id="53250" name="Picture 2" descr="http://auto-edu.ru/pars_docs/refs/8/7862/7862_html_1bc4cbeb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85917" y="3643314"/>
            <a:ext cx="3765555" cy="2500330"/>
          </a:xfrm>
          <a:prstGeom prst="rect">
            <a:avLst/>
          </a:prstGeom>
          <a:noFill/>
        </p:spPr>
      </p:pic>
      <p:pic>
        <p:nvPicPr>
          <p:cNvPr id="53252" name="Picture 4" descr="http://player.myshared.ru/1143913/data/images/img1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929322" y="2928934"/>
            <a:ext cx="2362274" cy="2534524"/>
          </a:xfrm>
          <a:prstGeom prst="rect">
            <a:avLst/>
          </a:prstGeom>
          <a:noFill/>
        </p:spPr>
      </p:pic>
      <p:pic>
        <p:nvPicPr>
          <p:cNvPr id="7" name="Рисунок 6" descr="H:\ШКОЛА\школа 2\тематическое планирование\воспитательная работа\кружок Светофорчик\наглядный дид материал\картинки\к33.gif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382000" y="5981700"/>
            <a:ext cx="762000" cy="876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player.myshared.ru/758637/data/images/img2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7000892" y="642918"/>
            <a:ext cx="17859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b="1" dirty="0" smtClean="0">
                <a:solidFill>
                  <a:srgbClr val="FF0000"/>
                </a:solidFill>
              </a:rPr>
              <a:t>30 баллов</a:t>
            </a:r>
          </a:p>
          <a:p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1428728" y="2071678"/>
            <a:ext cx="664373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/>
              <a:t>Как переходить дорогу при выходе из пассажирского транспорта?</a:t>
            </a:r>
          </a:p>
          <a:p>
            <a:endParaRPr lang="ru-RU" dirty="0"/>
          </a:p>
        </p:txBody>
      </p:sp>
      <p:pic>
        <p:nvPicPr>
          <p:cNvPr id="5" name="Рисунок 4" descr="H:\ШКОЛА\школа 2\тематическое планирование\воспитательная работа\кружок Светофорчик\наглядный дид материал\картинки\к33.gif">
            <a:hlinkClick r:id="rId3" action="ppaction://hlinksldjump"/>
          </p:cNvPr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382000" y="5981700"/>
            <a:ext cx="762000" cy="876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player.myshared.ru/758637/data/images/img2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857224" y="785794"/>
            <a:ext cx="8286776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</a:rPr>
              <a:t>Описание игры</a:t>
            </a:r>
          </a:p>
          <a:p>
            <a:r>
              <a:rPr lang="ru-RU" sz="2400" dirty="0" smtClean="0"/>
              <a:t>              </a:t>
            </a:r>
            <a:r>
              <a:rPr lang="ru-RU" sz="2400" b="1" dirty="0" smtClean="0"/>
              <a:t>Игра состоит из пяти категорий </a:t>
            </a:r>
          </a:p>
          <a:p>
            <a:pPr lvl="2">
              <a:buFont typeface="Arial" pitchFamily="34" charset="0"/>
              <a:buChar char="•"/>
            </a:pPr>
            <a:r>
              <a:rPr lang="ru-RU" sz="2400" dirty="0" smtClean="0"/>
              <a:t>   </a:t>
            </a:r>
            <a:r>
              <a:rPr lang="ru-RU" sz="2400" b="1" i="1" dirty="0" smtClean="0">
                <a:solidFill>
                  <a:schemeClr val="tx2">
                    <a:lumMod val="75000"/>
                  </a:schemeClr>
                </a:solidFill>
              </a:rPr>
              <a:t>Дорожная разметка  </a:t>
            </a:r>
          </a:p>
          <a:p>
            <a:pPr lvl="2">
              <a:buFont typeface="Arial" pitchFamily="34" charset="0"/>
              <a:buChar char="•"/>
            </a:pPr>
            <a:r>
              <a:rPr lang="ru-RU" sz="2400" b="1" i="1" dirty="0" smtClean="0">
                <a:solidFill>
                  <a:schemeClr val="tx2">
                    <a:lumMod val="75000"/>
                  </a:schemeClr>
                </a:solidFill>
              </a:rPr>
              <a:t>   Светофор</a:t>
            </a:r>
          </a:p>
          <a:p>
            <a:pPr lvl="2">
              <a:buFont typeface="Arial" pitchFamily="34" charset="0"/>
              <a:buChar char="•"/>
            </a:pPr>
            <a:r>
              <a:rPr lang="ru-RU" sz="2400" b="1" i="1" dirty="0" smtClean="0">
                <a:solidFill>
                  <a:schemeClr val="tx2">
                    <a:lumMod val="75000"/>
                  </a:schemeClr>
                </a:solidFill>
              </a:rPr>
              <a:t>   Дорожные знаки</a:t>
            </a:r>
          </a:p>
          <a:p>
            <a:pPr lvl="2">
              <a:buFont typeface="Arial" pitchFamily="34" charset="0"/>
              <a:buChar char="•"/>
            </a:pPr>
            <a:r>
              <a:rPr lang="ru-RU" sz="2400" b="1" i="1" dirty="0" smtClean="0">
                <a:solidFill>
                  <a:schemeClr val="tx2">
                    <a:lumMod val="75000"/>
                  </a:schemeClr>
                </a:solidFill>
              </a:rPr>
              <a:t>   Мы – пассажиры</a:t>
            </a:r>
          </a:p>
          <a:p>
            <a:pPr lvl="2">
              <a:buFont typeface="Arial" pitchFamily="34" charset="0"/>
              <a:buChar char="•"/>
            </a:pPr>
            <a:r>
              <a:rPr lang="ru-RU" sz="2400" b="1" i="1" dirty="0" smtClean="0">
                <a:solidFill>
                  <a:schemeClr val="tx2">
                    <a:lumMod val="75000"/>
                  </a:schemeClr>
                </a:solidFill>
              </a:rPr>
              <a:t>   Дорожные ситуации</a:t>
            </a:r>
          </a:p>
          <a:p>
            <a:r>
              <a:rPr lang="ru-RU" sz="2400" b="1" dirty="0" smtClean="0"/>
              <a:t>              по пять вопросов в каждой</a:t>
            </a:r>
            <a:r>
              <a:rPr lang="ru-RU" sz="2400" dirty="0" smtClean="0"/>
              <a:t>. </a:t>
            </a:r>
          </a:p>
          <a:p>
            <a:r>
              <a:rPr lang="ru-RU" sz="2400" b="1" dirty="0" smtClean="0"/>
              <a:t>      Цена вопросов</a:t>
            </a:r>
          </a:p>
          <a:p>
            <a:r>
              <a:rPr lang="ru-RU" sz="2400" dirty="0" smtClean="0"/>
              <a:t>-10бал.,           -20 бал.,           - 30 бал.,         - 40 бал.,       </a:t>
            </a:r>
            <a:r>
              <a:rPr lang="en-US" sz="2400" dirty="0" smtClean="0"/>
              <a:t> -</a:t>
            </a:r>
            <a:r>
              <a:rPr lang="ru-RU" sz="2400" dirty="0" smtClean="0"/>
              <a:t>50 бал.</a:t>
            </a:r>
          </a:p>
          <a:p>
            <a:endParaRPr lang="ru-RU" sz="2400" dirty="0" smtClean="0"/>
          </a:p>
          <a:p>
            <a:r>
              <a:rPr lang="ru-RU" sz="2400" dirty="0" smtClean="0"/>
              <a:t>             </a:t>
            </a:r>
          </a:p>
          <a:p>
            <a:endParaRPr lang="ru-RU" sz="2400" b="1" dirty="0">
              <a:solidFill>
                <a:srgbClr val="FF0000"/>
              </a:solidFill>
            </a:endParaRPr>
          </a:p>
        </p:txBody>
      </p:sp>
      <p:pic>
        <p:nvPicPr>
          <p:cNvPr id="4" name="Рисунок 3" descr="http://chudomama.com/purchases/uploads/611/bf2/d382df14b48b9689f9ef5e683a.jpg"/>
          <p:cNvPicPr/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14282" y="4143380"/>
            <a:ext cx="714380" cy="6429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http://www.cnopic.ru/img_c/22981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000232" y="4214818"/>
            <a:ext cx="714380" cy="5000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http://d1jqecz1iy566e.cloudfront.net/extralarge/chi040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786182" y="4214818"/>
            <a:ext cx="785818" cy="3571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http://mamamia.by/files/KID031906_3988.jp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643570" y="4143380"/>
            <a:ext cx="714380" cy="5000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http://rosfinans.spb.ru/images/mash%203.jpg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429520" y="4214818"/>
            <a:ext cx="571504" cy="4286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2000232" y="5072074"/>
            <a:ext cx="52864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      - </a:t>
            </a:r>
            <a:r>
              <a:rPr lang="ru-RU" sz="2400" b="1" dirty="0" smtClean="0"/>
              <a:t>кнопка возврата на игровое поле</a:t>
            </a:r>
            <a:endParaRPr lang="ru-RU" sz="2400" b="1" dirty="0"/>
          </a:p>
        </p:txBody>
      </p:sp>
      <p:pic>
        <p:nvPicPr>
          <p:cNvPr id="10" name="Рисунок 9" descr="H:\ШКОЛА\школа 2\тематическое планирование\воспитательная работа\кружок Светофорчик\наглядный дид материал\картинки\к33.gif"/>
          <p:cNvPicPr/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714480" y="4786322"/>
            <a:ext cx="762000" cy="876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player.myshared.ru/758637/data/images/img2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7286644" y="714356"/>
            <a:ext cx="150019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b="1" dirty="0" smtClean="0">
                <a:solidFill>
                  <a:srgbClr val="FF0000"/>
                </a:solidFill>
              </a:rPr>
              <a:t>30 баллов</a:t>
            </a:r>
          </a:p>
          <a:p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1000100" y="1571613"/>
            <a:ext cx="7500990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400" b="1" dirty="0" smtClean="0"/>
              <a:t>Надо подождать, пока транспорт уедет, чтобы он не мешал осмотру проезжей части. </a:t>
            </a:r>
          </a:p>
          <a:p>
            <a:pPr algn="just"/>
            <a:r>
              <a:rPr lang="ru-RU" sz="2400" b="1" dirty="0" smtClean="0"/>
              <a:t>Внимательно посмотри, нет ли машин, а затем переходить дорогу по пешеходному переходу.</a:t>
            </a:r>
          </a:p>
          <a:p>
            <a:endParaRPr lang="ru-RU" dirty="0"/>
          </a:p>
        </p:txBody>
      </p:sp>
      <p:pic>
        <p:nvPicPr>
          <p:cNvPr id="55298" name="Picture 2" descr="http://edu.convdocs.org/tw_files2/urls_35/16/d-15148/15148_html_17efd57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71802" y="3286124"/>
            <a:ext cx="2857500" cy="2924176"/>
          </a:xfrm>
          <a:prstGeom prst="rect">
            <a:avLst/>
          </a:prstGeom>
          <a:noFill/>
        </p:spPr>
      </p:pic>
      <p:pic>
        <p:nvPicPr>
          <p:cNvPr id="6" name="Рисунок 5" descr="H:\ШКОЛА\школа 2\тематическое планирование\воспитательная работа\кружок Светофорчик\наглядный дид материал\картинки\к33.gif">
            <a:hlinkClick r:id="rId4" action="ppaction://hlinksldjump"/>
          </p:cNvPr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382000" y="5981700"/>
            <a:ext cx="762000" cy="876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player.myshared.ru/758637/data/images/img2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7072330" y="714356"/>
            <a:ext cx="17145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b="1" dirty="0" smtClean="0">
                <a:solidFill>
                  <a:srgbClr val="FF0000"/>
                </a:solidFill>
              </a:rPr>
              <a:t>40 баллов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428860" y="2143116"/>
            <a:ext cx="4857784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/>
              <a:t>Когда надо выходить на проезжую часть для посадки в трамвай, если </a:t>
            </a:r>
            <a:r>
              <a:rPr lang="ru-RU" sz="2400" b="1" dirty="0" smtClean="0">
                <a:solidFill>
                  <a:srgbClr val="FF0000"/>
                </a:solidFill>
              </a:rPr>
              <a:t>не обозначена </a:t>
            </a:r>
            <a:r>
              <a:rPr lang="ru-RU" sz="2400" b="1" dirty="0" smtClean="0"/>
              <a:t>посадочная площадка?</a:t>
            </a:r>
          </a:p>
          <a:p>
            <a:endParaRPr lang="ru-RU" dirty="0"/>
          </a:p>
        </p:txBody>
      </p:sp>
      <p:pic>
        <p:nvPicPr>
          <p:cNvPr id="5" name="Рисунок 4" descr="H:\ШКОЛА\школа 2\тематическое планирование\воспитательная работа\кружок Светофорчик\наглядный дид материал\картинки\к33.gif">
            <a:hlinkClick r:id="rId3" action="ppaction://hlinksldjump"/>
          </p:cNvPr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382000" y="5981700"/>
            <a:ext cx="762000" cy="876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player.myshared.ru/758637/data/images/img2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7072330" y="714356"/>
            <a:ext cx="17145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b="1" dirty="0" smtClean="0">
                <a:solidFill>
                  <a:srgbClr val="FF0000"/>
                </a:solidFill>
              </a:rPr>
              <a:t>40 баллов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214546" y="2000240"/>
            <a:ext cx="5500726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/>
              <a:t>Когда трамвай прибыл на остановку, надо </a:t>
            </a:r>
            <a:r>
              <a:rPr lang="ru-RU" sz="2000" b="1" dirty="0" smtClean="0">
                <a:solidFill>
                  <a:srgbClr val="FF0000"/>
                </a:solidFill>
              </a:rPr>
              <a:t>убедиться</a:t>
            </a:r>
            <a:r>
              <a:rPr lang="ru-RU" sz="2000" b="1" dirty="0" smtClean="0"/>
              <a:t>, что все машины остановились. </a:t>
            </a:r>
            <a:r>
              <a:rPr lang="ru-RU" sz="2000" b="1" dirty="0" smtClean="0">
                <a:solidFill>
                  <a:srgbClr val="FF0000"/>
                </a:solidFill>
              </a:rPr>
              <a:t>После этого </a:t>
            </a:r>
            <a:r>
              <a:rPr lang="ru-RU" sz="2000" b="1" dirty="0" smtClean="0"/>
              <a:t>следует </a:t>
            </a:r>
            <a:r>
              <a:rPr lang="ru-RU" sz="2000" b="1" dirty="0" smtClean="0">
                <a:solidFill>
                  <a:srgbClr val="FF0000"/>
                </a:solidFill>
              </a:rPr>
              <a:t>выходить</a:t>
            </a:r>
            <a:r>
              <a:rPr lang="ru-RU" sz="2000" b="1" dirty="0" smtClean="0"/>
              <a:t> на проезжую часть.</a:t>
            </a:r>
          </a:p>
          <a:p>
            <a:endParaRPr lang="ru-RU" dirty="0"/>
          </a:p>
        </p:txBody>
      </p:sp>
      <p:pic>
        <p:nvPicPr>
          <p:cNvPr id="57348" name="Picture 4" descr="http://vse-zdes.ua/media/k2/items/cache/98786352ab62965a07c516ba5d449e8a_XL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14546" y="3500438"/>
            <a:ext cx="4114271" cy="2468563"/>
          </a:xfrm>
          <a:prstGeom prst="rect">
            <a:avLst/>
          </a:prstGeom>
          <a:noFill/>
        </p:spPr>
      </p:pic>
      <p:pic>
        <p:nvPicPr>
          <p:cNvPr id="6" name="Рисунок 5" descr="H:\ШКОЛА\школа 2\тематическое планирование\воспитательная работа\кружок Светофорчик\наглядный дид материал\картинки\к33.gif">
            <a:hlinkClick r:id="rId4" action="ppaction://hlinksldjump"/>
          </p:cNvPr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382000" y="5981700"/>
            <a:ext cx="762000" cy="876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player.myshared.ru/758637/data/images/img2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7143768" y="714356"/>
            <a:ext cx="164307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000" b="1" dirty="0" smtClean="0">
                <a:solidFill>
                  <a:srgbClr val="FF0000"/>
                </a:solidFill>
              </a:rPr>
              <a:t>50 баллов</a:t>
            </a:r>
            <a:endParaRPr lang="ru-RU" sz="2000" b="1" dirty="0">
              <a:solidFill>
                <a:srgbClr val="FF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42910" y="1643050"/>
            <a:ext cx="785818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/>
              <a:t>Какие правила поведения в транспорте нарушат дети?</a:t>
            </a:r>
          </a:p>
          <a:p>
            <a:pPr algn="ctr"/>
            <a:endParaRPr lang="ru-RU" dirty="0"/>
          </a:p>
        </p:txBody>
      </p:sp>
      <p:pic>
        <p:nvPicPr>
          <p:cNvPr id="5" name="Picture 4" descr="http://life.mosmetod.ru/files/image/city/secure/regulations/0028-039-Dvizhenie-avtomobilj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43042" y="2071678"/>
            <a:ext cx="5091349" cy="3571900"/>
          </a:xfrm>
          <a:prstGeom prst="rect">
            <a:avLst/>
          </a:prstGeom>
          <a:noFill/>
        </p:spPr>
      </p:pic>
      <p:pic>
        <p:nvPicPr>
          <p:cNvPr id="6" name="Рисунок 5" descr="H:\ШКОЛА\школа 2\тематическое планирование\воспитательная работа\кружок Светофорчик\наглядный дид материал\картинки\к33.gif">
            <a:hlinkClick r:id="rId4" action="ppaction://hlinksldjump"/>
          </p:cNvPr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382000" y="5981700"/>
            <a:ext cx="762000" cy="876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http://player.myshared.ru/758637/data/images/img2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7358082" y="642918"/>
            <a:ext cx="14287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b="1" dirty="0" smtClean="0">
                <a:solidFill>
                  <a:srgbClr val="FF0000"/>
                </a:solidFill>
              </a:rPr>
              <a:t>50 баллов</a:t>
            </a:r>
          </a:p>
        </p:txBody>
      </p:sp>
      <p:pic>
        <p:nvPicPr>
          <p:cNvPr id="60420" name="Picture 4" descr="http://life.mosmetod.ru/files/image/city/secure/regulations/0028-039-Dvizhenie-avtomobilj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033" y="2214554"/>
            <a:ext cx="3258463" cy="2286016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3714744" y="2071678"/>
            <a:ext cx="4857784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ru-RU" sz="2000" b="1" dirty="0" smtClean="0"/>
              <a:t>Нельзя высовываться из окон</a:t>
            </a:r>
          </a:p>
          <a:p>
            <a:pPr>
              <a:buFont typeface="Arial" pitchFamily="34" charset="0"/>
              <a:buChar char="•"/>
            </a:pPr>
            <a:r>
              <a:rPr lang="ru-RU" sz="2000" b="1" dirty="0" smtClean="0"/>
              <a:t>Нельзя отвлекать водителя разговорами.</a:t>
            </a:r>
          </a:p>
          <a:p>
            <a:pPr>
              <a:buFont typeface="Arial" pitchFamily="34" charset="0"/>
              <a:buChar char="•"/>
            </a:pPr>
            <a:r>
              <a:rPr lang="ru-RU" sz="2000" b="1" dirty="0" smtClean="0"/>
              <a:t>Нужно уступать место старшим и</a:t>
            </a:r>
            <a:br>
              <a:rPr lang="ru-RU" sz="2000" b="1" dirty="0" smtClean="0"/>
            </a:br>
            <a:r>
              <a:rPr lang="ru-RU" sz="2000" b="1" dirty="0" smtClean="0"/>
              <a:t>  нуждающимся.</a:t>
            </a:r>
          </a:p>
          <a:p>
            <a:pPr>
              <a:buFont typeface="Arial" pitchFamily="34" charset="0"/>
              <a:buChar char="•"/>
            </a:pPr>
            <a:r>
              <a:rPr lang="ru-RU" sz="2000" b="1" dirty="0" smtClean="0"/>
              <a:t>В транспорте нельзя вести себя шумно и</a:t>
            </a:r>
            <a:br>
              <a:rPr lang="ru-RU" sz="2000" b="1" dirty="0" smtClean="0"/>
            </a:br>
            <a:r>
              <a:rPr lang="ru-RU" sz="2000" b="1" dirty="0" smtClean="0"/>
              <a:t>  толкать других пассажиров</a:t>
            </a:r>
          </a:p>
          <a:p>
            <a:endParaRPr lang="ru-RU" dirty="0"/>
          </a:p>
        </p:txBody>
      </p:sp>
      <p:pic>
        <p:nvPicPr>
          <p:cNvPr id="7" name="Рисунок 6" descr="H:\ШКОЛА\школа 2\тематическое планирование\воспитательная работа\кружок Светофорчик\наглядный дид материал\картинки\к33.gif">
            <a:hlinkClick r:id="rId4" action="ppaction://hlinksldjump"/>
          </p:cNvPr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382000" y="5981700"/>
            <a:ext cx="762000" cy="876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player.myshared.ru/758637/data/images/img2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6858016" y="714356"/>
            <a:ext cx="192882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b="1" dirty="0" smtClean="0">
                <a:solidFill>
                  <a:srgbClr val="FF0000"/>
                </a:solidFill>
              </a:rPr>
              <a:t>10 баллов</a:t>
            </a:r>
          </a:p>
          <a:p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1857356" y="2071678"/>
            <a:ext cx="614366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/>
              <a:t>Почему нельзя выбегать на дорогу из-за кустов, деревьев, заборов?</a:t>
            </a:r>
          </a:p>
          <a:p>
            <a:endParaRPr lang="ru-RU" dirty="0"/>
          </a:p>
        </p:txBody>
      </p:sp>
      <p:pic>
        <p:nvPicPr>
          <p:cNvPr id="5" name="Рисунок 4" descr="H:\ШКОЛА\школа 2\тематическое планирование\воспитательная работа\кружок Светофорчик\наглядный дид материал\картинки\к33.gif">
            <a:hlinkClick r:id="rId3" action="ppaction://hlinksldjump"/>
          </p:cNvPr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382000" y="5981700"/>
            <a:ext cx="762000" cy="876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player.myshared.ru/758637/data/images/img2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42908" y="0"/>
            <a:ext cx="928690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7572396" y="642918"/>
            <a:ext cx="12144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b="1" dirty="0" smtClean="0">
                <a:solidFill>
                  <a:srgbClr val="FF0000"/>
                </a:solidFill>
              </a:rPr>
              <a:t>10 баллов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643042" y="1428736"/>
            <a:ext cx="6786610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/>
              <a:t>Кусты, деревья, забор мешают осмотреть дорогу и скрывают идущий по ней транспорт.</a:t>
            </a:r>
          </a:p>
          <a:p>
            <a:endParaRPr lang="ru-RU" dirty="0"/>
          </a:p>
        </p:txBody>
      </p:sp>
      <p:pic>
        <p:nvPicPr>
          <p:cNvPr id="63490" name="Picture 2" descr="http://plakats.net/UPLOAD/2014/07/14/p070_10_ne_vybegai_na_dorogu_0_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57290" y="2357430"/>
            <a:ext cx="5654456" cy="4000528"/>
          </a:xfrm>
          <a:prstGeom prst="rect">
            <a:avLst/>
          </a:prstGeom>
          <a:noFill/>
        </p:spPr>
      </p:pic>
      <p:pic>
        <p:nvPicPr>
          <p:cNvPr id="6" name="Рисунок 5" descr="H:\ШКОЛА\школа 2\тематическое планирование\воспитательная работа\кружок Светофорчик\наглядный дид материал\картинки\к33.gif">
            <a:hlinkClick r:id="rId4" action="ppaction://hlinksldjump"/>
          </p:cNvPr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382000" y="5981700"/>
            <a:ext cx="762000" cy="876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player.myshared.ru/758637/data/images/img2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7429520" y="785794"/>
            <a:ext cx="14287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b="1" dirty="0" smtClean="0">
                <a:solidFill>
                  <a:srgbClr val="FF0000"/>
                </a:solidFill>
              </a:rPr>
              <a:t>20 баллов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571604" y="2428868"/>
            <a:ext cx="642942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/>
              <a:t>Где и в каком направлении разрешено двигаться пешеходам, если дорога проходит вне населённого пункта?</a:t>
            </a:r>
          </a:p>
          <a:p>
            <a:endParaRPr lang="ru-RU" dirty="0"/>
          </a:p>
        </p:txBody>
      </p:sp>
      <p:pic>
        <p:nvPicPr>
          <p:cNvPr id="5" name="Рисунок 4" descr="H:\ШКОЛА\школа 2\тематическое планирование\воспитательная работа\кружок Светофорчик\наглядный дид материал\картинки\к33.gif">
            <a:hlinkClick r:id="rId3" action="ppaction://hlinksldjump"/>
          </p:cNvPr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382000" y="5981700"/>
            <a:ext cx="762000" cy="876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player.myshared.ru/758637/data/images/img2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7215206" y="857232"/>
            <a:ext cx="1571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b="1" dirty="0" smtClean="0">
                <a:solidFill>
                  <a:srgbClr val="FF0000"/>
                </a:solidFill>
              </a:rPr>
              <a:t>20 баллов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357290" y="1714488"/>
            <a:ext cx="692948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Пешеход должен двигаться по обочине, придерживаться левой стороны, то есть идти навстречу движению транспорта.</a:t>
            </a:r>
          </a:p>
          <a:p>
            <a:endParaRPr lang="ru-RU" dirty="0"/>
          </a:p>
        </p:txBody>
      </p:sp>
      <p:pic>
        <p:nvPicPr>
          <p:cNvPr id="61442" name="Picture 2" descr="http://shikardos.ru/text/testi-dlya-uchashihsya-mladshej-srednej-i-starshej-shkoli-test/53.png"/>
          <p:cNvPicPr>
            <a:picLocks noChangeAspect="1" noChangeArrowheads="1"/>
          </p:cNvPicPr>
          <p:nvPr/>
        </p:nvPicPr>
        <p:blipFill>
          <a:blip r:embed="rId3" cstate="print"/>
          <a:srcRect l="8069" t="7684" r="7786" b="7786"/>
          <a:stretch>
            <a:fillRect/>
          </a:stretch>
        </p:blipFill>
        <p:spPr bwMode="auto">
          <a:xfrm>
            <a:off x="1785918" y="2500306"/>
            <a:ext cx="5214974" cy="3929090"/>
          </a:xfrm>
          <a:prstGeom prst="rect">
            <a:avLst/>
          </a:prstGeom>
          <a:noFill/>
        </p:spPr>
      </p:pic>
      <p:pic>
        <p:nvPicPr>
          <p:cNvPr id="6" name="Рисунок 5" descr="H:\ШКОЛА\школа 2\тематическое планирование\воспитательная работа\кружок Светофорчик\наглядный дид материал\картинки\к33.gif">
            <a:hlinkClick r:id="rId4" action="ppaction://hlinksldjump"/>
          </p:cNvPr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382000" y="5981700"/>
            <a:ext cx="762000" cy="876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player.myshared.ru/758637/data/images/img2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7143768" y="714356"/>
            <a:ext cx="16430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b="1" dirty="0" smtClean="0">
                <a:solidFill>
                  <a:srgbClr val="FF0000"/>
                </a:solidFill>
              </a:rPr>
              <a:t>30 баллов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714480" y="2428868"/>
            <a:ext cx="6215106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/>
              <a:t>На тротуаре находится препятствие. </a:t>
            </a:r>
          </a:p>
          <a:p>
            <a:pPr algn="ctr"/>
            <a:r>
              <a:rPr lang="ru-RU" sz="2000" b="1" dirty="0" smtClean="0"/>
              <a:t>Как его преодолеть?</a:t>
            </a:r>
          </a:p>
          <a:p>
            <a:endParaRPr lang="ru-RU" dirty="0"/>
          </a:p>
        </p:txBody>
      </p:sp>
      <p:pic>
        <p:nvPicPr>
          <p:cNvPr id="5" name="Рисунок 4" descr="H:\ШКОЛА\школа 2\тематическое планирование\воспитательная работа\кружок Светофорчик\наглядный дид материал\картинки\к33.gif">
            <a:hlinkClick r:id="rId3" action="ppaction://hlinksldjump"/>
          </p:cNvPr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382000" y="5981700"/>
            <a:ext cx="762000" cy="876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Рисунок 22" descr="http://player.myshared.ru/758637/data/images/img2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785786" y="1397001"/>
          <a:ext cx="7715302" cy="44031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85219"/>
                <a:gridCol w="1112116"/>
                <a:gridCol w="1181622"/>
                <a:gridCol w="1181622"/>
                <a:gridCol w="1112116"/>
                <a:gridCol w="1042607"/>
              </a:tblGrid>
              <a:tr h="849315">
                <a:tc>
                  <a:txBody>
                    <a:bodyPr/>
                    <a:lstStyle/>
                    <a:p>
                      <a:r>
                        <a:rPr lang="ru-RU" sz="2000" b="1" i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Дорожная</a:t>
                      </a:r>
                      <a:r>
                        <a:rPr lang="ru-RU" sz="2000" b="1" i="1" baseline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 </a:t>
                      </a:r>
                      <a:r>
                        <a:rPr lang="ru-RU" sz="2000" b="1" i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разметка </a:t>
                      </a:r>
                      <a:endParaRPr lang="ru-RU" sz="2000" dirty="0"/>
                    </a:p>
                  </a:txBody>
                  <a:tcPr>
                    <a:lnB w="38100" cmpd="sng"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B w="38100" cmpd="sng"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B w="38100" cmpd="sng"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B w="38100" cmpd="sng"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B w="38100" cmpd="sng"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B w="38100" cmpd="sng">
                      <a:noFill/>
                    </a:lnB>
                    <a:solidFill>
                      <a:schemeClr val="bg1"/>
                    </a:solidFill>
                  </a:tcPr>
                </a:tc>
              </a:tr>
              <a:tr h="849315">
                <a:tc>
                  <a:txBody>
                    <a:bodyPr/>
                    <a:lstStyle/>
                    <a:p>
                      <a:endParaRPr lang="ru-RU" sz="2000" b="1" i="1" dirty="0" smtClean="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  <a:p>
                      <a:r>
                        <a:rPr lang="ru-RU" sz="2000" b="1" i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Светофор</a:t>
                      </a:r>
                      <a:endParaRPr lang="ru-RU" sz="20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849315">
                <a:tc>
                  <a:txBody>
                    <a:bodyPr/>
                    <a:lstStyle/>
                    <a:p>
                      <a:endParaRPr lang="ru-RU" sz="2000" b="1" i="1" dirty="0" smtClean="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  <a:p>
                      <a:r>
                        <a:rPr lang="ru-RU" sz="2000" b="1" i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Дорожные знаки</a:t>
                      </a:r>
                      <a:endParaRPr lang="ru-RU" sz="2000" dirty="0"/>
                    </a:p>
                  </a:txBody>
                  <a:tcPr>
                    <a:lnT w="12700" cmpd="sng">
                      <a:noFill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T w="12700" cmpd="sng">
                      <a:noFill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T w="12700" cmpd="sng">
                      <a:noFill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T w="12700" cmpd="sng">
                      <a:noFill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T w="12700" cmpd="sng">
                      <a:noFill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T w="12700" cmpd="sng">
                      <a:noFill/>
                    </a:lnT>
                    <a:solidFill>
                      <a:schemeClr val="bg1"/>
                    </a:solidFill>
                  </a:tcPr>
                </a:tc>
              </a:tr>
              <a:tr h="849315">
                <a:tc>
                  <a:txBody>
                    <a:bodyPr/>
                    <a:lstStyle/>
                    <a:p>
                      <a:endParaRPr lang="ru-RU" sz="1800" b="1" i="1" dirty="0" smtClean="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  <a:p>
                      <a:r>
                        <a:rPr lang="ru-RU" sz="1800" b="1" i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Мы – пассажиры</a:t>
                      </a:r>
                      <a:endParaRPr lang="ru-RU" dirty="0" smtClean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849315"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bg1"/>
                          </a:solidFill>
                        </a:rPr>
                        <a:t>              </a:t>
                      </a:r>
                      <a:r>
                        <a:rPr lang="ru-RU" sz="1800" b="1" i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Дорожные  </a:t>
                      </a:r>
                      <a:br>
                        <a:rPr lang="ru-RU" sz="1800" b="1" i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</a:br>
                      <a:r>
                        <a:rPr lang="ru-RU" sz="1800" b="1" i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              ситуации</a:t>
                      </a:r>
                      <a:r>
                        <a:rPr lang="ru-RU" dirty="0" smtClean="0">
                          <a:solidFill>
                            <a:schemeClr val="bg1"/>
                          </a:solidFill>
                        </a:rPr>
                        <a:t> </a:t>
                      </a:r>
                      <a:endParaRPr lang="ru-RU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noFill/>
                  </a:tcPr>
                </a:tc>
              </a:tr>
            </a:tbl>
          </a:graphicData>
        </a:graphic>
      </p:graphicFrame>
      <p:pic>
        <p:nvPicPr>
          <p:cNvPr id="4" name="Рисунок 3" descr="http://www.cnopic.ru/img_c/22981.jpg">
            <a:hlinkClick r:id="rId3" action="ppaction://hlinksldjump"/>
          </p:cNvPr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000496" y="1428736"/>
            <a:ext cx="1000132" cy="7858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http://d1jqecz1iy566e.cloudfront.net/extralarge/chi040.jpg">
            <a:hlinkClick r:id="rId5" action="ppaction://hlinksldjump"/>
          </p:cNvPr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143504" y="1428736"/>
            <a:ext cx="1071570" cy="7858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http://mamamia.by/files/KID031906_3988.jpg">
            <a:hlinkClick r:id="rId7" action="ppaction://hlinksldjump"/>
          </p:cNvPr>
          <p:cNvPicPr/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357950" y="1428736"/>
            <a:ext cx="987164" cy="7565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http://rosfinans.spb.ru/images/mash%203.jpg">
            <a:hlinkClick r:id="rId9" action="ppaction://hlinksldjump"/>
          </p:cNvPr>
          <p:cNvPicPr/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7500958" y="1428736"/>
            <a:ext cx="928694" cy="7858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http://chudomama.com/purchases/uploads/611/bf2/d382df14b48b9689f9ef5e683a.jpg">
            <a:hlinkClick r:id="rId11" action="ppaction://hlinksldjump"/>
          </p:cNvPr>
          <p:cNvPicPr/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2786050" y="2285992"/>
            <a:ext cx="1000132" cy="7858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 descr="http://chudomama.com/purchases/uploads/611/bf2/d382df14b48b9689f9ef5e683a.jpg">
            <a:hlinkClick r:id="rId13" action="ppaction://hlinksldjump"/>
          </p:cNvPr>
          <p:cNvPicPr/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2786050" y="3143248"/>
            <a:ext cx="1000132" cy="7858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Рисунок 9" descr="http://chudomama.com/purchases/uploads/611/bf2/d382df14b48b9689f9ef5e683a.jpg">
            <a:hlinkClick r:id="rId14" action="ppaction://hlinksldjump"/>
          </p:cNvPr>
          <p:cNvPicPr/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2786050" y="4000504"/>
            <a:ext cx="1000132" cy="7858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Рисунок 10" descr="http://www.cnopic.ru/img_c/22981.jpg">
            <a:hlinkClick r:id="rId15" action="ppaction://hlinksldjump"/>
          </p:cNvPr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000496" y="4000504"/>
            <a:ext cx="1000132" cy="7858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Рисунок 11" descr="http://www.cnopic.ru/img_c/22981.jpg">
            <a:hlinkClick r:id="rId16" action="ppaction://hlinksldjump"/>
          </p:cNvPr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000496" y="3214686"/>
            <a:ext cx="1000132" cy="7858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Рисунок 12" descr="http://www.cnopic.ru/img_c/22981.jpg">
            <a:hlinkClick r:id="rId17" action="ppaction://hlinksldjump"/>
          </p:cNvPr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000496" y="2285992"/>
            <a:ext cx="1000132" cy="7858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Рисунок 13" descr="http://d1jqecz1iy566e.cloudfront.net/extralarge/chi040.jpg">
            <a:hlinkClick r:id="rId18" action="ppaction://hlinksldjump"/>
          </p:cNvPr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143504" y="4000504"/>
            <a:ext cx="1071570" cy="7858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Рисунок 14" descr="http://d1jqecz1iy566e.cloudfront.net/extralarge/chi040.jpg">
            <a:hlinkClick r:id="rId19" action="ppaction://hlinksldjump"/>
          </p:cNvPr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143504" y="3214686"/>
            <a:ext cx="1071570" cy="7858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Рисунок 15" descr="http://d1jqecz1iy566e.cloudfront.net/extralarge/chi040.jpg">
            <a:hlinkClick r:id="rId20" action="ppaction://hlinksldjump"/>
          </p:cNvPr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143504" y="2285992"/>
            <a:ext cx="1071570" cy="7858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Рисунок 16" descr="http://mamamia.by/files/KID031906_3988.jpg">
            <a:hlinkClick r:id="rId21" action="ppaction://hlinksldjump"/>
          </p:cNvPr>
          <p:cNvPicPr/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357950" y="2285992"/>
            <a:ext cx="987164" cy="7565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Рисунок 17" descr="http://mamamia.by/files/KID031906_3988.jpg">
            <a:hlinkClick r:id="rId22" action="ppaction://hlinksldjump"/>
          </p:cNvPr>
          <p:cNvPicPr/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357950" y="3214686"/>
            <a:ext cx="987164" cy="7565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Рисунок 18" descr="http://mamamia.by/files/KID031906_3988.jpg">
            <a:hlinkClick r:id="rId23" action="ppaction://hlinksldjump"/>
          </p:cNvPr>
          <p:cNvPicPr/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357950" y="4071942"/>
            <a:ext cx="987164" cy="7565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" name="Рисунок 19" descr="http://rosfinans.spb.ru/images/mash%203.jpg">
            <a:hlinkClick r:id="rId24" action="ppaction://hlinksldjump"/>
          </p:cNvPr>
          <p:cNvPicPr/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7500958" y="2285992"/>
            <a:ext cx="928694" cy="7858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" name="Рисунок 20" descr="http://rosfinans.spb.ru/images/mash%203.jpg">
            <a:hlinkClick r:id="rId25" action="ppaction://hlinksldjump"/>
          </p:cNvPr>
          <p:cNvPicPr/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7500958" y="3143248"/>
            <a:ext cx="928694" cy="7858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" name="Рисунок 21" descr="http://rosfinans.spb.ru/images/mash%203.jpg">
            <a:hlinkClick r:id="rId26" action="ppaction://hlinksldjump"/>
          </p:cNvPr>
          <p:cNvPicPr/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7500958" y="4071942"/>
            <a:ext cx="928694" cy="7858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Рисунок 2" descr="http://chudomama.com/purchases/uploads/611/bf2/d382df14b48b9689f9ef5e683a.jpg">
            <a:hlinkClick r:id="" action="ppaction://hlinkshowjump?jump=nextslide"/>
          </p:cNvPr>
          <p:cNvPicPr/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2786050" y="1428736"/>
            <a:ext cx="1000132" cy="7858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" name="Рисунок 23" descr="http://chudomama.com/purchases/uploads/611/bf2/d382df14b48b9689f9ef5e683a.jpg">
            <a:hlinkClick r:id="rId27" action="ppaction://hlinksldjump"/>
          </p:cNvPr>
          <p:cNvPicPr/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2928926" y="4857760"/>
            <a:ext cx="1000132" cy="7858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" name="Рисунок 24" descr="http://www.cnopic.ru/img_c/22981.jpg">
            <a:hlinkClick r:id="rId28" action="ppaction://hlinksldjump"/>
          </p:cNvPr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071934" y="4857760"/>
            <a:ext cx="1000132" cy="7858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" name="Рисунок 25" descr="http://d1jqecz1iy566e.cloudfront.net/extralarge/chi040.jpg">
            <a:hlinkClick r:id="rId29" action="ppaction://hlinksldjump"/>
          </p:cNvPr>
          <p:cNvPicPr/>
          <p:nvPr/>
        </p:nvPicPr>
        <p:blipFill>
          <a:blip r:embed="rId6" cstate="print">
            <a:clrChange>
              <a:clrFrom>
                <a:srgbClr val="FE9FC9"/>
              </a:clrFrom>
              <a:clrTo>
                <a:srgbClr val="FE9FC9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286380" y="4857760"/>
            <a:ext cx="1071570" cy="7858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" name="Рисунок 26" descr="http://mamamia.by/files/KID031906_3988.jpg">
            <a:hlinkClick r:id="rId30" action="ppaction://hlinksldjump"/>
          </p:cNvPr>
          <p:cNvPicPr/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500826" y="4929198"/>
            <a:ext cx="987164" cy="7565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" name="Рисунок 27" descr="http://rosfinans.spb.ru/images/mash%203.jpg">
            <a:hlinkClick r:id="rId31" action="ppaction://hlinksldjump"/>
          </p:cNvPr>
          <p:cNvPicPr/>
          <p:nvPr/>
        </p:nvPicPr>
        <p:blipFill>
          <a:blip r:embed="rId10" cstate="print">
            <a:clrChange>
              <a:clrFrom>
                <a:srgbClr val="F4F5F0"/>
              </a:clrFrom>
              <a:clrTo>
                <a:srgbClr val="F4F5F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643834" y="4857760"/>
            <a:ext cx="928694" cy="7858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player.myshared.ru/758637/data/images/img2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7429520" y="785794"/>
            <a:ext cx="14287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7429520" y="714356"/>
            <a:ext cx="135732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b="1" dirty="0" smtClean="0">
                <a:solidFill>
                  <a:srgbClr val="FF0000"/>
                </a:solidFill>
              </a:rPr>
              <a:t>30 баллов</a:t>
            </a:r>
          </a:p>
          <a:p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1643042" y="2143116"/>
            <a:ext cx="6357982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/>
              <a:t>Нужно посмотреть, нет ли на проезжей части машин. Выйти на дорогу, двигаясь в один ряд, обойти препятствие и вернуться на тротуар.</a:t>
            </a:r>
          </a:p>
          <a:p>
            <a:endParaRPr lang="ru-RU" dirty="0"/>
          </a:p>
        </p:txBody>
      </p:sp>
      <p:pic>
        <p:nvPicPr>
          <p:cNvPr id="67588" name="Picture 4" descr="http://static.zakon.kz/img/040228/040228912.JPG"/>
          <p:cNvPicPr>
            <a:picLocks noChangeAspect="1" noChangeArrowheads="1"/>
          </p:cNvPicPr>
          <p:nvPr/>
        </p:nvPicPr>
        <p:blipFill>
          <a:blip r:embed="rId3" cstate="print"/>
          <a:srcRect b="8425"/>
          <a:stretch>
            <a:fillRect/>
          </a:stretch>
        </p:blipFill>
        <p:spPr bwMode="auto">
          <a:xfrm>
            <a:off x="3214678" y="3214686"/>
            <a:ext cx="2357454" cy="3241499"/>
          </a:xfrm>
          <a:prstGeom prst="rect">
            <a:avLst/>
          </a:prstGeom>
          <a:noFill/>
        </p:spPr>
      </p:pic>
      <p:pic>
        <p:nvPicPr>
          <p:cNvPr id="7" name="Рисунок 6" descr="H:\ШКОЛА\школа 2\тематическое планирование\воспитательная работа\кружок Светофорчик\наглядный дид материал\картинки\к33.gif">
            <a:hlinkClick r:id="rId4" action="ppaction://hlinksldjump"/>
          </p:cNvPr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382000" y="5981700"/>
            <a:ext cx="762000" cy="876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player.myshared.ru/758637/data/images/img2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6858016" y="714356"/>
            <a:ext cx="18573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b="1" dirty="0" smtClean="0">
                <a:solidFill>
                  <a:srgbClr val="FF0000"/>
                </a:solidFill>
              </a:rPr>
              <a:t>40 баллов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000232" y="2071678"/>
            <a:ext cx="5572164" cy="29546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400" b="1" dirty="0" smtClean="0"/>
              <a:t>Школьники подошли к проезжей части. Горит зелёный свет пешеходного светофора. </a:t>
            </a:r>
          </a:p>
          <a:p>
            <a:pPr algn="just"/>
            <a:r>
              <a:rPr lang="ru-RU" sz="2400" b="1" dirty="0" smtClean="0"/>
              <a:t>В это время они услышали звуковой сигнал приближающейся машины с включённым маячком. </a:t>
            </a:r>
          </a:p>
          <a:p>
            <a:pPr algn="ctr"/>
            <a:r>
              <a:rPr lang="ru-RU" sz="2400" b="1" dirty="0" smtClean="0">
                <a:solidFill>
                  <a:srgbClr val="FF0000"/>
                </a:solidFill>
              </a:rPr>
              <a:t>Как пешеходы должны поступить?</a:t>
            </a:r>
          </a:p>
          <a:p>
            <a:endParaRPr lang="ru-RU" dirty="0"/>
          </a:p>
        </p:txBody>
      </p:sp>
      <p:pic>
        <p:nvPicPr>
          <p:cNvPr id="5" name="Рисунок 4" descr="H:\ШКОЛА\школа 2\тематическое планирование\воспитательная работа\кружок Светофорчик\наглядный дид материал\картинки\к33.gif">
            <a:hlinkClick r:id="rId3" action="ppaction://hlinksldjump"/>
          </p:cNvPr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382000" y="5981700"/>
            <a:ext cx="762000" cy="876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player.myshared.ru/758637/data/images/img2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7500958" y="642918"/>
            <a:ext cx="12858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b="1" dirty="0" smtClean="0">
                <a:solidFill>
                  <a:srgbClr val="FF0000"/>
                </a:solidFill>
              </a:rPr>
              <a:t>40 баллов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214546" y="1571612"/>
            <a:ext cx="5643602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/>
              <a:t>Воздержаться от перехода, остановиться. </a:t>
            </a:r>
          </a:p>
          <a:p>
            <a:pPr algn="ctr"/>
            <a:r>
              <a:rPr lang="ru-RU" sz="2000" b="1" dirty="0" smtClean="0"/>
              <a:t>Пропустить машину, потом перейти дорогу.</a:t>
            </a:r>
          </a:p>
          <a:p>
            <a:endParaRPr lang="ru-RU" dirty="0"/>
          </a:p>
        </p:txBody>
      </p:sp>
      <p:pic>
        <p:nvPicPr>
          <p:cNvPr id="65538" name="Picture 2" descr="http://www.metod-kopilka.ru/images/doc/16/10480/hello_html_2967b13d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65BCD8"/>
              </a:clrFrom>
              <a:clrTo>
                <a:srgbClr val="65BCD8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500166" y="2285992"/>
            <a:ext cx="5619789" cy="4214842"/>
          </a:xfrm>
          <a:prstGeom prst="rect">
            <a:avLst/>
          </a:prstGeom>
          <a:noFill/>
        </p:spPr>
      </p:pic>
      <p:pic>
        <p:nvPicPr>
          <p:cNvPr id="6" name="Рисунок 5" descr="H:\ШКОЛА\школа 2\тематическое планирование\воспитательная работа\кружок Светофорчик\наглядный дид материал\картинки\к33.gif">
            <a:hlinkClick r:id="rId4" action="ppaction://hlinksldjump"/>
          </p:cNvPr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382000" y="5981700"/>
            <a:ext cx="762000" cy="876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player.myshared.ru/758637/data/images/img2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7072330" y="571480"/>
            <a:ext cx="17145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b="1" dirty="0" smtClean="0">
                <a:solidFill>
                  <a:srgbClr val="FF0000"/>
                </a:solidFill>
              </a:rPr>
              <a:t>50 баллов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857356" y="2643182"/>
            <a:ext cx="5929354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/>
              <a:t>Опасна ли стоящая у тротуара машина? </a:t>
            </a:r>
          </a:p>
          <a:p>
            <a:pPr algn="ctr"/>
            <a:r>
              <a:rPr lang="ru-RU" sz="2000" b="1" dirty="0" smtClean="0"/>
              <a:t>Почему?</a:t>
            </a:r>
          </a:p>
          <a:p>
            <a:endParaRPr lang="ru-RU" dirty="0"/>
          </a:p>
        </p:txBody>
      </p:sp>
      <p:pic>
        <p:nvPicPr>
          <p:cNvPr id="5" name="Рисунок 4" descr="H:\ШКОЛА\школа 2\тематическое планирование\воспитательная работа\кружок Светофорчик\наглядный дид материал\картинки\к33.gif">
            <a:hlinkClick r:id="rId3" action="ppaction://hlinksldjump"/>
          </p:cNvPr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382000" y="5981700"/>
            <a:ext cx="762000" cy="876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player.myshared.ru/758637/data/images/img2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7143768" y="714356"/>
            <a:ext cx="1571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b="1" dirty="0" smtClean="0">
                <a:solidFill>
                  <a:srgbClr val="FF0000"/>
                </a:solidFill>
              </a:rPr>
              <a:t>50 баллов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714348" y="1785926"/>
            <a:ext cx="7715304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/>
              <a:t>Стоящая у тротуара машина мешает осмотреть проезжую часть.</a:t>
            </a:r>
          </a:p>
          <a:p>
            <a:pPr algn="ctr"/>
            <a:r>
              <a:rPr lang="ru-RU" sz="2000" b="1" dirty="0" smtClean="0"/>
              <a:t>Переходя дорогу, можно не заметить другую машину, </a:t>
            </a:r>
          </a:p>
          <a:p>
            <a:pPr algn="ctr"/>
            <a:r>
              <a:rPr lang="ru-RU" sz="2000" b="1" dirty="0" smtClean="0"/>
              <a:t>которая едет за стоящей у тротуара.</a:t>
            </a:r>
          </a:p>
          <a:p>
            <a:endParaRPr lang="ru-RU" dirty="0"/>
          </a:p>
        </p:txBody>
      </p:sp>
      <p:pic>
        <p:nvPicPr>
          <p:cNvPr id="69634" name="Picture 2" descr="http://murmanprg24.ucoz.ru/_si/0/23627926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7066" r="8147" b="10416"/>
          <a:stretch>
            <a:fillRect/>
          </a:stretch>
        </p:blipFill>
        <p:spPr bwMode="auto">
          <a:xfrm>
            <a:off x="1571604" y="3000372"/>
            <a:ext cx="6000792" cy="3071834"/>
          </a:xfrm>
          <a:prstGeom prst="rect">
            <a:avLst/>
          </a:prstGeom>
          <a:noFill/>
        </p:spPr>
      </p:pic>
      <p:pic>
        <p:nvPicPr>
          <p:cNvPr id="6" name="Рисунок 5" descr="H:\ШКОЛА\школа 2\тематическое планирование\воспитательная работа\кружок Светофорчик\наглядный дид материал\картинки\к33.gif">
            <a:hlinkClick r:id="rId4" action="ppaction://hlinksldjump"/>
          </p:cNvPr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382000" y="5981700"/>
            <a:ext cx="762000" cy="876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player.myshared.ru/758637/data/images/img2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2714612" y="1071546"/>
            <a:ext cx="47863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/>
              <a:t>Используемая литература</a:t>
            </a:r>
            <a:endParaRPr lang="ru-RU" sz="24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1428728" y="2071678"/>
            <a:ext cx="6643734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ru-RU" dirty="0" smtClean="0"/>
              <a:t>1. В.Н. Суслова «Основы безопасности жизнедеятельности. Тесты 4-5 класс», Легион, 2010</a:t>
            </a:r>
          </a:p>
          <a:p>
            <a:pPr marL="342900" indent="-342900">
              <a:buFont typeface="+mj-lt"/>
              <a:buAutoNum type="arabicPeriod"/>
            </a:pPr>
            <a:r>
              <a:rPr lang="ru-RU" dirty="0" smtClean="0"/>
              <a:t>Г.П. Попова «Основы безопасности жизнедеятельности 5-8 класс», Учитель, 2005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 smtClean="0">
                <a:hlinkClick r:id="rId3"/>
              </a:rPr>
              <a:t>http://vmeste.opredelim.com/docs/39600/index-53778.html</a:t>
            </a:r>
            <a:endParaRPr lang="ru-RU" dirty="0" smtClean="0"/>
          </a:p>
          <a:p>
            <a:pPr marL="342900" indent="-342900">
              <a:buFont typeface="+mj-lt"/>
              <a:buAutoNum type="arabicPeriod"/>
            </a:pPr>
            <a:endParaRPr lang="ru-RU" dirty="0" smtClean="0"/>
          </a:p>
          <a:p>
            <a:pPr marL="342900" indent="-342900">
              <a:buFont typeface="+mj-lt"/>
              <a:buAutoNum type="arabicPeriod"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player.myshared.ru/758637/data/images/img2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2071670" y="1714488"/>
            <a:ext cx="4857784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/>
              <a:t>Здесь не катится автобус.</a:t>
            </a:r>
            <a:br>
              <a:rPr lang="ru-RU" sz="2400" b="1" dirty="0" smtClean="0"/>
            </a:br>
            <a:r>
              <a:rPr lang="ru-RU" sz="2400" b="1" dirty="0" smtClean="0"/>
              <a:t>Здесь трамваи не пройдут.</a:t>
            </a:r>
            <a:br>
              <a:rPr lang="ru-RU" sz="2400" b="1" dirty="0" smtClean="0"/>
            </a:br>
            <a:r>
              <a:rPr lang="ru-RU" sz="2400" b="1" dirty="0" smtClean="0"/>
              <a:t>Здесь спокойно пешеходы</a:t>
            </a:r>
            <a:br>
              <a:rPr lang="ru-RU" sz="2400" b="1" dirty="0" smtClean="0"/>
            </a:br>
            <a:r>
              <a:rPr lang="ru-RU" sz="2400" b="1" dirty="0" smtClean="0"/>
              <a:t>Вдоль по улице идут.</a:t>
            </a:r>
            <a:br>
              <a:rPr lang="ru-RU" sz="2400" b="1" dirty="0" smtClean="0"/>
            </a:br>
            <a:r>
              <a:rPr lang="ru-RU" sz="2400" b="1" dirty="0" smtClean="0"/>
              <a:t>Для машин и для трамвая</a:t>
            </a:r>
            <a:br>
              <a:rPr lang="ru-RU" sz="2400" b="1" dirty="0" smtClean="0"/>
            </a:br>
            <a:r>
              <a:rPr lang="ru-RU" sz="2400" b="1" dirty="0" smtClean="0"/>
              <a:t>Путь-дорога есть другая.</a:t>
            </a:r>
          </a:p>
          <a:p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7000892" y="642918"/>
            <a:ext cx="18573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000" b="1" dirty="0" smtClean="0">
                <a:solidFill>
                  <a:srgbClr val="FF0000"/>
                </a:solidFill>
              </a:rPr>
              <a:t>10 баллов</a:t>
            </a:r>
            <a:endParaRPr lang="ru-RU" sz="2000" b="1" dirty="0">
              <a:solidFill>
                <a:srgbClr val="FF0000"/>
              </a:solidFill>
            </a:endParaRPr>
          </a:p>
        </p:txBody>
      </p:sp>
      <p:pic>
        <p:nvPicPr>
          <p:cNvPr id="5" name="Рисунок 4" descr="H:\ШКОЛА\школа 2\тематическое планирование\воспитательная работа\кружок Светофорчик\наглядный дид материал\картинки\к33.gif">
            <a:hlinkClick r:id="" action="ppaction://hlinkshowjump?jump=nextslide"/>
          </p:cNvPr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82000" y="5981700"/>
            <a:ext cx="762000" cy="876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player.myshared.ru/758637/data/images/img2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 descr="http://gigabaza.ru/images/1/173/m7fde3b33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14546" y="3071810"/>
            <a:ext cx="4071966" cy="305232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6215074" y="642918"/>
            <a:ext cx="250033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000" b="1" dirty="0" smtClean="0">
                <a:solidFill>
                  <a:srgbClr val="FF0000"/>
                </a:solidFill>
              </a:rPr>
              <a:t>10 баллов</a:t>
            </a:r>
            <a:endParaRPr lang="ru-RU" sz="2000" b="1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714612" y="1643050"/>
            <a:ext cx="33575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u="sng" dirty="0" smtClean="0"/>
              <a:t>ТРОТУАР</a:t>
            </a:r>
            <a:endParaRPr lang="ru-RU" sz="2800" b="1" u="sng" dirty="0"/>
          </a:p>
        </p:txBody>
      </p:sp>
      <p:pic>
        <p:nvPicPr>
          <p:cNvPr id="6" name="Рисунок 5" descr="H:\ШКОЛА\школа 2\тематическое планирование\воспитательная работа\кружок Светофорчик\наглядный дид материал\картинки\к33.gif">
            <a:hlinkClick r:id="rId4" action="ppaction://hlinksldjump"/>
          </p:cNvPr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382000" y="5981700"/>
            <a:ext cx="762000" cy="876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player.myshared.ru/758637/data/images/img2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1142976" y="2143116"/>
            <a:ext cx="671517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/>
              <a:t>Какие бывают виды </a:t>
            </a:r>
          </a:p>
          <a:p>
            <a:pPr algn="ctr"/>
            <a:r>
              <a:rPr lang="ru-RU" sz="2800" b="1" dirty="0" smtClean="0"/>
              <a:t>пешеходных переходов?</a:t>
            </a:r>
          </a:p>
          <a:p>
            <a:pPr algn="ctr"/>
            <a:endParaRPr lang="ru-RU" sz="28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6858016" y="571480"/>
            <a:ext cx="192882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000" b="1" dirty="0" smtClean="0">
                <a:solidFill>
                  <a:srgbClr val="FF0000"/>
                </a:solidFill>
              </a:rPr>
              <a:t>20 баллов</a:t>
            </a:r>
            <a:endParaRPr lang="ru-RU" sz="2000" b="1" dirty="0">
              <a:solidFill>
                <a:srgbClr val="FF0000"/>
              </a:solidFill>
            </a:endParaRPr>
          </a:p>
        </p:txBody>
      </p:sp>
      <p:pic>
        <p:nvPicPr>
          <p:cNvPr id="5" name="Рисунок 4" descr="H:\ШКОЛА\школа 2\тематическое планирование\воспитательная работа\кружок Светофорчик\наглядный дид материал\картинки\к33.gif">
            <a:hlinkClick r:id="rId3" action="ppaction://hlinksldjump"/>
          </p:cNvPr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382000" y="5981700"/>
            <a:ext cx="762000" cy="876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player.myshared.ru/758637/data/images/img2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78" name="Picture 2" descr="http://www.klass39.ru/wp-content/uploads/2015/09/440890_original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5786" y="2214554"/>
            <a:ext cx="2984478" cy="1500198"/>
          </a:xfrm>
          <a:prstGeom prst="rect">
            <a:avLst/>
          </a:prstGeom>
          <a:noFill/>
        </p:spPr>
      </p:pic>
      <p:pic>
        <p:nvPicPr>
          <p:cNvPr id="24580" name="Picture 4" descr="http://rushkolnik.ru/tw_files2/urls_2/536/d-535216/img9.jpg"/>
          <p:cNvPicPr>
            <a:picLocks noChangeAspect="1" noChangeArrowheads="1"/>
          </p:cNvPicPr>
          <p:nvPr/>
        </p:nvPicPr>
        <p:blipFill>
          <a:blip r:embed="rId4" cstate="print"/>
          <a:srcRect l="8000" t="13333" b="6667"/>
          <a:stretch>
            <a:fillRect/>
          </a:stretch>
        </p:blipFill>
        <p:spPr bwMode="auto">
          <a:xfrm>
            <a:off x="5214942" y="1571612"/>
            <a:ext cx="3286148" cy="2143140"/>
          </a:xfrm>
          <a:prstGeom prst="rect">
            <a:avLst/>
          </a:prstGeom>
          <a:noFill/>
        </p:spPr>
      </p:pic>
      <p:pic>
        <p:nvPicPr>
          <p:cNvPr id="24582" name="Picture 6" descr="http://player.myshared.ru/469248/data/images/img25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143240" y="3929066"/>
            <a:ext cx="2767446" cy="1928826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7143768" y="571480"/>
            <a:ext cx="164307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000" b="1" dirty="0" smtClean="0">
                <a:solidFill>
                  <a:srgbClr val="FF0000"/>
                </a:solidFill>
              </a:rPr>
              <a:t>20 баллов</a:t>
            </a:r>
            <a:endParaRPr lang="ru-RU" sz="2000" b="1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286380" y="1142984"/>
            <a:ext cx="307183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/>
              <a:t>Надземный переход</a:t>
            </a:r>
            <a:endParaRPr lang="ru-RU" sz="20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714348" y="1643050"/>
            <a:ext cx="292895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/>
              <a:t>Наземный переход</a:t>
            </a:r>
            <a:endParaRPr lang="ru-RU" sz="20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2857488" y="5929330"/>
            <a:ext cx="321471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/>
              <a:t>Подземный переход</a:t>
            </a:r>
            <a:endParaRPr lang="ru-RU" sz="2000" b="1" dirty="0"/>
          </a:p>
        </p:txBody>
      </p:sp>
      <p:pic>
        <p:nvPicPr>
          <p:cNvPr id="10" name="Рисунок 9" descr="H:\ШКОЛА\школа 2\тематическое планирование\воспитательная работа\кружок Светофорчик\наглядный дид материал\картинки\к33.gif">
            <a:hlinkClick r:id="rId6" action="ppaction://hlinksldjump"/>
          </p:cNvPr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8382000" y="5981700"/>
            <a:ext cx="762000" cy="876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532</TotalTime>
  <Words>912</Words>
  <Application>Microsoft Office PowerPoint</Application>
  <PresentationFormat>Экран (4:3)</PresentationFormat>
  <Paragraphs>188</Paragraphs>
  <Slides>55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55</vt:i4>
      </vt:variant>
    </vt:vector>
  </HeadingPairs>
  <TitlesOfParts>
    <vt:vector size="56" baseType="lpstr">
      <vt:lpstr>Тема Office</vt:lpstr>
      <vt:lpstr>Игра «Дорожная азбука»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  <vt:lpstr>Слайд 31</vt:lpstr>
      <vt:lpstr>Слайд 32</vt:lpstr>
      <vt:lpstr>Слайд 33</vt:lpstr>
      <vt:lpstr>Слайд 34</vt:lpstr>
      <vt:lpstr>Слайд 35</vt:lpstr>
      <vt:lpstr>Слайд 36</vt:lpstr>
      <vt:lpstr>Слайд 37</vt:lpstr>
      <vt:lpstr>Слайд 38</vt:lpstr>
      <vt:lpstr>Слайд 39</vt:lpstr>
      <vt:lpstr>Слайд 40</vt:lpstr>
      <vt:lpstr>Слайд 41</vt:lpstr>
      <vt:lpstr>Слайд 42</vt:lpstr>
      <vt:lpstr>Слайд 43</vt:lpstr>
      <vt:lpstr>Слайд 44</vt:lpstr>
      <vt:lpstr>Слайд 45</vt:lpstr>
      <vt:lpstr>Слайд 46</vt:lpstr>
      <vt:lpstr>Слайд 47</vt:lpstr>
      <vt:lpstr>Слайд 48</vt:lpstr>
      <vt:lpstr>Слайд 49</vt:lpstr>
      <vt:lpstr>Слайд 50</vt:lpstr>
      <vt:lpstr>Слайд 51</vt:lpstr>
      <vt:lpstr>Слайд 52</vt:lpstr>
      <vt:lpstr>Слайд 53</vt:lpstr>
      <vt:lpstr>Слайд 54</vt:lpstr>
      <vt:lpstr>Слайд 55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1</dc:creator>
  <cp:lastModifiedBy>Windows User</cp:lastModifiedBy>
  <cp:revision>57</cp:revision>
  <dcterms:created xsi:type="dcterms:W3CDTF">2015-10-06T16:05:22Z</dcterms:created>
  <dcterms:modified xsi:type="dcterms:W3CDTF">2021-11-01T05:32:30Z</dcterms:modified>
</cp:coreProperties>
</file>