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лецких Елена\Desktop\envelope-1317446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260648"/>
            <a:ext cx="8424422" cy="45741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5632" y="654904"/>
            <a:ext cx="767274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Написание</a:t>
            </a: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ичного письма</a:t>
            </a: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а ЕГЭ </a:t>
            </a: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 английскому языку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790" y="5085184"/>
            <a:ext cx="8424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МАОУ «Лицей № 11» г. Ростова-на-Дону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Набиева Яна Анатольевна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Критерии </a:t>
            </a:r>
            <a:r>
              <a:rPr lang="ru-RU" sz="4400" dirty="0" smtClean="0"/>
              <a:t>оценивания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31352" y="1412776"/>
            <a:ext cx="4824486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Соблюдение </a:t>
            </a:r>
            <a:r>
              <a:rPr lang="ru-RU" sz="2800" dirty="0">
                <a:solidFill>
                  <a:srgbClr val="002060"/>
                </a:solidFill>
              </a:rPr>
              <a:t>логики </a:t>
            </a:r>
            <a:r>
              <a:rPr lang="ru-RU" sz="2800" dirty="0" smtClean="0">
                <a:solidFill>
                  <a:srgbClr val="002060"/>
                </a:solidFill>
              </a:rPr>
              <a:t>(не прыгать </a:t>
            </a:r>
            <a:r>
              <a:rPr lang="ru-RU" sz="2800" dirty="0">
                <a:solidFill>
                  <a:srgbClr val="002060"/>
                </a:solidFill>
              </a:rPr>
              <a:t>с идеи на идею).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Деление </a:t>
            </a:r>
            <a:r>
              <a:rPr lang="ru-RU" sz="2800" dirty="0">
                <a:solidFill>
                  <a:srgbClr val="002060"/>
                </a:solidFill>
              </a:rPr>
              <a:t>на абзацы (их должно быть </a:t>
            </a:r>
            <a:r>
              <a:rPr lang="ru-RU" sz="2800" dirty="0" smtClean="0">
                <a:solidFill>
                  <a:srgbClr val="002060"/>
                </a:solidFill>
              </a:rPr>
              <a:t>три).</a:t>
            </a: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Есть </a:t>
            </a:r>
            <a:r>
              <a:rPr lang="ru-RU" sz="2800" dirty="0">
                <a:solidFill>
                  <a:srgbClr val="002060"/>
                </a:solidFill>
              </a:rPr>
              <a:t>слова-связки.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58944" y="1412776"/>
            <a:ext cx="3384376" cy="1055608"/>
          </a:xfrm>
          <a:prstGeom prst="wedgeRoundRectCallout">
            <a:avLst>
              <a:gd name="adj1" fmla="val 49841"/>
              <a:gd name="adj2" fmla="val 6308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–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 максимум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944" y="3933056"/>
            <a:ext cx="6444078" cy="2677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Совет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Новый </a:t>
            </a:r>
            <a:r>
              <a:rPr lang="ru-RU" sz="2800" dirty="0">
                <a:solidFill>
                  <a:srgbClr val="002060"/>
                </a:solidFill>
              </a:rPr>
              <a:t>абзац можно начинать с </a:t>
            </a:r>
            <a:r>
              <a:rPr lang="ru-RU" sz="2800" dirty="0" smtClean="0">
                <a:solidFill>
                  <a:srgbClr val="002060"/>
                </a:solidFill>
              </a:rPr>
              <a:t>«красной строки», </a:t>
            </a:r>
            <a:r>
              <a:rPr lang="ru-RU" sz="2800" dirty="0">
                <a:solidFill>
                  <a:srgbClr val="002060"/>
                </a:solidFill>
              </a:rPr>
              <a:t>отступив несколько знаков от </a:t>
            </a:r>
            <a:r>
              <a:rPr lang="ru-RU" sz="2800">
                <a:solidFill>
                  <a:srgbClr val="002060"/>
                </a:solidFill>
              </a:rPr>
              <a:t>начала </a:t>
            </a:r>
            <a:r>
              <a:rPr lang="ru-RU" sz="2800" smtClean="0">
                <a:solidFill>
                  <a:srgbClr val="002060"/>
                </a:solidFill>
              </a:rPr>
              <a:t>строки, </a:t>
            </a:r>
            <a:r>
              <a:rPr lang="ru-RU" sz="2800" dirty="0">
                <a:solidFill>
                  <a:srgbClr val="002060"/>
                </a:solidFill>
              </a:rPr>
              <a:t>или без </a:t>
            </a:r>
            <a:r>
              <a:rPr lang="ru-RU" sz="2800" dirty="0" smtClean="0">
                <a:solidFill>
                  <a:srgbClr val="002060"/>
                </a:solidFill>
              </a:rPr>
              <a:t>«красной строки», </a:t>
            </a:r>
            <a:r>
              <a:rPr lang="ru-RU" sz="2800" dirty="0">
                <a:solidFill>
                  <a:srgbClr val="002060"/>
                </a:solidFill>
              </a:rPr>
              <a:t>но отступая лишнюю строку от предыдущего абзаца.</a:t>
            </a:r>
          </a:p>
        </p:txBody>
      </p:sp>
      <p:pic>
        <p:nvPicPr>
          <p:cNvPr id="9218" name="Picture 2" descr="C:\Users\Палецких Елена\Desktop\hello_html_1d41829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9039" y="4371884"/>
            <a:ext cx="1756799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Критерии </a:t>
            </a:r>
            <a:r>
              <a:rPr lang="ru-RU" sz="4400" dirty="0" smtClean="0"/>
              <a:t>оценивания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1910" y="1415018"/>
            <a:ext cx="4824486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Хороший словарный запас.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Нет </a:t>
            </a:r>
            <a:r>
              <a:rPr lang="ru-RU" sz="2800" dirty="0">
                <a:solidFill>
                  <a:srgbClr val="002060"/>
                </a:solidFill>
              </a:rPr>
              <a:t>грамматических, орфографических и пунктуационных ошибок.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39502" y="1415018"/>
            <a:ext cx="3384376" cy="1532334"/>
          </a:xfrm>
          <a:prstGeom prst="wedgeRoundRectCallout">
            <a:avLst>
              <a:gd name="adj1" fmla="val 49166"/>
              <a:gd name="adj2" fmla="val 7054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Языковое оформление 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 максимум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502" y="3501007"/>
            <a:ext cx="5776563" cy="3108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Совет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Личное письмо </a:t>
            </a:r>
            <a:r>
              <a:rPr lang="ru-RU" sz="2800" dirty="0" smtClean="0">
                <a:solidFill>
                  <a:srgbClr val="002060"/>
                </a:solidFill>
              </a:rPr>
              <a:t>– </a:t>
            </a:r>
            <a:r>
              <a:rPr lang="ru-RU" sz="2800" dirty="0">
                <a:solidFill>
                  <a:srgbClr val="002060"/>
                </a:solidFill>
              </a:rPr>
              <a:t>задание базового уровня. </a:t>
            </a:r>
            <a:r>
              <a:rPr lang="ru-RU" sz="2800" dirty="0" smtClean="0">
                <a:solidFill>
                  <a:srgbClr val="002060"/>
                </a:solidFill>
              </a:rPr>
              <a:t>В отличие от эссе, здесь не ждут продвинутых </a:t>
            </a:r>
            <a:r>
              <a:rPr lang="ru-RU" sz="2800" dirty="0">
                <a:solidFill>
                  <a:srgbClr val="002060"/>
                </a:solidFill>
              </a:rPr>
              <a:t>грамматических </a:t>
            </a:r>
            <a:r>
              <a:rPr lang="ru-RU" sz="2800" dirty="0" smtClean="0">
                <a:solidFill>
                  <a:srgbClr val="002060"/>
                </a:solidFill>
              </a:rPr>
              <a:t>конструкций и очень </a:t>
            </a:r>
            <a:r>
              <a:rPr lang="ru-RU" sz="2800" dirty="0">
                <a:solidFill>
                  <a:srgbClr val="002060"/>
                </a:solidFill>
              </a:rPr>
              <a:t>сложной </a:t>
            </a:r>
            <a:r>
              <a:rPr lang="ru-RU" sz="2800" dirty="0" smtClean="0">
                <a:solidFill>
                  <a:srgbClr val="002060"/>
                </a:solidFill>
              </a:rPr>
              <a:t>лексики. </a:t>
            </a:r>
            <a:r>
              <a:rPr lang="ru-RU" sz="2800" dirty="0">
                <a:solidFill>
                  <a:srgbClr val="002060"/>
                </a:solidFill>
              </a:rPr>
              <a:t>Достаточно писать просто и без ошибок.</a:t>
            </a:r>
          </a:p>
        </p:txBody>
      </p:sp>
      <p:pic>
        <p:nvPicPr>
          <p:cNvPr id="10242" name="Picture 2" descr="C:\Users\Палецких Елена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395" y="4155278"/>
            <a:ext cx="2400001" cy="18000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алецких Елена\Desktop\Wish-You-Success-In-Your-Exams-mess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8225"/>
            <a:ext cx="7620000" cy="4781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0401" r="22900" b="27466"/>
          <a:stretch/>
        </p:blipFill>
        <p:spPr bwMode="auto">
          <a:xfrm>
            <a:off x="271975" y="1412776"/>
            <a:ext cx="8527803" cy="406335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/>
              <a:t>Задание № 39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 descr="C:\Users\Палецких Елена\Desktop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3200000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Требования к личному письму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2021 году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23528" y="3501008"/>
            <a:ext cx="4040188" cy="29103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Количество слов </a:t>
            </a:r>
            <a:r>
              <a:rPr lang="ru-RU" dirty="0" smtClean="0">
                <a:solidFill>
                  <a:srgbClr val="002060"/>
                </a:solidFill>
              </a:rPr>
              <a:t> –        100-140 (+ - </a:t>
            </a:r>
            <a:r>
              <a:rPr lang="ru-RU" dirty="0">
                <a:solidFill>
                  <a:srgbClr val="002060"/>
                </a:solidFill>
              </a:rPr>
              <a:t>10</a:t>
            </a:r>
            <a:r>
              <a:rPr lang="ru-RU" dirty="0" smtClean="0">
                <a:solidFill>
                  <a:srgbClr val="002060"/>
                </a:solidFill>
              </a:rPr>
              <a:t>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 Соответствие </a:t>
            </a:r>
            <a:r>
              <a:rPr lang="ru-RU" dirty="0" smtClean="0">
                <a:solidFill>
                  <a:srgbClr val="002060"/>
                </a:solidFill>
              </a:rPr>
              <a:t>теме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788024" y="3501008"/>
            <a:ext cx="4041775" cy="29103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Менее 90 </a:t>
            </a:r>
            <a:r>
              <a:rPr lang="ru-RU" dirty="0">
                <a:solidFill>
                  <a:srgbClr val="002060"/>
                </a:solidFill>
              </a:rPr>
              <a:t>слов </a:t>
            </a:r>
            <a:r>
              <a:rPr lang="ru-RU" dirty="0" smtClean="0">
                <a:solidFill>
                  <a:srgbClr val="002060"/>
                </a:solidFill>
              </a:rPr>
              <a:t>эксперты </a:t>
            </a:r>
            <a:r>
              <a:rPr lang="ru-RU" dirty="0" smtClean="0">
                <a:solidFill>
                  <a:srgbClr val="FF0000"/>
                </a:solidFill>
              </a:rPr>
              <a:t>не проверяют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Личное </a:t>
            </a:r>
            <a:r>
              <a:rPr lang="ru-RU" dirty="0">
                <a:solidFill>
                  <a:srgbClr val="002060"/>
                </a:solidFill>
              </a:rPr>
              <a:t>письмо без ошибок, строго по плану, но с ответами на вопросы по другой теме </a:t>
            </a:r>
            <a:r>
              <a:rPr lang="ru-RU" dirty="0" smtClean="0">
                <a:solidFill>
                  <a:srgbClr val="002060"/>
                </a:solidFill>
              </a:rPr>
              <a:t>получит     </a:t>
            </a:r>
            <a:r>
              <a:rPr lang="ru-RU" dirty="0" smtClean="0">
                <a:solidFill>
                  <a:srgbClr val="FF0000"/>
                </a:solidFill>
              </a:rPr>
              <a:t>0 </a:t>
            </a:r>
            <a:r>
              <a:rPr lang="ru-RU" dirty="0">
                <a:solidFill>
                  <a:srgbClr val="FF0000"/>
                </a:solidFill>
              </a:rPr>
              <a:t>баллов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Палецких Елена\Desktop\202-BACKUP-fotolia_34864845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1"/>
            <a:ext cx="1584176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Палецких Елена\Desktop\202-BACKUP-fotolia_34864845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4168" y="1628801"/>
            <a:ext cx="1584176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Структура </a:t>
            </a:r>
            <a:r>
              <a:rPr lang="ru-RU" sz="4400" dirty="0" smtClean="0"/>
              <a:t>письма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268760"/>
            <a:ext cx="8496944" cy="5262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адрес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dirty="0">
                <a:solidFill>
                  <a:srgbClr val="002060"/>
                </a:solidFill>
              </a:rPr>
              <a:t>вверху, справа), достаточно указать город и страну;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дата</a:t>
            </a:r>
            <a:r>
              <a:rPr lang="ru-RU" sz="2800" dirty="0">
                <a:solidFill>
                  <a:srgbClr val="002060"/>
                </a:solidFill>
              </a:rPr>
              <a:t> (ниже под адресом, отступив строку);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обращение</a:t>
            </a:r>
            <a:r>
              <a:rPr lang="ru-RU" sz="2800" dirty="0">
                <a:solidFill>
                  <a:srgbClr val="002060"/>
                </a:solidFill>
              </a:rPr>
              <a:t> (слева, на отдельной строке), </a:t>
            </a:r>
            <a:r>
              <a:rPr lang="ru-RU" sz="2800" dirty="0" smtClean="0">
                <a:solidFill>
                  <a:srgbClr val="FF0000"/>
                </a:solidFill>
              </a:rPr>
              <a:t>благодарность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за полученное письмо </a:t>
            </a:r>
            <a:r>
              <a:rPr lang="ru-RU" sz="2800" dirty="0">
                <a:solidFill>
                  <a:srgbClr val="FF0000"/>
                </a:solidFill>
              </a:rPr>
              <a:t>и ссылка </a:t>
            </a:r>
            <a:r>
              <a:rPr lang="ru-RU" sz="2800" dirty="0">
                <a:solidFill>
                  <a:srgbClr val="002060"/>
                </a:solidFill>
              </a:rPr>
              <a:t>на предыдущие </a:t>
            </a:r>
            <a:r>
              <a:rPr lang="ru-RU" sz="2800" dirty="0" smtClean="0">
                <a:solidFill>
                  <a:srgbClr val="002060"/>
                </a:solidFill>
              </a:rPr>
              <a:t>контакты; 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переход к </a:t>
            </a:r>
            <a:r>
              <a:rPr lang="ru-RU" sz="2800" dirty="0" smtClean="0">
                <a:solidFill>
                  <a:srgbClr val="FF0000"/>
                </a:solidFill>
              </a:rPr>
              <a:t>ответам </a:t>
            </a:r>
            <a:r>
              <a:rPr lang="ru-RU" sz="2800" dirty="0">
                <a:solidFill>
                  <a:srgbClr val="FF0000"/>
                </a:solidFill>
              </a:rPr>
              <a:t>на </a:t>
            </a:r>
            <a:r>
              <a:rPr lang="ru-RU" sz="2800" dirty="0" smtClean="0">
                <a:solidFill>
                  <a:srgbClr val="FF0000"/>
                </a:solidFill>
              </a:rPr>
              <a:t>вопросы;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три вопроса </a:t>
            </a:r>
            <a:r>
              <a:rPr lang="ru-RU" sz="2800" dirty="0">
                <a:solidFill>
                  <a:srgbClr val="002060"/>
                </a:solidFill>
              </a:rPr>
              <a:t>другу по переписке на тему, указанную в </a:t>
            </a:r>
            <a:r>
              <a:rPr lang="ru-RU" sz="2800" dirty="0" smtClean="0">
                <a:solidFill>
                  <a:srgbClr val="002060"/>
                </a:solidFill>
              </a:rPr>
              <a:t>задании;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упоминание </a:t>
            </a:r>
            <a:r>
              <a:rPr lang="ru-RU" sz="2800" dirty="0">
                <a:solidFill>
                  <a:srgbClr val="FF0000"/>
                </a:solidFill>
              </a:rPr>
              <a:t>о дальнейших </a:t>
            </a:r>
            <a:r>
              <a:rPr lang="ru-RU" sz="2800" dirty="0" smtClean="0">
                <a:solidFill>
                  <a:srgbClr val="FF0000"/>
                </a:solidFill>
              </a:rPr>
              <a:t>контактах;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завершающая </a:t>
            </a:r>
            <a:r>
              <a:rPr lang="ru-RU" sz="2800" dirty="0" smtClean="0">
                <a:solidFill>
                  <a:srgbClr val="FF0000"/>
                </a:solidFill>
              </a:rPr>
              <a:t>фраза; </a:t>
            </a:r>
            <a:endParaRPr lang="ru-RU" sz="280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подпись автора.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6" name="Picture 6" descr="C:\Users\Палецких Елена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08" y="4718007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лецких Елена\Desktop\envelope-1317446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968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Шаблон </a:t>
            </a:r>
            <a:r>
              <a:rPr lang="ru-RU" sz="4400" dirty="0" smtClean="0"/>
              <a:t>личного письма </a:t>
            </a:r>
            <a:br>
              <a:rPr lang="ru-RU" sz="4400" dirty="0" smtClean="0"/>
            </a:br>
            <a:r>
              <a:rPr lang="ru-RU" sz="4400" dirty="0" smtClean="0"/>
              <a:t>на ЕГЭ по английскому языку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064896" cy="43396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8" algn="r"/>
            <a:r>
              <a:rPr lang="en-US" sz="2300" i="1" dirty="0">
                <a:solidFill>
                  <a:srgbClr val="002060"/>
                </a:solidFill>
                <a:latin typeface="Georgia" panose="02040502050405020303" pitchFamily="18" charset="0"/>
              </a:rPr>
              <a:t>Moscow</a:t>
            </a:r>
          </a:p>
          <a:p>
            <a:pPr lvl="8" algn="r"/>
            <a:r>
              <a:rPr lang="en-US" sz="2300" i="1" dirty="0">
                <a:solidFill>
                  <a:srgbClr val="002060"/>
                </a:solidFill>
                <a:latin typeface="Georgia" panose="02040502050405020303" pitchFamily="18" charset="0"/>
              </a:rPr>
              <a:t>Russia</a:t>
            </a:r>
          </a:p>
          <a:p>
            <a:pPr lvl="8" algn="r"/>
            <a:r>
              <a:rPr lang="en-US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18/06/</a:t>
            </a:r>
            <a:r>
              <a:rPr lang="ru-RU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21</a:t>
            </a:r>
            <a:endParaRPr lang="en-US" sz="23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Dear …,</a:t>
            </a:r>
            <a:endParaRPr lang="en-US" sz="23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300" i="1" dirty="0">
                <a:solidFill>
                  <a:srgbClr val="002060"/>
                </a:solidFill>
                <a:latin typeface="Georgia" panose="02040502050405020303" pitchFamily="18" charset="0"/>
              </a:rPr>
              <a:t>Thanks a lot for your letter.  It was nice to hear from you again!  I’m glad you’re OK</a:t>
            </a:r>
            <a:r>
              <a:rPr lang="en-US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! </a:t>
            </a:r>
            <a:endParaRPr lang="ru-RU" sz="23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In your letter you asked me about…. Well, …. </a:t>
            </a:r>
            <a:r>
              <a:rPr lang="en-US" sz="23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en-US" sz="2300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отвечаем</a:t>
            </a:r>
            <a:r>
              <a:rPr lang="en-US" sz="23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2300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на</a:t>
            </a:r>
            <a:r>
              <a:rPr lang="en-US" sz="23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ВСЕ </a:t>
            </a:r>
            <a:r>
              <a:rPr lang="en-US" sz="2300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вопросы</a:t>
            </a:r>
            <a:r>
              <a:rPr lang="en-US" sz="23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23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endParaRPr lang="en-US" sz="23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By </a:t>
            </a:r>
            <a:r>
              <a:rPr lang="en-US" sz="2300" i="1" dirty="0">
                <a:solidFill>
                  <a:srgbClr val="002060"/>
                </a:solidFill>
                <a:latin typeface="Georgia" panose="02040502050405020303" pitchFamily="18" charset="0"/>
              </a:rPr>
              <a:t>the way, tell me (about) … </a:t>
            </a:r>
            <a:r>
              <a:rPr lang="en-US" sz="2300" i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en-US" sz="2300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зада</a:t>
            </a:r>
            <a:r>
              <a:rPr lang="ru-RU" sz="23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ё</a:t>
            </a:r>
            <a:r>
              <a:rPr lang="en-US" sz="23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 </a:t>
            </a:r>
            <a:r>
              <a:rPr lang="en-US" sz="2300" i="1" dirty="0">
                <a:solidFill>
                  <a:srgbClr val="FF0000"/>
                </a:solidFill>
                <a:latin typeface="Georgia" panose="02040502050405020303" pitchFamily="18" charset="0"/>
              </a:rPr>
              <a:t>3 </a:t>
            </a:r>
            <a:r>
              <a:rPr lang="en-US" sz="2300" i="1" dirty="0" err="1">
                <a:solidFill>
                  <a:srgbClr val="FF0000"/>
                </a:solidFill>
                <a:latin typeface="Georgia" panose="02040502050405020303" pitchFamily="18" charset="0"/>
              </a:rPr>
              <a:t>вопроса</a:t>
            </a:r>
            <a:r>
              <a:rPr lang="en-US" sz="23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r>
              <a:rPr lang="ru-RU" sz="23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endParaRPr lang="en-US" sz="2300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en-US" sz="2300" i="1" dirty="0">
                <a:solidFill>
                  <a:srgbClr val="002060"/>
                </a:solidFill>
                <a:latin typeface="Georgia" panose="02040502050405020303" pitchFamily="18" charset="0"/>
              </a:rPr>
              <a:t>Actually, I’d better go now as I have to study for my </a:t>
            </a:r>
            <a:r>
              <a:rPr lang="en-US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exams</a:t>
            </a:r>
            <a:r>
              <a:rPr lang="ru-RU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en-US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23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3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Love,</a:t>
            </a:r>
            <a:endParaRPr lang="en-US" sz="23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300" i="1" dirty="0">
                <a:solidFill>
                  <a:srgbClr val="002060"/>
                </a:solidFill>
                <a:latin typeface="Georgia" panose="02040502050405020303" pitchFamily="18" charset="0"/>
              </a:rPr>
              <a:t>Vlad</a:t>
            </a:r>
          </a:p>
        </p:txBody>
      </p:sp>
    </p:spTree>
    <p:extLst>
      <p:ext uri="{BB962C8B-B14F-4D97-AF65-F5344CB8AC3E}">
        <p14:creationId xmlns:p14="http://schemas.microsoft.com/office/powerpoint/2010/main" val="36716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Полезные советы </a:t>
            </a:r>
            <a:br>
              <a:rPr lang="ru-RU" dirty="0" smtClean="0"/>
            </a:br>
            <a:r>
              <a:rPr lang="ru-RU" dirty="0" smtClean="0"/>
              <a:t>для написания письма на ЕГЭ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772816"/>
            <a:ext cx="6120680" cy="138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Если </a:t>
            </a:r>
            <a:r>
              <a:rPr lang="ru-RU" sz="2800" dirty="0">
                <a:solidFill>
                  <a:srgbClr val="002060"/>
                </a:solidFill>
              </a:rPr>
              <a:t>в письме </a:t>
            </a:r>
            <a:r>
              <a:rPr lang="ru-RU" sz="2800" dirty="0" smtClean="0">
                <a:solidFill>
                  <a:srgbClr val="FF0000"/>
                </a:solidFill>
              </a:rPr>
              <a:t>≤ 89 </a:t>
            </a:r>
            <a:r>
              <a:rPr lang="ru-RU" sz="2800" dirty="0">
                <a:solidFill>
                  <a:srgbClr val="FF0000"/>
                </a:solidFill>
              </a:rPr>
              <a:t>слов</a:t>
            </a:r>
            <a:r>
              <a:rPr lang="ru-RU" sz="2800" dirty="0">
                <a:solidFill>
                  <a:srgbClr val="002060"/>
                </a:solidFill>
              </a:rPr>
              <a:t>, то за задание ставится 0 баллов. Если </a:t>
            </a:r>
            <a:r>
              <a:rPr lang="ru-RU" sz="2800" dirty="0" smtClean="0">
                <a:solidFill>
                  <a:srgbClr val="FF0000"/>
                </a:solidFill>
              </a:rPr>
              <a:t>≥ 155 </a:t>
            </a:r>
            <a:r>
              <a:rPr lang="ru-RU" sz="2800" dirty="0">
                <a:solidFill>
                  <a:srgbClr val="FF0000"/>
                </a:solidFill>
              </a:rPr>
              <a:t>слов</a:t>
            </a:r>
            <a:r>
              <a:rPr lang="ru-RU" sz="2800" dirty="0">
                <a:solidFill>
                  <a:srgbClr val="002060"/>
                </a:solidFill>
              </a:rPr>
              <a:t>, то проверяются только первые 140 слов.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464113"/>
            <a:ext cx="6034940" cy="3108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Помните, что 1 слово – это всё, что находится между двумя пробелами. Дефисы (-), апострофы (’) и </a:t>
            </a:r>
            <a:r>
              <a:rPr lang="ru-RU" sz="2800" dirty="0" err="1">
                <a:solidFill>
                  <a:srgbClr val="002060"/>
                </a:solidFill>
              </a:rPr>
              <a:t>слэши</a:t>
            </a:r>
            <a:r>
              <a:rPr lang="ru-RU" sz="2800" dirty="0">
                <a:solidFill>
                  <a:srgbClr val="002060"/>
                </a:solidFill>
              </a:rPr>
              <a:t> (/) не являются пробелами, поэтому слова из разряда </a:t>
            </a:r>
            <a:r>
              <a:rPr lang="ru-RU" sz="2800" dirty="0" err="1">
                <a:solidFill>
                  <a:srgbClr val="FF0000"/>
                </a:solidFill>
              </a:rPr>
              <a:t>that’s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twenty-two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open-minded</a:t>
            </a:r>
            <a:r>
              <a:rPr lang="ru-RU" sz="2800" dirty="0">
                <a:solidFill>
                  <a:srgbClr val="FF0000"/>
                </a:solidFill>
              </a:rPr>
              <a:t>, UK, TV </a:t>
            </a:r>
            <a:r>
              <a:rPr lang="ru-RU" sz="2800" dirty="0">
                <a:solidFill>
                  <a:srgbClr val="002060"/>
                </a:solidFill>
              </a:rPr>
              <a:t>и дата в формате </a:t>
            </a:r>
            <a:r>
              <a:rPr lang="ru-RU" sz="2800" dirty="0">
                <a:solidFill>
                  <a:srgbClr val="FF0000"/>
                </a:solidFill>
              </a:rPr>
              <a:t>05/06/20</a:t>
            </a:r>
            <a:r>
              <a:rPr lang="ru-RU" sz="2800" dirty="0">
                <a:solidFill>
                  <a:srgbClr val="002060"/>
                </a:solidFill>
              </a:rPr>
              <a:t> считаются за одно слово.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13284" y="1772816"/>
            <a:ext cx="2160240" cy="1055608"/>
          </a:xfrm>
          <a:prstGeom prst="wedgeRoundRectCallout">
            <a:avLst>
              <a:gd name="adj1" fmla="val 54246"/>
              <a:gd name="adj2" fmla="val 88879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Считайте слова</a:t>
            </a:r>
          </a:p>
        </p:txBody>
      </p:sp>
      <p:pic>
        <p:nvPicPr>
          <p:cNvPr id="3076" name="Picture 4" descr="C:\Users\Палецких Елена\Desktop\asian-boys-calculating-with-calculator_1308-31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44" y="4118384"/>
            <a:ext cx="2033935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Полезные советы </a:t>
            </a:r>
            <a:br>
              <a:rPr lang="ru-RU" dirty="0" smtClean="0"/>
            </a:br>
            <a:r>
              <a:rPr lang="ru-RU" dirty="0" smtClean="0"/>
              <a:t>для написания письма на ЕГЭ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2712" y="1772816"/>
            <a:ext cx="5297710" cy="4401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«Оживляйте» </a:t>
            </a:r>
            <a:r>
              <a:rPr lang="ru-RU" sz="2800" dirty="0" smtClean="0">
                <a:solidFill>
                  <a:srgbClr val="002060"/>
                </a:solidFill>
              </a:rPr>
              <a:t>письмо: 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сокращениями</a:t>
            </a:r>
            <a:r>
              <a:rPr lang="ru-RU" sz="2800" dirty="0" smtClean="0">
                <a:solidFill>
                  <a:srgbClr val="002060"/>
                </a:solidFill>
              </a:rPr>
              <a:t> (</a:t>
            </a:r>
            <a:r>
              <a:rPr lang="en-US" sz="2800" dirty="0">
                <a:solidFill>
                  <a:srgbClr val="002060"/>
                </a:solidFill>
              </a:rPr>
              <a:t>I’m, can’t, I’d like),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неформальными </a:t>
            </a:r>
            <a:r>
              <a:rPr lang="ru-RU" sz="2800" dirty="0">
                <a:solidFill>
                  <a:srgbClr val="FF0000"/>
                </a:solidFill>
              </a:rPr>
              <a:t>словами-связками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en-US" sz="2800" dirty="0">
                <a:solidFill>
                  <a:srgbClr val="002060"/>
                </a:solidFill>
              </a:rPr>
              <a:t>well, also, by the way, anyway, so, actually),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разговорными </a:t>
            </a:r>
            <a:r>
              <a:rPr lang="ru-RU" sz="2800" dirty="0">
                <a:solidFill>
                  <a:srgbClr val="FF0000"/>
                </a:solidFill>
              </a:rPr>
              <a:t>выражениями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en-US" sz="2800" dirty="0">
                <a:solidFill>
                  <a:srgbClr val="002060"/>
                </a:solidFill>
              </a:rPr>
              <a:t>Guess what? Wish me luck</a:t>
            </a:r>
            <a:r>
              <a:rPr lang="en-US" sz="2800" dirty="0" smtClean="0">
                <a:solidFill>
                  <a:srgbClr val="002060"/>
                </a:solidFill>
              </a:rPr>
              <a:t>!)</a:t>
            </a:r>
            <a:r>
              <a:rPr lang="ru-RU" sz="2800" dirty="0" smtClean="0">
                <a:solidFill>
                  <a:srgbClr val="002060"/>
                </a:solidFill>
              </a:rPr>
              <a:t>,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</a:rPr>
              <a:t>междометиями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en-US" sz="2800" dirty="0">
                <a:solidFill>
                  <a:srgbClr val="002060"/>
                </a:solidFill>
              </a:rPr>
              <a:t>Hurray! Yahoo! </a:t>
            </a:r>
            <a:r>
              <a:rPr lang="en-US" sz="2800" dirty="0" smtClean="0">
                <a:solidFill>
                  <a:srgbClr val="002060"/>
                </a:solidFill>
              </a:rPr>
              <a:t>Ha–ha</a:t>
            </a:r>
            <a:r>
              <a:rPr lang="en-US" sz="2800" dirty="0">
                <a:solidFill>
                  <a:srgbClr val="002060"/>
                </a:solidFill>
              </a:rPr>
              <a:t>!).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23528" y="1772816"/>
            <a:ext cx="2952328" cy="1532334"/>
          </a:xfrm>
          <a:prstGeom prst="wedgeRoundRectCallout">
            <a:avLst>
              <a:gd name="adj1" fmla="val 49841"/>
              <a:gd name="adj2" fmla="val 6308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Пишите в неофициальном стиле</a:t>
            </a:r>
          </a:p>
        </p:txBody>
      </p:sp>
      <p:pic>
        <p:nvPicPr>
          <p:cNvPr id="6146" name="Picture 2" descr="C:\Users\Палецких Елена\Desktop\hello_html_m19d1d5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9" y="4374021"/>
            <a:ext cx="1802946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Палецких Елена\Desktop\448592b0617fff96a1299269a01bb0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0" y="4077072"/>
            <a:ext cx="1800000" cy="18000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Полезные советы </a:t>
            </a:r>
            <a:br>
              <a:rPr lang="ru-RU" dirty="0" smtClean="0"/>
            </a:br>
            <a:r>
              <a:rPr lang="ru-RU" dirty="0" smtClean="0"/>
              <a:t>для написания письма на ЕГЭ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776854"/>
            <a:ext cx="5297710" cy="3539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На выполнение этого задания выделите </a:t>
            </a:r>
            <a:r>
              <a:rPr lang="ru-RU" sz="2800" dirty="0" smtClean="0">
                <a:solidFill>
                  <a:srgbClr val="FF0000"/>
                </a:solidFill>
              </a:rPr>
              <a:t>20 </a:t>
            </a:r>
            <a:r>
              <a:rPr lang="ru-RU" sz="2800" dirty="0">
                <a:solidFill>
                  <a:srgbClr val="FF0000"/>
                </a:solidFill>
              </a:rPr>
              <a:t>минут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8 минут </a:t>
            </a:r>
            <a:r>
              <a:rPr lang="ru-RU" sz="2800" dirty="0">
                <a:solidFill>
                  <a:srgbClr val="002060"/>
                </a:solidFill>
              </a:rPr>
              <a:t>на черновик,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8 минут </a:t>
            </a:r>
            <a:r>
              <a:rPr lang="ru-RU" sz="2800" dirty="0">
                <a:solidFill>
                  <a:srgbClr val="002060"/>
                </a:solidFill>
              </a:rPr>
              <a:t>на </a:t>
            </a:r>
            <a:r>
              <a:rPr lang="ru-RU" sz="2800" dirty="0" smtClean="0">
                <a:solidFill>
                  <a:srgbClr val="002060"/>
                </a:solidFill>
              </a:rPr>
              <a:t>чистовик,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4 минуты </a:t>
            </a:r>
            <a:r>
              <a:rPr lang="ru-RU" sz="2800" dirty="0">
                <a:solidFill>
                  <a:srgbClr val="002060"/>
                </a:solidFill>
              </a:rPr>
              <a:t>на подсчёт слов и проверку.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Обязательно </a:t>
            </a:r>
            <a:r>
              <a:rPr lang="ru-RU" sz="2800" dirty="0">
                <a:solidFill>
                  <a:srgbClr val="FF0000"/>
                </a:solidFill>
              </a:rPr>
              <a:t>проверьте письмо </a:t>
            </a:r>
            <a:r>
              <a:rPr lang="ru-RU" sz="2800" dirty="0">
                <a:solidFill>
                  <a:srgbClr val="002060"/>
                </a:solidFill>
              </a:rPr>
              <a:t>перед сдачей!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23528" y="1776854"/>
            <a:ext cx="2376264" cy="1532334"/>
          </a:xfrm>
          <a:prstGeom prst="wedgeRoundRectCallout">
            <a:avLst>
              <a:gd name="adj1" fmla="val 73941"/>
              <a:gd name="adj2" fmla="val 4832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рассчитайте время</a:t>
            </a:r>
          </a:p>
        </p:txBody>
      </p:sp>
    </p:spTree>
    <p:extLst>
      <p:ext uri="{BB962C8B-B14F-4D97-AF65-F5344CB8AC3E}">
        <p14:creationId xmlns:p14="http://schemas.microsoft.com/office/powerpoint/2010/main" val="37801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Критерии </a:t>
            </a:r>
            <a:r>
              <a:rPr lang="ru-RU" sz="4400" dirty="0" smtClean="0"/>
              <a:t>оценивания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2498" y="1484784"/>
            <a:ext cx="4824486" cy="3970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Даны </a:t>
            </a:r>
            <a:r>
              <a:rPr lang="ru-RU" sz="2800" dirty="0">
                <a:solidFill>
                  <a:srgbClr val="002060"/>
                </a:solidFill>
              </a:rPr>
              <a:t>ответы на все </a:t>
            </a:r>
            <a:r>
              <a:rPr lang="ru-RU" sz="2800" dirty="0" smtClean="0">
                <a:solidFill>
                  <a:srgbClr val="002060"/>
                </a:solidFill>
              </a:rPr>
              <a:t>вопросы.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Заданы три </a:t>
            </a:r>
            <a:r>
              <a:rPr lang="ru-RU" sz="2800" dirty="0">
                <a:solidFill>
                  <a:srgbClr val="002060"/>
                </a:solidFill>
              </a:rPr>
              <a:t>вопроса по указанной </a:t>
            </a:r>
            <a:r>
              <a:rPr lang="ru-RU" sz="2800" dirty="0" smtClean="0">
                <a:solidFill>
                  <a:srgbClr val="002060"/>
                </a:solidFill>
              </a:rPr>
              <a:t>теме.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Соблюдены </a:t>
            </a:r>
            <a:r>
              <a:rPr lang="ru-RU" sz="2800" dirty="0">
                <a:solidFill>
                  <a:srgbClr val="002060"/>
                </a:solidFill>
              </a:rPr>
              <a:t>нормы </a:t>
            </a:r>
            <a:r>
              <a:rPr lang="ru-RU" sz="2800" dirty="0" smtClean="0">
                <a:solidFill>
                  <a:srgbClr val="002060"/>
                </a:solidFill>
              </a:rPr>
              <a:t>вежливости.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Письмо </a:t>
            </a:r>
            <a:r>
              <a:rPr lang="ru-RU" sz="2800" dirty="0">
                <a:solidFill>
                  <a:srgbClr val="002060"/>
                </a:solidFill>
              </a:rPr>
              <a:t>написано в неофициальным стиле и правильно </a:t>
            </a:r>
            <a:r>
              <a:rPr lang="ru-RU" sz="2800" dirty="0" smtClean="0">
                <a:solidFill>
                  <a:srgbClr val="002060"/>
                </a:solidFill>
              </a:rPr>
              <a:t>оформлено.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20090" y="1484784"/>
            <a:ext cx="3384376" cy="2009061"/>
          </a:xfrm>
          <a:prstGeom prst="wedgeRoundRectCallout">
            <a:avLst>
              <a:gd name="adj1" fmla="val 49841"/>
              <a:gd name="adj2" fmla="val 6308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коммуникативной задачи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 максимум</a:t>
            </a:r>
          </a:p>
        </p:txBody>
      </p:sp>
      <p:pic>
        <p:nvPicPr>
          <p:cNvPr id="8194" name="Picture 2" descr="C:\Users\Палецких Елена\Desktop\vector-boy-and-girl-with-united-kingd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82" y="4221088"/>
            <a:ext cx="1902192" cy="180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9">
      <a:dk1>
        <a:sysClr val="windowText" lastClr="000000"/>
      </a:dk1>
      <a:lt1>
        <a:sysClr val="window" lastClr="FFFFFF"/>
      </a:lt1>
      <a:dk2>
        <a:srgbClr val="00206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540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Задание № 39 </vt:lpstr>
      <vt:lpstr>Требования к личному письму  в 2021 году</vt:lpstr>
      <vt:lpstr>Структура письма  </vt:lpstr>
      <vt:lpstr>Шаблон личного письма  на ЕГЭ по английскому языку</vt:lpstr>
      <vt:lpstr>Полезные советы  для написания письма на ЕГЭ</vt:lpstr>
      <vt:lpstr>Полезные советы  для написания письма на ЕГЭ</vt:lpstr>
      <vt:lpstr>Полезные советы  для написания письма на ЕГЭ</vt:lpstr>
      <vt:lpstr>Критерии оценивания </vt:lpstr>
      <vt:lpstr>Критерии оценивания </vt:lpstr>
      <vt:lpstr>Критерии оценивания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Палецких Елена</dc:creator>
  <cp:lastModifiedBy>Палецких Елена</cp:lastModifiedBy>
  <cp:revision>42</cp:revision>
  <dcterms:created xsi:type="dcterms:W3CDTF">2021-02-07T07:13:35Z</dcterms:created>
  <dcterms:modified xsi:type="dcterms:W3CDTF">2021-02-07T13:15:12Z</dcterms:modified>
</cp:coreProperties>
</file>