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8" r:id="rId17"/>
    <p:sldId id="272" r:id="rId18"/>
    <p:sldId id="273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964" y="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BD19-F141-49FC-BA36-E4BAEAFA816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919F-0186-44A3-BCA6-D5FFB16F9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BD19-F141-49FC-BA36-E4BAEAFA816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919F-0186-44A3-BCA6-D5FFB16F9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BD19-F141-49FC-BA36-E4BAEAFA816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919F-0186-44A3-BCA6-D5FFB16F9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BD19-F141-49FC-BA36-E4BAEAFA816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919F-0186-44A3-BCA6-D5FFB16F9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BD19-F141-49FC-BA36-E4BAEAFA816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919F-0186-44A3-BCA6-D5FFB16F9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BD19-F141-49FC-BA36-E4BAEAFA816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919F-0186-44A3-BCA6-D5FFB16F9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BD19-F141-49FC-BA36-E4BAEAFA816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919F-0186-44A3-BCA6-D5FFB16F9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BD19-F141-49FC-BA36-E4BAEAFA816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919F-0186-44A3-BCA6-D5FFB16F9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BD19-F141-49FC-BA36-E4BAEAFA816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919F-0186-44A3-BCA6-D5FFB16F9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BD19-F141-49FC-BA36-E4BAEAFA816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919F-0186-44A3-BCA6-D5FFB16F9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BD19-F141-49FC-BA36-E4BAEAFA816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6919F-0186-44A3-BCA6-D5FFB16F9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FBD19-F141-49FC-BA36-E4BAEAFA816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6919F-0186-44A3-BCA6-D5FFB16F94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802282\Desktop\TuC8Wn1Ixy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988840"/>
            <a:ext cx="6800800" cy="1470025"/>
          </a:xfrm>
        </p:spPr>
        <p:txBody>
          <a:bodyPr>
            <a:noAutofit/>
          </a:bodyPr>
          <a:lstStyle/>
          <a:p>
            <a:pPr algn="l"/>
            <a:r>
              <a:rPr lang="ru-RU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dventure" pitchFamily="2" charset="0"/>
              </a:rPr>
              <a:t>п</a:t>
            </a:r>
            <a:r>
              <a:rPr lang="ru-RU" sz="8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dventure" pitchFamily="2" charset="0"/>
              </a:rPr>
              <a:t>амятники</a:t>
            </a:r>
            <a:r>
              <a:rPr lang="ru-RU" sz="80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latin typeface="Adventure" pitchFamily="2" charset="0"/>
              </a:rPr>
              <a:t/>
            </a:r>
            <a:br>
              <a:rPr lang="ru-RU" sz="8000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latin typeface="Adventure" pitchFamily="2" charset="0"/>
              </a:rPr>
            </a:br>
            <a:r>
              <a:rPr lang="ru-RU" sz="8000" dirty="0" smtClean="0">
                <a:ln>
                  <a:solidFill>
                    <a:schemeClr val="bg1"/>
                  </a:solidFill>
                </a:ln>
                <a:latin typeface="Adventure" pitchFamily="2" charset="0"/>
              </a:rPr>
              <a:t>КАРЕЛИИ</a:t>
            </a:r>
            <a:endParaRPr lang="ru-RU" sz="8000" dirty="0">
              <a:ln>
                <a:solidFill>
                  <a:schemeClr val="bg1"/>
                </a:solidFill>
              </a:ln>
              <a:latin typeface="Adventur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802282\Desktop\marcvody.jpg"/>
          <p:cNvPicPr>
            <a:picLocks noChangeAspect="1" noChangeArrowheads="1"/>
          </p:cNvPicPr>
          <p:nvPr/>
        </p:nvPicPr>
        <p:blipFill>
          <a:blip r:embed="rId2" cstate="print"/>
          <a:srcRect r="8363"/>
          <a:stretch>
            <a:fillRect/>
          </a:stretch>
        </p:blipFill>
        <p:spPr bwMode="auto">
          <a:xfrm>
            <a:off x="0" y="-1"/>
            <a:ext cx="9468544" cy="68884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dventure" pitchFamily="2" charset="0"/>
              </a:rPr>
              <a:t>Марциальные</a:t>
            </a:r>
            <a:r>
              <a:rPr lang="ru-RU" sz="8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dventure" pitchFamily="2" charset="0"/>
              </a:rPr>
              <a:t> воды</a:t>
            </a:r>
            <a:endParaRPr lang="ru-RU" sz="80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dventure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5085184"/>
            <a:ext cx="8820472" cy="1527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Первый российский 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курорт, основан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Петром I в 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1719 году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на базе железистых минеральных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источников</a:t>
            </a:r>
          </a:p>
          <a:p>
            <a:pPr algn="just">
              <a:lnSpc>
                <a:spcPct val="114000"/>
              </a:lnSpc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Четыре источника минеральной воды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802282\Desktop\Glavnaya-tsennost-mineral.jpg"/>
          <p:cNvPicPr>
            <a:picLocks noChangeAspect="1" noChangeArrowheads="1"/>
          </p:cNvPicPr>
          <p:nvPr/>
        </p:nvPicPr>
        <p:blipFill>
          <a:blip r:embed="rId2" cstate="print"/>
          <a:srcRect b="5972"/>
          <a:stretch>
            <a:fillRect/>
          </a:stretch>
        </p:blipFill>
        <p:spPr bwMode="auto">
          <a:xfrm>
            <a:off x="0" y="3786108"/>
            <a:ext cx="4355976" cy="307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802282\Desktop\7decembe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356" b="6942"/>
          <a:stretch>
            <a:fillRect/>
          </a:stretch>
        </p:blipFill>
        <p:spPr bwMode="auto">
          <a:xfrm>
            <a:off x="0" y="0"/>
            <a:ext cx="4848538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802282\Desktop\ir3z1oz32fk8o4kk8s (1).jpg"/>
          <p:cNvPicPr>
            <a:picLocks noChangeAspect="1" noChangeArrowheads="1"/>
          </p:cNvPicPr>
          <p:nvPr/>
        </p:nvPicPr>
        <p:blipFill>
          <a:blip r:embed="rId4" cstate="print"/>
          <a:srcRect l="3667"/>
          <a:stretch>
            <a:fillRect/>
          </a:stretch>
        </p:blipFill>
        <p:spPr bwMode="auto">
          <a:xfrm>
            <a:off x="4283968" y="0"/>
            <a:ext cx="4860032" cy="690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802282\Desktop\maxresdefault.jpg"/>
          <p:cNvPicPr>
            <a:picLocks noChangeAspect="1" noChangeArrowheads="1"/>
          </p:cNvPicPr>
          <p:nvPr/>
        </p:nvPicPr>
        <p:blipFill>
          <a:blip r:embed="rId2" cstate="print"/>
          <a:srcRect l="18309" r="10429" b="4984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dventure" pitchFamily="2" charset="0"/>
              </a:rPr>
              <a:t>Горный парк «</a:t>
            </a:r>
            <a:r>
              <a:rPr lang="ru-RU" sz="6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dventure" pitchFamily="2" charset="0"/>
              </a:rPr>
              <a:t>Рускеала</a:t>
            </a: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dventure" pitchFamily="2" charset="0"/>
              </a:rPr>
              <a:t>»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dventure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365104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Основой комплекса является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истории — заполненный грунтовыми водами бывший 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мраморный карьер.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Каменоломни начали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разрабатываться в 1765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году.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месторождении было заложено 5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карьеров.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802282\Desktop\1442168043.jpg"/>
          <p:cNvPicPr>
            <a:picLocks noChangeAspect="1" noChangeArrowheads="1"/>
          </p:cNvPicPr>
          <p:nvPr/>
        </p:nvPicPr>
        <p:blipFill>
          <a:blip r:embed="rId2" cstate="print"/>
          <a:srcRect l="14516"/>
          <a:stretch>
            <a:fillRect/>
          </a:stretch>
        </p:blipFill>
        <p:spPr bwMode="auto">
          <a:xfrm>
            <a:off x="0" y="0"/>
            <a:ext cx="4031432" cy="351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C:\Users\802282\Desktop\turi-ruskeala10.jpg"/>
          <p:cNvPicPr>
            <a:picLocks noChangeAspect="1" noChangeArrowheads="1"/>
          </p:cNvPicPr>
          <p:nvPr/>
        </p:nvPicPr>
        <p:blipFill>
          <a:blip r:embed="rId3" cstate="print"/>
          <a:srcRect l="848" b="-1683"/>
          <a:stretch>
            <a:fillRect/>
          </a:stretch>
        </p:blipFill>
        <p:spPr bwMode="auto">
          <a:xfrm>
            <a:off x="3484287" y="0"/>
            <a:ext cx="5659713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C:\Users\802282\Desktop\2652983189.jpg"/>
          <p:cNvPicPr>
            <a:picLocks noChangeAspect="1" noChangeArrowheads="1"/>
          </p:cNvPicPr>
          <p:nvPr/>
        </p:nvPicPr>
        <p:blipFill>
          <a:blip r:embed="rId4" cstate="print"/>
          <a:srcRect b="15505"/>
          <a:stretch>
            <a:fillRect/>
          </a:stretch>
        </p:blipFill>
        <p:spPr bwMode="auto">
          <a:xfrm>
            <a:off x="1907704" y="3475450"/>
            <a:ext cx="5004048" cy="338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C:\Users\802282\Desktop\Od-o-Bb-Vj39-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1008"/>
            <a:ext cx="3356992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Рускеала - подземная экскурсия невероятной красоты в пещерах)"/>
          <p:cNvPicPr>
            <a:picLocks noChangeAspect="1" noChangeArrowheads="1"/>
          </p:cNvPicPr>
          <p:nvPr/>
        </p:nvPicPr>
        <p:blipFill>
          <a:blip r:embed="rId6" cstate="print"/>
          <a:srcRect t="10713"/>
          <a:stretch>
            <a:fillRect/>
          </a:stretch>
        </p:blipFill>
        <p:spPr bwMode="auto">
          <a:xfrm>
            <a:off x="6263680" y="3429000"/>
            <a:ext cx="288032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802282\Desktop\Kondopoga-2.jpg"/>
          <p:cNvPicPr>
            <a:picLocks noChangeAspect="1" noChangeArrowheads="1"/>
          </p:cNvPicPr>
          <p:nvPr/>
        </p:nvPicPr>
        <p:blipFill>
          <a:blip r:embed="rId2" cstate="print"/>
          <a:srcRect l="11446" r="13567"/>
          <a:stretch>
            <a:fillRect/>
          </a:stretch>
        </p:blipFill>
        <p:spPr bwMode="auto">
          <a:xfrm>
            <a:off x="-1" y="0"/>
            <a:ext cx="914655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dventure" pitchFamily="2" charset="0"/>
              </a:rPr>
              <a:t>Успенская церковь</a:t>
            </a:r>
            <a:endParaRPr lang="ru-RU" sz="8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dventure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365104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Первое упоминание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относится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1563 году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августа 2018 года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была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полностью уничтожена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пожаром,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неё остались лишь деревянные завалы.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Вместе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памятником деревянного зодчества в огне погибли все иконы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802282\Desktop\687474703a2f2f69312e696d61676562616e2e72752f6f75742f323031382f30382f31302f38636465363766383863363064616238363762353838366631626562323335362e6a7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3001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C:\Users\802282\Desktop\he86bylwrp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9" y="-1"/>
            <a:ext cx="4860032" cy="321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C:\Users\802282\Desktop\800px-M25A3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48349"/>
            <a:ext cx="5868144" cy="3909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9" name="Picture 7" descr="C:\Users\802282\Desktop\original_79c8fbcb5d24143c3ed1f93ee9ac85a1.jpg"/>
          <p:cNvPicPr>
            <a:picLocks noChangeAspect="1" noChangeArrowheads="1"/>
          </p:cNvPicPr>
          <p:nvPr/>
        </p:nvPicPr>
        <p:blipFill>
          <a:blip r:embed="rId5" cstate="print"/>
          <a:srcRect l="9487" t="3054" r="19516"/>
          <a:stretch>
            <a:fillRect/>
          </a:stretch>
        </p:blipFill>
        <p:spPr bwMode="auto">
          <a:xfrm>
            <a:off x="4823520" y="2924944"/>
            <a:ext cx="4320480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802282\Desktop\1477665744_pervyy_solovetskiy_etap_spisok_sandarmokha.jpg"/>
          <p:cNvPicPr>
            <a:picLocks noChangeAspect="1" noChangeArrowheads="1"/>
          </p:cNvPicPr>
          <p:nvPr/>
        </p:nvPicPr>
        <p:blipFill>
          <a:blip r:embed="rId2" cstate="print"/>
          <a:srcRect r="9709"/>
          <a:stretch>
            <a:fillRect/>
          </a:stretch>
        </p:blipFill>
        <p:spPr bwMode="auto">
          <a:xfrm>
            <a:off x="2699792" y="2847054"/>
            <a:ext cx="6696744" cy="418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802282\Desktop\INT_1343.jpg"/>
          <p:cNvPicPr>
            <a:picLocks noChangeAspect="1" noChangeArrowheads="1"/>
          </p:cNvPicPr>
          <p:nvPr/>
        </p:nvPicPr>
        <p:blipFill>
          <a:blip r:embed="rId3" cstate="print"/>
          <a:srcRect l="3947" b="6170"/>
          <a:stretch>
            <a:fillRect/>
          </a:stretch>
        </p:blipFill>
        <p:spPr bwMode="auto">
          <a:xfrm>
            <a:off x="-180528" y="-171401"/>
            <a:ext cx="5256584" cy="364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C:\Users\802282\Desktop\Monument_in_Solov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4027" y="-99392"/>
            <a:ext cx="518078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802282\Desktop\КрасныйБо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3140968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802282\Desktop\doc-54836-ph-gallery-54847-original.jpg"/>
          <p:cNvPicPr>
            <a:picLocks noChangeAspect="1" noChangeArrowheads="1"/>
          </p:cNvPicPr>
          <p:nvPr/>
        </p:nvPicPr>
        <p:blipFill>
          <a:blip r:embed="rId2" cstate="print"/>
          <a:srcRect r="1106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764" y="4077072"/>
            <a:ext cx="8820472" cy="1143000"/>
          </a:xfrm>
        </p:spPr>
        <p:txBody>
          <a:bodyPr>
            <a:noAutofit/>
          </a:bodyPr>
          <a:lstStyle/>
          <a:p>
            <a:pPr algn="just"/>
            <a:r>
              <a:rPr lang="ru-RU" sz="8000" b="1" dirty="0" err="1" smtClean="0">
                <a:ln>
                  <a:solidFill>
                    <a:schemeClr val="bg1"/>
                  </a:solidFill>
                </a:ln>
                <a:latin typeface="Adventure" pitchFamily="2" charset="0"/>
              </a:rPr>
              <a:t>Сандармох</a:t>
            </a:r>
            <a:r>
              <a:rPr lang="ru-RU" sz="8000" b="1" dirty="0" smtClean="0">
                <a:latin typeface="Adventure" pitchFamily="2" charset="0"/>
              </a:rPr>
              <a:t/>
            </a:r>
            <a:br>
              <a:rPr lang="ru-RU" sz="8000" b="1" dirty="0" smtClean="0">
                <a:latin typeface="Adventure" pitchFamily="2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лесное урочище, ставшее в 1937-1938 годах местом массовых расстрелов и захоронений сталинского Большого террора</a:t>
            </a:r>
            <a:endParaRPr lang="ru-RU" sz="2800" b="1" dirty="0">
              <a:latin typeface="Adventur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802282\Desktop\241s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8231" y="0"/>
            <a:ext cx="5475769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C:\Users\802282\Desktop\krest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262735"/>
            <a:ext cx="5436096" cy="362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Users\802282\Desktop\b869c36b0f.jpg"/>
          <p:cNvPicPr>
            <a:picLocks noChangeAspect="1" noChangeArrowheads="1"/>
          </p:cNvPicPr>
          <p:nvPr/>
        </p:nvPicPr>
        <p:blipFill>
          <a:blip r:embed="rId4" cstate="print"/>
          <a:srcRect b="8969"/>
          <a:stretch>
            <a:fillRect/>
          </a:stretch>
        </p:blipFill>
        <p:spPr bwMode="auto">
          <a:xfrm>
            <a:off x="0" y="0"/>
            <a:ext cx="42376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802282\Desktop\3vu3w141s9es84wgck4c44cks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1772816"/>
            <a:ext cx="8229600" cy="155679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>
                  <a:solidFill>
                    <a:schemeClr val="bg1"/>
                  </a:solidFill>
                </a:ln>
                <a:latin typeface="Adventure" pitchFamily="2" charset="0"/>
              </a:rPr>
              <a:t>Красный бор</a:t>
            </a:r>
            <a:endParaRPr lang="ru-RU" sz="2800" b="1" dirty="0">
              <a:ln>
                <a:solidFill>
                  <a:schemeClr val="bg1"/>
                </a:solidFill>
              </a:ln>
              <a:latin typeface="Adventure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725144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Место массовых казней жертв политических репрессий 1937-1938 годов.</a:t>
            </a: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Согласно рассекреченным архивным данным здесь были расстреляны 1196 человек.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C:\Users\802282\Desktop\5e71bba294573.jpg"/>
          <p:cNvPicPr>
            <a:picLocks noChangeAspect="1" noChangeArrowheads="1"/>
          </p:cNvPicPr>
          <p:nvPr/>
        </p:nvPicPr>
        <p:blipFill>
          <a:blip r:embed="rId2" cstate="print"/>
          <a:srcRect l="37767" b="20514"/>
          <a:stretch>
            <a:fillRect/>
          </a:stretch>
        </p:blipFill>
        <p:spPr bwMode="auto">
          <a:xfrm>
            <a:off x="4427984" y="-929570"/>
            <a:ext cx="4860032" cy="3494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8" name="Picture 20" descr="C:\Users\802282\Desktop\s1200_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-171400"/>
            <a:ext cx="4824536" cy="2829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5" name="Picture 17" descr="C:\Users\802282\Desktop\martsialnyevod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2060848"/>
            <a:ext cx="5724128" cy="2716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 descr="C:\Users\802282\Desktop\345b0c2ba312dca966fbf8f5f3ccced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844824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7" name="Picture 19" descr="C:\Users\802282\Desktop\doc-36959-ph-gallery-36963-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4350" y="4293096"/>
            <a:ext cx="487017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4" name="Picture 16" descr="C:\Users\802282\Desktop\ir7w95t3oj4swg4k80-1024x683-1-1024x675.jpg"/>
          <p:cNvPicPr>
            <a:picLocks noChangeAspect="1" noChangeArrowheads="1"/>
          </p:cNvPicPr>
          <p:nvPr/>
        </p:nvPicPr>
        <p:blipFill>
          <a:blip r:embed="rId7" cstate="print"/>
          <a:srcRect t="8991"/>
          <a:stretch>
            <a:fillRect/>
          </a:stretch>
        </p:blipFill>
        <p:spPr bwMode="auto">
          <a:xfrm>
            <a:off x="-180528" y="4091894"/>
            <a:ext cx="4896544" cy="2937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802282\Desktop\КрасныйБор.ПоклонныйКрест.jpg"/>
          <p:cNvPicPr>
            <a:picLocks noChangeAspect="1" noChangeArrowheads="1"/>
          </p:cNvPicPr>
          <p:nvPr/>
        </p:nvPicPr>
        <p:blipFill>
          <a:blip r:embed="rId2" cstate="print"/>
          <a:srcRect l="11892"/>
          <a:stretch>
            <a:fillRect/>
          </a:stretch>
        </p:blipFill>
        <p:spPr bwMode="auto">
          <a:xfrm>
            <a:off x="0" y="0"/>
            <a:ext cx="45309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C:\Users\802282\Desktop\240-0024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779913" y="3068960"/>
            <a:ext cx="5364088" cy="375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Users\802282\Desktop\10-14-3.jpeg"/>
          <p:cNvPicPr>
            <a:picLocks noChangeAspect="1" noChangeArrowheads="1"/>
          </p:cNvPicPr>
          <p:nvPr/>
        </p:nvPicPr>
        <p:blipFill>
          <a:blip r:embed="rId4" cstate="print"/>
          <a:srcRect b="12092"/>
          <a:stretch>
            <a:fillRect/>
          </a:stretch>
        </p:blipFill>
        <p:spPr bwMode="auto">
          <a:xfrm>
            <a:off x="3751658" y="116632"/>
            <a:ext cx="535684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802282\Desktop\1481930817_daf3c68d-6d66-4d02-a43a-1551e9f38f15.jpg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 r="5156"/>
          <a:stretch>
            <a:fillRect/>
          </a:stretch>
        </p:blipFill>
        <p:spPr bwMode="auto">
          <a:xfrm>
            <a:off x="0" y="0"/>
            <a:ext cx="975657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ln>
                  <a:solidFill>
                    <a:schemeClr val="bg1"/>
                  </a:solidFill>
                </a:ln>
                <a:latin typeface="Adventure" pitchFamily="2" charset="0"/>
              </a:rPr>
              <a:t>Соловки</a:t>
            </a:r>
            <a:endParaRPr lang="ru-RU" sz="8000" b="1" dirty="0">
              <a:ln>
                <a:solidFill>
                  <a:schemeClr val="bg1"/>
                </a:solidFill>
              </a:ln>
              <a:latin typeface="Adventure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422591"/>
            <a:ext cx="9145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С.Л.О.Н. – Соловецкий лагерь особого назначения.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ервый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 до 1929 года единственный в СССР исправительно-трудовой лагерь на территории Соловецких островов, действовавший 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1920-1930-х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avatars.mds.yandex.net/get-zen_doc/1863556/pub_5dccc1f9c7891f51f5fb84ee_5dcd3743b18b3938187fef42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360" y="3031975"/>
            <a:ext cx="5760640" cy="382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https://avatars.mds.yandex.net/get-zen_doc/1582279/pub_5dccc1f9c7891f51f5fb84ee_5dcd37c2b18b3938187fef47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080"/>
            <a:ext cx="4078676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C:\Users\802282\Desktop\101006P000122.jpg"/>
          <p:cNvPicPr>
            <a:picLocks noChangeAspect="1" noChangeArrowheads="1"/>
          </p:cNvPicPr>
          <p:nvPr/>
        </p:nvPicPr>
        <p:blipFill>
          <a:blip r:embed="rId4" cstate="print"/>
          <a:srcRect b="23237"/>
          <a:stretch>
            <a:fillRect/>
          </a:stretch>
        </p:blipFill>
        <p:spPr bwMode="auto">
          <a:xfrm>
            <a:off x="0" y="0"/>
            <a:ext cx="3491880" cy="4152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9" name="Picture 7" descr="C:\Users\802282\Desktop\30._soloveckiy_lager_osobogo_naznacheni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0"/>
            <a:ext cx="5724128" cy="328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C:\Users\802282\Desktop\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705860"/>
            <a:ext cx="3672408" cy="2451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802282\Desktop\petroglifi_karelii_15.jpg"/>
          <p:cNvPicPr>
            <a:picLocks noChangeAspect="1" noChangeArrowheads="1"/>
          </p:cNvPicPr>
          <p:nvPr/>
        </p:nvPicPr>
        <p:blipFill>
          <a:blip r:embed="rId2" cstate="print"/>
          <a:srcRect l="353" r="10100"/>
          <a:stretch>
            <a:fillRect/>
          </a:stretch>
        </p:blipFill>
        <p:spPr bwMode="auto">
          <a:xfrm>
            <a:off x="0" y="-27384"/>
            <a:ext cx="9252520" cy="68884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dventure" pitchFamily="2" charset="0"/>
              </a:rPr>
              <a:t>Петроглифы</a:t>
            </a:r>
            <a:endParaRPr lang="ru-RU" sz="8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dventure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9532" y="4005064"/>
            <a:ext cx="8424936" cy="2548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Датируются IV-III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тысячелетием до нашей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эры.</a:t>
            </a:r>
          </a:p>
          <a:p>
            <a:pPr algn="just">
              <a:lnSpc>
                <a:spcPct val="114000"/>
              </a:lnSpc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Обнаружено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39 групп, включающих более 2000 отдельных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фигур.</a:t>
            </a:r>
          </a:p>
          <a:p>
            <a:pPr algn="just">
              <a:lnSpc>
                <a:spcPct val="114000"/>
              </a:lnSpc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Представляют уникальную историко-культурного ценность федерального значения.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802282\Desktop\1131640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0032" t="8189" r="14150" b="9176"/>
          <a:stretch>
            <a:fillRect/>
          </a:stretch>
        </p:blipFill>
        <p:spPr bwMode="auto">
          <a:xfrm>
            <a:off x="4729806" y="-171400"/>
            <a:ext cx="452271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802282\Desktop\44981052281_c8ab958d48.jpg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 r="18190"/>
          <a:stretch>
            <a:fillRect/>
          </a:stretch>
        </p:blipFill>
        <p:spPr bwMode="auto">
          <a:xfrm>
            <a:off x="4067944" y="2800300"/>
            <a:ext cx="5184576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802282\Desktop\foto-1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3764"/>
          <a:stretch>
            <a:fillRect/>
          </a:stretch>
        </p:blipFill>
        <p:spPr bwMode="auto">
          <a:xfrm>
            <a:off x="-252536" y="3212976"/>
            <a:ext cx="5616625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802282\Desktop\1024px-Бесовы_следки_петроглифы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l="7479" r="21336" b="15875"/>
          <a:stretch>
            <a:fillRect/>
          </a:stretch>
        </p:blipFill>
        <p:spPr bwMode="auto">
          <a:xfrm>
            <a:off x="-324544" y="-171400"/>
            <a:ext cx="5483293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802282\Desktop\lori_0002957962_a6 (1).jpg"/>
          <p:cNvPicPr>
            <a:picLocks noChangeAspect="1" noChangeArrowheads="1"/>
          </p:cNvPicPr>
          <p:nvPr/>
        </p:nvPicPr>
        <p:blipFill>
          <a:blip r:embed="rId2" cstate="print">
            <a:lum contrast="-20000"/>
          </a:blip>
          <a:srcRect r="15417"/>
          <a:stretch>
            <a:fillRect/>
          </a:stretch>
        </p:blipFill>
        <p:spPr bwMode="auto">
          <a:xfrm>
            <a:off x="-137120" y="0"/>
            <a:ext cx="9281120" cy="68853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ru-RU" sz="6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dventure" pitchFamily="2" charset="0"/>
              </a:rPr>
              <a:t>Валаамский монастырь</a:t>
            </a:r>
            <a:endParaRPr lang="ru-RU" sz="6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dventure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365104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Первые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документальные сведения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датируются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XVI в.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документальным источникам основание монастыря произошло в 1407 г. Об этом написано в истории Валаамского монастыря. Если же верить Софийскому свитку, то годом создания можно считать 1329 г.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802282\Desktop\1529462652_2_0_3643_2048_1920x0_80_0_0_94b5d057a3fc19c36d9a3d2db9e79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667" r="12154"/>
          <a:stretch>
            <a:fillRect/>
          </a:stretch>
        </p:blipFill>
        <p:spPr bwMode="auto">
          <a:xfrm>
            <a:off x="2771800" y="0"/>
            <a:ext cx="6372200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802282\Desktop\32264_900_600_11_78ea8e20ad335fc7a12f7922ae95b8c7.jpg"/>
          <p:cNvPicPr>
            <a:picLocks noChangeAspect="1" noChangeArrowheads="1"/>
          </p:cNvPicPr>
          <p:nvPr/>
        </p:nvPicPr>
        <p:blipFill>
          <a:blip r:embed="rId3" cstate="print"/>
          <a:srcRect l="26480" b="5827"/>
          <a:stretch>
            <a:fillRect/>
          </a:stretch>
        </p:blipFill>
        <p:spPr bwMode="auto">
          <a:xfrm>
            <a:off x="-1" y="0"/>
            <a:ext cx="4283969" cy="3652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802282\Desktop\50358_900_600_11_184449572508477b73b67055b4a8f6e8.jpg"/>
          <p:cNvPicPr>
            <a:picLocks noChangeAspect="1" noChangeArrowheads="1"/>
          </p:cNvPicPr>
          <p:nvPr/>
        </p:nvPicPr>
        <p:blipFill>
          <a:blip r:embed="rId4" cstate="print"/>
          <a:srcRect t="25077" r="34250"/>
          <a:stretch>
            <a:fillRect/>
          </a:stretch>
        </p:blipFill>
        <p:spPr bwMode="auto">
          <a:xfrm flipH="1">
            <a:off x="-36512" y="3528392"/>
            <a:ext cx="601216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802282\Desktop\50366_900_600_11_b0a78d9a653d3389db57f3164cc035b3.jpg"/>
          <p:cNvPicPr>
            <a:picLocks noChangeAspect="1" noChangeArrowheads="1"/>
          </p:cNvPicPr>
          <p:nvPr/>
        </p:nvPicPr>
        <p:blipFill>
          <a:blip r:embed="rId5" cstate="print"/>
          <a:srcRect b="5880"/>
          <a:stretch>
            <a:fillRect/>
          </a:stretch>
        </p:blipFill>
        <p:spPr bwMode="auto">
          <a:xfrm>
            <a:off x="5470409" y="3427817"/>
            <a:ext cx="3673591" cy="345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802282\Desktop\66973_900_600_11_f397398e9a83aa59a926b89e42ed00b7.jpg"/>
          <p:cNvPicPr>
            <a:picLocks noChangeAspect="1" noChangeArrowheads="1"/>
          </p:cNvPicPr>
          <p:nvPr/>
        </p:nvPicPr>
        <p:blipFill>
          <a:blip r:embed="rId2" cstate="print"/>
          <a:srcRect l="34863" t="27320" b="5901"/>
          <a:stretch>
            <a:fillRect/>
          </a:stretch>
        </p:blipFill>
        <p:spPr bwMode="auto">
          <a:xfrm>
            <a:off x="-1" y="0"/>
            <a:ext cx="3853797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802282\Desktop\56525_900_600_11_40d4db12e09d4e8be6fde7d85a885cfe.jpg"/>
          <p:cNvPicPr>
            <a:picLocks noChangeAspect="1" noChangeArrowheads="1"/>
          </p:cNvPicPr>
          <p:nvPr/>
        </p:nvPicPr>
        <p:blipFill>
          <a:blip r:embed="rId3" cstate="print"/>
          <a:srcRect r="2961" b="5901"/>
          <a:stretch>
            <a:fillRect/>
          </a:stretch>
        </p:blipFill>
        <p:spPr bwMode="auto">
          <a:xfrm>
            <a:off x="0" y="2622523"/>
            <a:ext cx="3275855" cy="423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8" descr="C:\Users\802282\Desktop\44483_900_600_11_83938d8ce0596cdd5e548f71a6e53a63.jpg"/>
          <p:cNvPicPr>
            <a:picLocks noChangeAspect="1" noChangeArrowheads="1"/>
          </p:cNvPicPr>
          <p:nvPr/>
        </p:nvPicPr>
        <p:blipFill>
          <a:blip r:embed="rId4" cstate="print"/>
          <a:srcRect b="4641"/>
          <a:stretch>
            <a:fillRect/>
          </a:stretch>
        </p:blipFill>
        <p:spPr bwMode="auto">
          <a:xfrm>
            <a:off x="2843807" y="0"/>
            <a:ext cx="4261125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802282\Desktop\45175_900_600_11_9b969cf636404792829a19de8b2fa559.jpg"/>
          <p:cNvPicPr>
            <a:picLocks noChangeAspect="1" noChangeArrowheads="1"/>
          </p:cNvPicPr>
          <p:nvPr/>
        </p:nvPicPr>
        <p:blipFill>
          <a:blip r:embed="rId5" cstate="print"/>
          <a:srcRect b="5980"/>
          <a:stretch>
            <a:fillRect/>
          </a:stretch>
        </p:blipFill>
        <p:spPr bwMode="auto">
          <a:xfrm>
            <a:off x="6191672" y="0"/>
            <a:ext cx="2952328" cy="4174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Picture 7" descr="C:\Users\802282\Desktop\49077_900_600_11_fbb218bcc90258dbd2af77871670b202.jpg"/>
          <p:cNvPicPr>
            <a:picLocks noChangeAspect="1" noChangeArrowheads="1"/>
          </p:cNvPicPr>
          <p:nvPr/>
        </p:nvPicPr>
        <p:blipFill>
          <a:blip r:embed="rId6" cstate="print"/>
          <a:srcRect l="19304" r="23484" b="5495"/>
          <a:stretch>
            <a:fillRect/>
          </a:stretch>
        </p:blipFill>
        <p:spPr bwMode="auto">
          <a:xfrm>
            <a:off x="6156176" y="3573215"/>
            <a:ext cx="2987824" cy="328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802282\Desktop\45296_900_600_11_b23bce059e811242327c8c9fa214e760.jpg"/>
          <p:cNvPicPr>
            <a:picLocks noChangeAspect="1" noChangeArrowheads="1"/>
          </p:cNvPicPr>
          <p:nvPr/>
        </p:nvPicPr>
        <p:blipFill>
          <a:blip r:embed="rId7" cstate="print"/>
          <a:srcRect l="44519" t="25242" b="4565"/>
          <a:stretch>
            <a:fillRect/>
          </a:stretch>
        </p:blipFill>
        <p:spPr bwMode="auto">
          <a:xfrm>
            <a:off x="3275856" y="2527161"/>
            <a:ext cx="2952328" cy="248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802282\Desktop\73432_900_600_11_b6ec68bdf1bef10dd46ba2da90015f5b.jpg"/>
          <p:cNvPicPr>
            <a:picLocks noChangeAspect="1" noChangeArrowheads="1"/>
          </p:cNvPicPr>
          <p:nvPr/>
        </p:nvPicPr>
        <p:blipFill>
          <a:blip r:embed="rId8" cstate="print"/>
          <a:srcRect b="5901"/>
          <a:stretch>
            <a:fillRect/>
          </a:stretch>
        </p:blipFill>
        <p:spPr bwMode="auto">
          <a:xfrm>
            <a:off x="2915816" y="4626748"/>
            <a:ext cx="3600400" cy="225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802282\Desktop\Egl7SfoX0AAfX4F.jpg"/>
          <p:cNvPicPr>
            <a:picLocks noChangeAspect="1" noChangeArrowheads="1"/>
          </p:cNvPicPr>
          <p:nvPr/>
        </p:nvPicPr>
        <p:blipFill>
          <a:blip r:embed="rId2" cstate="print"/>
          <a:srcRect l="5113" r="12201" b="3039"/>
          <a:stretch>
            <a:fillRect/>
          </a:stretch>
        </p:blipFill>
        <p:spPr bwMode="auto">
          <a:xfrm>
            <a:off x="-36512" y="0"/>
            <a:ext cx="9577064" cy="68972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dventure" pitchFamily="2" charset="0"/>
              </a:rPr>
              <a:t>Кижи</a:t>
            </a:r>
            <a:endParaRPr lang="ru-RU" sz="8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dventure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781470"/>
            <a:ext cx="91450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Архитектурный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ансамбль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состоящий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двух церквей и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колокольни –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Церковь Преображения Господня (1714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и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Церковь Покрова Пресвятой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Богородицы (1764),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Шатровая колокольня </a:t>
            </a:r>
            <a:r>
              <a:rPr lang="ru-RU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Кижского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погоста (1863)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802282\Desktop\6896511_large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923928" y="3377952"/>
            <a:ext cx="5220073" cy="3480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802282\Desktop\5994143_xlarge.jpg"/>
          <p:cNvPicPr>
            <a:picLocks noChangeAspect="1" noChangeArrowheads="1"/>
          </p:cNvPicPr>
          <p:nvPr/>
        </p:nvPicPr>
        <p:blipFill>
          <a:blip r:embed="rId3" cstate="print"/>
          <a:srcRect r="20300" b="7515"/>
          <a:stretch>
            <a:fillRect/>
          </a:stretch>
        </p:blipFill>
        <p:spPr bwMode="auto">
          <a:xfrm>
            <a:off x="0" y="3346157"/>
            <a:ext cx="4536504" cy="351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802282\Desktop\X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866" y="0"/>
            <a:ext cx="5318134" cy="350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802282\Desktop\1599px-МУЗЕЙ-ЗАПОВЕДНИК_ДЕРЕВЯННОГО_ЗОДЧЕСТВА__КИЖИ_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5251513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167</Words>
  <Application>Microsoft Office PowerPoint</Application>
  <PresentationFormat>Экран (4:3)</PresentationFormat>
  <Paragraphs>26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памятники КАРЕЛИИ</vt:lpstr>
      <vt:lpstr>Презентация PowerPoint</vt:lpstr>
      <vt:lpstr>Петроглифы</vt:lpstr>
      <vt:lpstr>Презентация PowerPoint</vt:lpstr>
      <vt:lpstr>Валаамский монастырь</vt:lpstr>
      <vt:lpstr>Презентация PowerPoint</vt:lpstr>
      <vt:lpstr>Презентация PowerPoint</vt:lpstr>
      <vt:lpstr>Кижи</vt:lpstr>
      <vt:lpstr>Презентация PowerPoint</vt:lpstr>
      <vt:lpstr>Марциальные воды</vt:lpstr>
      <vt:lpstr>Презентация PowerPoint</vt:lpstr>
      <vt:lpstr>Горный парк «Рускеала»</vt:lpstr>
      <vt:lpstr>Презентация PowerPoint</vt:lpstr>
      <vt:lpstr>Успенская церковь</vt:lpstr>
      <vt:lpstr>Презентация PowerPoint</vt:lpstr>
      <vt:lpstr>Презентация PowerPoint</vt:lpstr>
      <vt:lpstr>Сандармох лесное урочище, ставшее в 1937-1938 годах местом массовых расстрелов и захоронений сталинского Большого террора</vt:lpstr>
      <vt:lpstr>Презентация PowerPoint</vt:lpstr>
      <vt:lpstr>Красный бор</vt:lpstr>
      <vt:lpstr>Презентация PowerPoint</vt:lpstr>
      <vt:lpstr>Соловки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памятники КАРЕЛИИ</dc:title>
  <dc:creator>802282</dc:creator>
  <cp:lastModifiedBy>Надежда</cp:lastModifiedBy>
  <cp:revision>3</cp:revision>
  <dcterms:created xsi:type="dcterms:W3CDTF">2021-04-16T16:25:27Z</dcterms:created>
  <dcterms:modified xsi:type="dcterms:W3CDTF">2021-10-28T08:19:27Z</dcterms:modified>
</cp:coreProperties>
</file>