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59" r:id="rId5"/>
    <p:sldId id="260" r:id="rId6"/>
    <p:sldId id="283" r:id="rId7"/>
    <p:sldId id="274" r:id="rId8"/>
    <p:sldId id="261" r:id="rId9"/>
    <p:sldId id="262" r:id="rId10"/>
    <p:sldId id="263" r:id="rId11"/>
    <p:sldId id="264" r:id="rId12"/>
    <p:sldId id="265" r:id="rId13"/>
    <p:sldId id="284" r:id="rId14"/>
    <p:sldId id="273" r:id="rId15"/>
    <p:sldId id="272" r:id="rId16"/>
    <p:sldId id="285" r:id="rId17"/>
    <p:sldId id="266" r:id="rId18"/>
    <p:sldId id="267" r:id="rId19"/>
    <p:sldId id="268" r:id="rId20"/>
  </p:sldIdLst>
  <p:sldSz cx="9144000" cy="6858000" type="screen4x3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7" y="3550127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5" y="3550127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1B362-2BE0-4871-9003-6F5B4C465CF8}" type="datetimeFigureOut">
              <a:rPr lang="ru-RU" smtClean="0"/>
              <a:t>22.10.2021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027E225-8B50-4786-8236-CD954D717AC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1B362-2BE0-4871-9003-6F5B4C465CF8}" type="datetimeFigureOut">
              <a:rPr lang="ru-RU" smtClean="0"/>
              <a:t>22.10.2021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7E225-8B50-4786-8236-CD954D717AC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1B362-2BE0-4871-9003-6F5B4C465CF8}" type="datetimeFigureOut">
              <a:rPr lang="ru-RU" smtClean="0"/>
              <a:t>22.10.2021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7E225-8B50-4786-8236-CD954D717AC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741B362-2BE0-4871-9003-6F5B4C465CF8}" type="datetimeFigureOut">
              <a:rPr lang="ru-RU" smtClean="0"/>
              <a:t>22.10.2021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C027E225-8B50-4786-8236-CD954D717AC0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1B362-2BE0-4871-9003-6F5B4C465CF8}" type="datetimeFigureOut">
              <a:rPr lang="ru-RU" smtClean="0"/>
              <a:t>22.10.2021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7E225-8B50-4786-8236-CD954D717AC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5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3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1B362-2BE0-4871-9003-6F5B4C465CF8}" type="datetimeFigureOut">
              <a:rPr lang="ru-RU" smtClean="0"/>
              <a:t>22.10.2021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7E225-8B50-4786-8236-CD954D717AC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7E225-8B50-4786-8236-CD954D717AC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1B362-2BE0-4871-9003-6F5B4C465CF8}" type="datetimeFigureOut">
              <a:rPr lang="ru-RU" smtClean="0"/>
              <a:t>22.10.2021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1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20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20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1B362-2BE0-4871-9003-6F5B4C465CF8}" type="datetimeFigureOut">
              <a:rPr lang="ru-RU" smtClean="0"/>
              <a:t>22.10.2021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7E225-8B50-4786-8236-CD954D717AC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1B362-2BE0-4871-9003-6F5B4C465CF8}" type="datetimeFigureOut">
              <a:rPr lang="ru-RU" smtClean="0"/>
              <a:t>22.10.2021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7E225-8B50-4786-8236-CD954D717AC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741B362-2BE0-4871-9003-6F5B4C465CF8}" type="datetimeFigureOut">
              <a:rPr lang="ru-RU" smtClean="0"/>
              <a:t>22.10.2021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027E225-8B50-4786-8236-CD954D717AC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1B362-2BE0-4871-9003-6F5B4C465CF8}" type="datetimeFigureOut">
              <a:rPr lang="ru-RU" smtClean="0"/>
              <a:t>22.10.2021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027E225-8B50-4786-8236-CD954D717AC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1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741B362-2BE0-4871-9003-6F5B4C465CF8}" type="datetimeFigureOut">
              <a:rPr lang="ru-RU" smtClean="0"/>
              <a:t>22.10.2021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C027E225-8B50-4786-8236-CD954D717AC0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476672"/>
            <a:ext cx="8305800" cy="1045096"/>
          </a:xfrm>
        </p:spPr>
        <p:txBody>
          <a:bodyPr/>
          <a:lstStyle/>
          <a:p>
            <a:r>
              <a:rPr lang="ru-RU" sz="7200" dirty="0" smtClean="0">
                <a:solidFill>
                  <a:schemeClr val="accent6">
                    <a:lumMod val="75000"/>
                  </a:schemeClr>
                </a:solidFill>
              </a:rPr>
              <a:t>Физика в гандболе</a:t>
            </a:r>
            <a:endParaRPr lang="ru-RU" sz="72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28" name="Picture 4" descr="http://ok-t.ru/mylektsiiru/baza1/560939640741.files/image0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84784"/>
            <a:ext cx="6373922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26598" y="4653136"/>
            <a:ext cx="487896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dirty="0" smtClean="0">
                <a:solidFill>
                  <a:srgbClr val="0070C0"/>
                </a:solidFill>
              </a:rPr>
              <a:t>Исполнители :</a:t>
            </a:r>
          </a:p>
          <a:p>
            <a:pPr algn="r"/>
            <a:r>
              <a:rPr lang="ru-RU" dirty="0" smtClean="0">
                <a:solidFill>
                  <a:srgbClr val="0070C0"/>
                </a:solidFill>
              </a:rPr>
              <a:t>Шальнова Валентина</a:t>
            </a:r>
          </a:p>
          <a:p>
            <a:pPr algn="r"/>
            <a:r>
              <a:rPr lang="ru-RU" dirty="0" smtClean="0">
                <a:solidFill>
                  <a:srgbClr val="0070C0"/>
                </a:solidFill>
              </a:rPr>
              <a:t>Прокудина Дарья</a:t>
            </a:r>
          </a:p>
          <a:p>
            <a:pPr algn="r"/>
            <a:r>
              <a:rPr lang="ru-RU" dirty="0" smtClean="0">
                <a:solidFill>
                  <a:srgbClr val="0070C0"/>
                </a:solidFill>
              </a:rPr>
              <a:t>Дудко Лада</a:t>
            </a:r>
          </a:p>
          <a:p>
            <a:endParaRPr lang="ru-RU" dirty="0">
              <a:solidFill>
                <a:srgbClr val="0070C0"/>
              </a:solidFill>
            </a:endParaRPr>
          </a:p>
          <a:p>
            <a:r>
              <a:rPr lang="ru-RU" dirty="0" smtClean="0">
                <a:solidFill>
                  <a:srgbClr val="0070C0"/>
                </a:solidFill>
              </a:rPr>
              <a:t>Руководитель: Горбунов Максим Васильевич</a:t>
            </a:r>
            <a:endParaRPr lang="ru-R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323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770324"/>
            <a:ext cx="8229600" cy="4572000"/>
          </a:xfrm>
        </p:spPr>
        <p:txBody>
          <a:bodyPr>
            <a:noAutofit/>
          </a:bodyPr>
          <a:lstStyle/>
          <a:p>
            <a:pPr algn="just"/>
            <a:r>
              <a:rPr lang="ru-RU" sz="2200" dirty="0">
                <a:solidFill>
                  <a:schemeClr val="accent6">
                    <a:lumMod val="50000"/>
                  </a:schemeClr>
                </a:solidFill>
              </a:rPr>
              <a:t>Силы, с которыми тела взаимодействуют друг с другом, равны по модулю и направлены вдоль одной прямой в противоположные стороны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pPr algn="just"/>
            <a:endParaRPr lang="ru-RU" sz="22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just"/>
            <a:endParaRPr lang="ru-RU" sz="2200" dirty="0">
              <a:solidFill>
                <a:schemeClr val="accent6">
                  <a:lumMod val="50000"/>
                </a:schemeClr>
              </a:solidFill>
            </a:endParaRPr>
          </a:p>
          <a:p>
            <a:pPr algn="just"/>
            <a:endParaRPr lang="ru-RU" sz="2200" dirty="0">
              <a:solidFill>
                <a:schemeClr val="accent6">
                  <a:lumMod val="50000"/>
                </a:schemeClr>
              </a:solidFill>
            </a:endParaRPr>
          </a:p>
          <a:p>
            <a:pPr algn="just"/>
            <a:endParaRPr lang="ru-RU" sz="22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just"/>
            <a:endParaRPr lang="ru-RU" sz="2200" dirty="0">
              <a:solidFill>
                <a:schemeClr val="accent6">
                  <a:lumMod val="50000"/>
                </a:schemeClr>
              </a:solidFill>
            </a:endParaRPr>
          </a:p>
          <a:p>
            <a:pPr algn="just"/>
            <a:endParaRPr lang="ru-RU" sz="22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just"/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Пример</a:t>
            </a:r>
            <a:r>
              <a:rPr lang="ru-RU" sz="2200" dirty="0">
                <a:solidFill>
                  <a:schemeClr val="accent6">
                    <a:lumMod val="50000"/>
                  </a:schemeClr>
                </a:solidFill>
              </a:rPr>
              <a:t>: борьба (защитные действия обороняющегося) с 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нападающим. </a:t>
            </a:r>
          </a:p>
          <a:p>
            <a:pPr algn="just"/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При столкновении нападающего с защитником силы действующие на обоих спортсменов равны, но действуют в противоположные силы. При равенстве масс они должны отскочить в противоположные стороны. </a:t>
            </a:r>
            <a:endParaRPr lang="ru-RU" sz="22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72899" y="-315416"/>
            <a:ext cx="8229600" cy="12192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0070C0"/>
                </a:solidFill>
              </a:rPr>
              <a:t>Третий закон </a:t>
            </a:r>
            <a:r>
              <a:rPr lang="ru-RU" sz="3800" dirty="0">
                <a:solidFill>
                  <a:srgbClr val="0070C0"/>
                </a:solidFill>
              </a:rPr>
              <a:t>Ньютона</a:t>
            </a:r>
            <a:endParaRPr lang="ru-RU" sz="38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276872"/>
            <a:ext cx="2718048" cy="1126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908" y="1916832"/>
            <a:ext cx="3523037" cy="2349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378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Сила тяжести – сила гравитационного взаимодействия между Землёй и любым другим телом.</a:t>
            </a:r>
          </a:p>
          <a:p>
            <a:endParaRPr lang="ru-RU" dirty="0" smtClean="0">
              <a:solidFill>
                <a:schemeClr val="accent6">
                  <a:lumMod val="50000"/>
                </a:schemeClr>
              </a:solidFill>
            </a:endParaRPr>
          </a:p>
          <a:p>
            <a:endParaRPr lang="ru-RU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ru-RU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Пример. На брошенный гандболистом мяч действует сила тяжести, и под действием этой силы мяч по параболе падает на землю. 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Вместе с тем, подпрыгивающий игрок так же опускается на землю. И большинство игроков стараются уменьшить силу тяжести, чтобы как можно дольше задерживаться в воздухе, прыгать выше и дальше.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0070C0"/>
                </a:solidFill>
              </a:rPr>
              <a:t>Сила тяжести в гандболе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246962"/>
            <a:ext cx="2918098" cy="972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8224" y="1916285"/>
            <a:ext cx="1279632" cy="127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795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sz="2800" dirty="0">
                <a:solidFill>
                  <a:schemeClr val="accent6">
                    <a:lumMod val="50000"/>
                  </a:schemeClr>
                </a:solidFill>
              </a:rPr>
              <a:t>Сила трения — это сила, возникающая при соприкосновении двух тел и препятствующая их относительному движению. Причиной возникновения трения является шероховатость трущихся поверхностей и взаимодействие молекул этих </a:t>
            </a: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</a:rPr>
              <a:t>поверхностей.</a:t>
            </a:r>
          </a:p>
          <a:p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</a:rPr>
              <a:t>Пример. Сила трения покоя, позволяющая подошве кроссовка держаться на резиновом покрытии, благодаря чему у гандболиста есть возможность оттолкнуться и побежать или вовремя остановиться.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0070C0"/>
                </a:solidFill>
              </a:rPr>
              <a:t>Сила трения в гандболе</a:t>
            </a:r>
          </a:p>
        </p:txBody>
      </p:sp>
    </p:spTree>
    <p:extLst>
      <p:ext uri="{BB962C8B-B14F-4D97-AF65-F5344CB8AC3E}">
        <p14:creationId xmlns:p14="http://schemas.microsoft.com/office/powerpoint/2010/main" val="2584667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832" y="898748"/>
            <a:ext cx="5308062" cy="35283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2672072"/>
            <a:ext cx="3168352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1749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566936"/>
            <a:ext cx="8229600" cy="4572000"/>
          </a:xfrm>
        </p:spPr>
        <p:txBody>
          <a:bodyPr/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Ещё одним примером положительной работы силы трения является использование липучки, которой смазывают руки, тем самым усиливая сцепление руки с поверхностью мяча, давая дополнительный контроль над поведением мяча.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2" y="2636912"/>
            <a:ext cx="5587462" cy="372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0595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sz="2800" dirty="0">
                <a:solidFill>
                  <a:schemeClr val="accent6">
                    <a:lumMod val="50000"/>
                  </a:schemeClr>
                </a:solidFill>
              </a:rPr>
              <a:t>Сопротивление — сила, препятствующая движению тел в жидкостях и газах. Лобовое сопротивление складывается из двух типов сил: сил касательного (тангенциального) трения, направленных вдоль поверхности тела, и сил давления, направленных по нормали к </a:t>
            </a: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</a:rPr>
              <a:t>поверхности.</a:t>
            </a:r>
          </a:p>
          <a:p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</a:rPr>
              <a:t>Пример. Бегущий в ускорение игрок испытывает сопротивление воздуха, мешающее достичь максимальной скорости. Для уменьшения этой силы рекомендуется использование более обтекаемой одежды.</a:t>
            </a:r>
            <a:endParaRPr lang="ru-RU" sz="2800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0070C0"/>
                </a:solidFill>
              </a:rPr>
              <a:t>Сила сопротивления </a:t>
            </a:r>
          </a:p>
        </p:txBody>
      </p:sp>
    </p:spTree>
    <p:extLst>
      <p:ext uri="{BB962C8B-B14F-4D97-AF65-F5344CB8AC3E}">
        <p14:creationId xmlns:p14="http://schemas.microsoft.com/office/powerpoint/2010/main" val="2268479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4141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528" y="1074736"/>
            <a:ext cx="8507288" cy="549887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2800" dirty="0">
                <a:solidFill>
                  <a:schemeClr val="accent6">
                    <a:lumMod val="50000"/>
                  </a:schemeClr>
                </a:solidFill>
              </a:rPr>
              <a:t>Сила упругости  — сила, возникающая в теле в результате его деформации и стремящаяся вернуть его в исходное (начальное) состояние</a:t>
            </a: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endParaRPr lang="ru-RU" sz="2800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ru-RU" sz="2800" dirty="0" smtClean="0">
              <a:solidFill>
                <a:schemeClr val="accent6">
                  <a:lumMod val="50000"/>
                </a:schemeClr>
              </a:solidFill>
            </a:endParaRPr>
          </a:p>
          <a:p>
            <a:endParaRPr lang="ru-RU" sz="2800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ru-RU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ru-RU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Пример. Удар мяча о штангу ворот. При таком взаимодействии мяч и штанга существенно деформируются. Мяч заметно сплющивается, принимая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блинообразную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форму. Штанга, в свою очередь, может значительно изгибаться, принимая на короткое время форму дуги.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-120723"/>
            <a:ext cx="8229600" cy="1219200"/>
          </a:xfrm>
        </p:spPr>
        <p:txBody>
          <a:bodyPr/>
          <a:lstStyle/>
          <a:p>
            <a:pPr algn="ctr"/>
            <a:r>
              <a:rPr lang="ru-RU" sz="3800" dirty="0">
                <a:solidFill>
                  <a:srgbClr val="0070C0"/>
                </a:solidFill>
              </a:rPr>
              <a:t>Сила</a:t>
            </a:r>
            <a:r>
              <a:rPr lang="ru-RU" dirty="0">
                <a:solidFill>
                  <a:srgbClr val="0070C0"/>
                </a:solidFill>
              </a:rPr>
              <a:t> упругости в гандболе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653460"/>
            <a:ext cx="2952328" cy="1082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5532" y="2132856"/>
            <a:ext cx="3096344" cy="2064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145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Рука гандболиста во время броска является рычагом. Чем длиннее рука, при одной и той же мышечной силе, тем с большей скоростью полетит брошенный мяч.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0070C0"/>
                </a:solidFill>
              </a:rPr>
              <a:t>Рычаги в гандболе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24944"/>
            <a:ext cx="4704213" cy="3470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8426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75456" y="770936"/>
            <a:ext cx="8229600" cy="4572000"/>
          </a:xfrm>
        </p:spPr>
        <p:txBody>
          <a:bodyPr/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Преодолевая силы трения и 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сопротивления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, а также отрываясь от земли во время прыжков, работая против силы тяжести, гандболисты совершают механическую работу, преодолевая при этом значительные расстояния, как в горизонтальной так и в вертикальной плоскости. Тем самым выполняемая механическая работа достигает весьма существенных значений.</a:t>
            </a:r>
          </a:p>
          <a:p>
            <a:endParaRPr lang="ru-RU" dirty="0" smtClean="0">
              <a:solidFill>
                <a:schemeClr val="accent6">
                  <a:lumMod val="50000"/>
                </a:schemeClr>
              </a:solidFill>
            </a:endParaRPr>
          </a:p>
          <a:p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9579" y="-387424"/>
            <a:ext cx="8229600" cy="1219200"/>
          </a:xfrm>
        </p:spPr>
        <p:txBody>
          <a:bodyPr>
            <a:normAutofit/>
          </a:bodyPr>
          <a:lstStyle/>
          <a:p>
            <a:pPr algn="ctr"/>
            <a:r>
              <a:rPr lang="ru-RU" sz="3800" dirty="0" smtClean="0">
                <a:solidFill>
                  <a:srgbClr val="0070C0"/>
                </a:solidFill>
              </a:rPr>
              <a:t>Механическая работа.</a:t>
            </a:r>
            <a:endParaRPr lang="ru-RU" sz="3800" dirty="0">
              <a:solidFill>
                <a:srgbClr val="0070C0"/>
              </a:solidFill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43" y="4610584"/>
            <a:ext cx="3995936" cy="1190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168" y="3717032"/>
            <a:ext cx="2376264" cy="256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2212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620687"/>
            <a:ext cx="5832648" cy="5472607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/>
              <a:t> </a:t>
            </a:r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</a:rPr>
              <a:t>Гандбол, как и любой другой вид спорта, неразрывно связан с физикой. Множество спортивных ситуаций в игре, движение мяча, спортсменов объясняется и подчиняется физическим законам.</a:t>
            </a:r>
          </a:p>
          <a:p>
            <a:endParaRPr lang="ru-RU" sz="2800" dirty="0"/>
          </a:p>
          <a:p>
            <a:pPr algn="ctr"/>
            <a:r>
              <a:rPr lang="ru-RU" sz="2800" dirty="0" smtClean="0">
                <a:solidFill>
                  <a:srgbClr val="002060"/>
                </a:solidFill>
              </a:rPr>
              <a:t>В нашем проекте мы рассмотрим некоторые спортивные моменты и попытаемся объяснить их с помощью физических терминов и закономерностей.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2056" name="Picture 8" descr="https://sun9-50.userapi.com/impg/r53pcxHricWmC0WxljqbDMj583REnXa9iBg4NA/L9a48b6jspc.jpg?size=570x806&amp;quality=96&amp;sign=39d30685774914613736d6f5d0601b19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233" y="1143898"/>
            <a:ext cx="2736303" cy="442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9243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540060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</a:rPr>
              <a:t>Скорость - векторная 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</a:rPr>
              <a:t>физическая величина, характеризующая быстроту перемещения и направление движения материальной точки относительно выбранной системы отсчёта; по определению, равна производной радиус-вектора точки по времени</a:t>
            </a:r>
          </a:p>
          <a:p>
            <a:pPr algn="just">
              <a:lnSpc>
                <a:spcPct val="120000"/>
              </a:lnSpc>
            </a:pP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</a:rPr>
              <a:t>Пример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</a:rPr>
              <a:t>: бег в отрыв </a:t>
            </a:r>
            <a:endParaRPr lang="ru-RU" sz="28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just">
              <a:lnSpc>
                <a:spcPct val="120000"/>
              </a:lnSpc>
            </a:pPr>
            <a:endParaRPr lang="ru-RU" sz="2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 algn="just">
              <a:lnSpc>
                <a:spcPct val="120000"/>
              </a:lnSpc>
              <a:buNone/>
            </a:pPr>
            <a:endParaRPr lang="ru-RU" sz="2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just">
              <a:lnSpc>
                <a:spcPct val="120000"/>
              </a:lnSpc>
            </a:pPr>
            <a:r>
              <a:rPr lang="ru-RU" sz="2800" dirty="0"/>
              <a:t>Средняя </a:t>
            </a:r>
            <a:r>
              <a:rPr lang="ru-RU" sz="2800" b="1" dirty="0"/>
              <a:t>скорость</a:t>
            </a:r>
            <a:r>
              <a:rPr lang="ru-RU" sz="2800" dirty="0"/>
              <a:t> полета мяча при броске </a:t>
            </a:r>
            <a:r>
              <a:rPr lang="ru-RU" sz="2800" b="1" dirty="0"/>
              <a:t>в</a:t>
            </a:r>
            <a:r>
              <a:rPr lang="ru-RU" sz="2800" dirty="0"/>
              <a:t> </a:t>
            </a:r>
            <a:r>
              <a:rPr lang="ru-RU" sz="2800" b="1" dirty="0"/>
              <a:t>гандболе</a:t>
            </a:r>
            <a:r>
              <a:rPr lang="ru-RU" sz="2800" dirty="0"/>
              <a:t> — 100 км/ч. </a:t>
            </a:r>
            <a:r>
              <a:rPr lang="ru-RU" sz="2800" dirty="0">
                <a:solidFill>
                  <a:srgbClr val="FF0000"/>
                </a:solidFill>
              </a:rPr>
              <a:t>Лучшие спортсмены могут разогнать мяч и до 125 км/ч</a:t>
            </a:r>
            <a:r>
              <a:rPr lang="ru-RU" sz="2800" dirty="0" smtClean="0">
                <a:solidFill>
                  <a:srgbClr val="FF0000"/>
                </a:solidFill>
              </a:rPr>
              <a:t>.</a:t>
            </a:r>
          </a:p>
          <a:p>
            <a:pPr algn="just">
              <a:lnSpc>
                <a:spcPct val="120000"/>
              </a:lnSpc>
            </a:pPr>
            <a:endParaRPr lang="ru-RU" sz="2800" dirty="0" smtClean="0">
              <a:solidFill>
                <a:srgbClr val="FF0000"/>
              </a:solidFill>
            </a:endParaRPr>
          </a:p>
          <a:p>
            <a:pPr algn="just">
              <a:lnSpc>
                <a:spcPct val="120000"/>
              </a:lnSpc>
            </a:pPr>
            <a:r>
              <a:rPr lang="ru-RU" sz="3100" dirty="0"/>
              <a:t>Максимальная </a:t>
            </a:r>
            <a:r>
              <a:rPr lang="ru-RU" sz="3100" b="1" dirty="0"/>
              <a:t>скорость</a:t>
            </a:r>
            <a:r>
              <a:rPr lang="ru-RU" sz="3100" dirty="0"/>
              <a:t> </a:t>
            </a:r>
            <a:r>
              <a:rPr lang="ru-RU" sz="3100" b="1" dirty="0"/>
              <a:t>бега</a:t>
            </a:r>
            <a:r>
              <a:rPr lang="ru-RU" sz="3100" dirty="0"/>
              <a:t> </a:t>
            </a:r>
            <a:r>
              <a:rPr lang="ru-RU" sz="3100" dirty="0" smtClean="0"/>
              <a:t>у </a:t>
            </a:r>
            <a:r>
              <a:rPr lang="ru-RU" sz="3100" dirty="0"/>
              <a:t>14–15-летних – 6,07 м/с, у 17–18-летних – 8,08 м/с.</a:t>
            </a:r>
            <a:endParaRPr lang="ru-RU" sz="3100" dirty="0">
              <a:solidFill>
                <a:srgbClr val="FF0000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-243408"/>
            <a:ext cx="8229600" cy="12192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0070C0"/>
                </a:solidFill>
              </a:rPr>
              <a:t>Скорость в гандболе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5" y="3210760"/>
            <a:ext cx="1728192" cy="837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 descr="Гандбол. Сборная России жестко нарушает правила противодействия  коронавирусу на чемпионате Европы - Eurospo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400670"/>
            <a:ext cx="2880320" cy="162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16395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1196752"/>
            <a:ext cx="8435280" cy="4539208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ru-RU" sz="3200" dirty="0">
                <a:solidFill>
                  <a:schemeClr val="accent6">
                    <a:lumMod val="50000"/>
                  </a:schemeClr>
                </a:solidFill>
              </a:rPr>
              <a:t>Ускорение – это физическая величина, численно равная изменению скорости за единицу времени: </a:t>
            </a:r>
            <a:endParaRPr lang="ru-RU" sz="32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just"/>
            <a:endParaRPr lang="ru-RU" sz="32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just"/>
            <a:endParaRPr lang="ru-RU" sz="3200" dirty="0">
              <a:solidFill>
                <a:schemeClr val="accent6">
                  <a:lumMod val="50000"/>
                </a:schemeClr>
              </a:solidFill>
            </a:endParaRPr>
          </a:p>
          <a:p>
            <a:pPr algn="just"/>
            <a:endParaRPr lang="ru-RU" sz="32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just"/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</a:rPr>
              <a:t>V- </a:t>
            </a: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</a:rPr>
              <a:t>конечная скорость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</a:rPr>
              <a:t>; Vo-</a:t>
            </a:r>
            <a:r>
              <a:rPr lang="ru-RU" sz="3200" dirty="0">
                <a:solidFill>
                  <a:schemeClr val="accent6">
                    <a:lumMod val="50000"/>
                  </a:schemeClr>
                </a:solidFill>
              </a:rPr>
              <a:t>начальная скорость; 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</a:rPr>
              <a:t> a-</a:t>
            </a:r>
            <a:r>
              <a:rPr lang="ru-RU" sz="3200" dirty="0">
                <a:solidFill>
                  <a:schemeClr val="accent6">
                    <a:lumMod val="50000"/>
                  </a:schemeClr>
                </a:solidFill>
              </a:rPr>
              <a:t>ускорение; 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t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</a:rPr>
              <a:t>-</a:t>
            </a: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</a:rPr>
              <a:t>время</a:t>
            </a:r>
            <a:endParaRPr lang="en-US" sz="32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just"/>
            <a:endParaRPr lang="ru-RU" sz="32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ru-RU" sz="3200" dirty="0" smtClean="0">
                <a:solidFill>
                  <a:schemeClr val="accent6">
                    <a:lumMod val="75000"/>
                  </a:schemeClr>
                </a:solidFill>
              </a:rPr>
              <a:t>                                   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a=(</a:t>
            </a:r>
            <a:r>
              <a:rPr lang="ru-RU" sz="3200" dirty="0" smtClean="0">
                <a:solidFill>
                  <a:schemeClr val="accent6">
                    <a:lumMod val="75000"/>
                  </a:schemeClr>
                </a:solidFill>
              </a:rPr>
              <a:t>8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-</a:t>
            </a:r>
            <a:r>
              <a:rPr lang="ru-RU" sz="3200" dirty="0" smtClean="0">
                <a:solidFill>
                  <a:schemeClr val="accent6">
                    <a:lumMod val="75000"/>
                  </a:schemeClr>
                </a:solidFill>
              </a:rPr>
              <a:t>0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)</a:t>
            </a:r>
            <a:r>
              <a:rPr lang="ru-RU" sz="3200" dirty="0" smtClean="0">
                <a:solidFill>
                  <a:schemeClr val="accent6">
                    <a:lumMod val="75000"/>
                  </a:schemeClr>
                </a:solidFill>
              </a:rPr>
              <a:t>: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ru-RU" sz="3200" dirty="0" smtClean="0">
                <a:solidFill>
                  <a:schemeClr val="accent6">
                    <a:lumMod val="75000"/>
                  </a:schemeClr>
                </a:solidFill>
              </a:rPr>
              <a:t>=</a:t>
            </a:r>
            <a:r>
              <a:rPr lang="ru-RU" sz="3200" dirty="0" smtClean="0">
                <a:solidFill>
                  <a:srgbClr val="FF0000"/>
                </a:solidFill>
              </a:rPr>
              <a:t>2,67 </a:t>
            </a:r>
            <a:r>
              <a:rPr lang="ru-RU" sz="3200" dirty="0">
                <a:solidFill>
                  <a:schemeClr val="accent6">
                    <a:lumMod val="75000"/>
                  </a:schemeClr>
                </a:solidFill>
              </a:rPr>
              <a:t>м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/</a:t>
            </a:r>
            <a:r>
              <a:rPr lang="ru-RU" sz="3200" dirty="0" smtClean="0">
                <a:solidFill>
                  <a:schemeClr val="accent6">
                    <a:lumMod val="75000"/>
                  </a:schemeClr>
                </a:solidFill>
              </a:rPr>
              <a:t>с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^2</a:t>
            </a:r>
          </a:p>
          <a:p>
            <a:pPr algn="ctr"/>
            <a:endParaRPr lang="ru-RU" sz="32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</a:rPr>
              <a:t>                                  Пример</a:t>
            </a:r>
            <a:r>
              <a:rPr lang="ru-RU" sz="3200" dirty="0">
                <a:solidFill>
                  <a:schemeClr val="accent6">
                    <a:lumMod val="50000"/>
                  </a:schemeClr>
                </a:solidFill>
              </a:rPr>
              <a:t>: ускорение в отрыв 20м</a:t>
            </a:r>
          </a:p>
          <a:p>
            <a:endParaRPr lang="ru-RU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-22448"/>
            <a:ext cx="8229600" cy="12192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0070C0"/>
                </a:solidFill>
              </a:rPr>
              <a:t>Ускорение в </a:t>
            </a:r>
            <a:r>
              <a:rPr lang="ru-RU" dirty="0" err="1" smtClean="0">
                <a:solidFill>
                  <a:srgbClr val="0070C0"/>
                </a:solidFill>
              </a:rPr>
              <a:t>ганболе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988840"/>
            <a:ext cx="2286000" cy="110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4077072"/>
            <a:ext cx="3323986" cy="191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0013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ru-RU" dirty="0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Вращательное движение — вид механического движения. При вращательном движении материальная точка описывает окружность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.</a:t>
            </a:r>
            <a:endParaRPr lang="en-US" dirty="0" smtClean="0">
              <a:solidFill>
                <a:schemeClr val="accent6">
                  <a:lumMod val="50000"/>
                </a:schemeClr>
              </a:solidFill>
              <a:cs typeface="Times New Roman" pitchFamily="18" charset="0"/>
            </a:endParaRPr>
          </a:p>
          <a:p>
            <a:pPr lvl="0"/>
            <a:endParaRPr lang="ru-RU" dirty="0">
              <a:solidFill>
                <a:schemeClr val="accent6">
                  <a:lumMod val="50000"/>
                </a:schemeClr>
              </a:solidFill>
              <a:cs typeface="Times New Roman" pitchFamily="18" charset="0"/>
            </a:endParaRPr>
          </a:p>
          <a:p>
            <a:pPr lvl="0"/>
            <a:r>
              <a:rPr lang="ru-RU" dirty="0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Во время броска рука движется по окружности, а мяч движется по касательной к этой окружности.</a:t>
            </a:r>
          </a:p>
          <a:p>
            <a:pPr lvl="0">
              <a:buNone/>
            </a:pPr>
            <a:endParaRPr lang="ru-RU" dirty="0">
              <a:solidFill>
                <a:schemeClr val="accent6">
                  <a:lumMod val="50000"/>
                </a:schemeClr>
              </a:solidFill>
              <a:cs typeface="Times New Roman" pitchFamily="18" charset="0"/>
            </a:endParaRPr>
          </a:p>
          <a:p>
            <a:r>
              <a:rPr lang="ru-RU" dirty="0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Движение называется колебательным, если при движении происходит частичная или полная повторяемость состояния системы по времени.</a:t>
            </a:r>
          </a:p>
          <a:p>
            <a:pPr lvl="0"/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altLang="ru-RU" dirty="0">
                <a:solidFill>
                  <a:srgbClr val="0070C0"/>
                </a:solidFill>
                <a:cs typeface="Times New Roman" panose="02020603050405020304" pitchFamily="18" charset="0"/>
              </a:rPr>
              <a:t>Вращательные и колебательные движения</a:t>
            </a:r>
            <a:endParaRPr lang="ru-R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329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Состав сборной России U-19 на чемпионат Европы / Федерация гандбола Росси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4664"/>
            <a:ext cx="5092252" cy="2936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sun9-12.userapi.com/impg/ZXM1n34oQCp6nU7Wt9vVSYSn_0JsAHgDFv39lw/gxwq52zir0A.jpg?size=352x144&amp;quality=96&amp;sign=fe22d0fffbc0576897e0edf8081cd42a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573016"/>
            <a:ext cx="6169111" cy="2523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ГорбуновМВ\Desktop\9Б\20f9b13eaaee594d671daad5ef3c52c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345" y="1359950"/>
            <a:ext cx="2808550" cy="1051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96005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478226"/>
            <a:ext cx="8229600" cy="5115272"/>
          </a:xfrm>
        </p:spPr>
        <p:txBody>
          <a:bodyPr/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Колебательные движения постоянно сопровождают игроков в гандбол. Это и движение ног во время бега, движение рук при ведении мяча, движение самого мяча, прыгающего по площадке. Также, движение игрока в целом, как материальной точки, тоже характеризуется как колебательное движение, ведь каждому игроку приходиться периодически перебегать со своей игровой позиции то на сторону нападения, то на сторону защиты.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684" y="4581128"/>
            <a:ext cx="5688632" cy="1473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3671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just"/>
            <a:r>
              <a:rPr lang="ru-RU" sz="2800" dirty="0">
                <a:solidFill>
                  <a:schemeClr val="accent6">
                    <a:lumMod val="50000"/>
                  </a:schemeClr>
                </a:solidFill>
              </a:rPr>
              <a:t>Всякая материальная точка (тело) сохраняет состояние покоя или равномерного прямолинейного движения до тех пор, пока воздействие со стороны других тел не заставит её (его) изменить это состояние</a:t>
            </a: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</a:rPr>
              <a:t>. Тело обладает инерцией.</a:t>
            </a:r>
            <a:endParaRPr lang="ru-RU" sz="2800" dirty="0">
              <a:solidFill>
                <a:schemeClr val="accent6">
                  <a:lumMod val="50000"/>
                </a:schemeClr>
              </a:solidFill>
            </a:endParaRPr>
          </a:p>
          <a:p>
            <a:pPr algn="just"/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</a:rPr>
              <a:t>Пример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</a:rPr>
              <a:t>: </a:t>
            </a: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</a:rPr>
              <a:t>стопорящее движение, полёт мяча. </a:t>
            </a:r>
          </a:p>
          <a:p>
            <a:pPr marL="0" indent="0" algn="just">
              <a:buNone/>
            </a:pP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</a:rPr>
              <a:t>Спортсмены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</a:rPr>
              <a:t>, которые могут заставить врасплох </a:t>
            </a: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</a:rPr>
              <a:t>соперника, когда 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</a:rPr>
              <a:t>нападающий делает 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</a:rPr>
              <a:t>напрыжку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</a:rPr>
              <a:t> на обе ноги и показывает всем телом движение вправо, а сам делает движение влево, </a:t>
            </a: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</a:rPr>
              <a:t>тогда 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</a:rPr>
              <a:t>защитник по инерции пойдет в ту сторону куда был </a:t>
            </a: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</a:rPr>
              <a:t>совершено первое движение.</a:t>
            </a:r>
          </a:p>
          <a:p>
            <a:pPr marL="0" indent="0" algn="just">
              <a:buNone/>
            </a:pP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</a:rPr>
              <a:t>Бросок мяча. Мяч продолжает движение по инерции, после того, как его выпустили из рук.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0070C0"/>
                </a:solidFill>
              </a:rPr>
              <a:t>Первый закон Ньютона</a:t>
            </a:r>
          </a:p>
        </p:txBody>
      </p:sp>
    </p:spTree>
    <p:extLst>
      <p:ext uri="{BB962C8B-B14F-4D97-AF65-F5344CB8AC3E}">
        <p14:creationId xmlns:p14="http://schemas.microsoft.com/office/powerpoint/2010/main" val="3679418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36712" y="836712"/>
            <a:ext cx="8532440" cy="3258108"/>
          </a:xfrm>
        </p:spPr>
        <p:txBody>
          <a:bodyPr>
            <a:noAutofit/>
          </a:bodyPr>
          <a:lstStyle/>
          <a:p>
            <a:pPr algn="just"/>
            <a:r>
              <a:rPr lang="ru-RU" sz="2200" dirty="0">
                <a:solidFill>
                  <a:schemeClr val="accent6">
                    <a:lumMod val="50000"/>
                  </a:schemeClr>
                </a:solidFill>
              </a:rPr>
              <a:t>Ускорение тела прямо пропорционально равнодействующей сил, приложенных к телу, и обратно пропорционально его 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массе.</a:t>
            </a:r>
          </a:p>
          <a:p>
            <a:pPr algn="just"/>
            <a:endParaRPr lang="ru-RU" sz="2200" dirty="0">
              <a:solidFill>
                <a:schemeClr val="accent6">
                  <a:lumMod val="50000"/>
                </a:schemeClr>
              </a:solidFill>
            </a:endParaRPr>
          </a:p>
          <a:p>
            <a:pPr algn="just"/>
            <a:endParaRPr lang="ru-RU" sz="22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just"/>
            <a:endParaRPr lang="ru-RU" sz="2200" dirty="0">
              <a:solidFill>
                <a:schemeClr val="accent6">
                  <a:lumMod val="50000"/>
                </a:schemeClr>
              </a:solidFill>
            </a:endParaRPr>
          </a:p>
          <a:p>
            <a:pPr algn="just"/>
            <a:endParaRPr lang="ru-RU" sz="22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just"/>
            <a:endParaRPr lang="ru-RU" sz="2200" dirty="0">
              <a:solidFill>
                <a:schemeClr val="accent6">
                  <a:lumMod val="50000"/>
                </a:schemeClr>
              </a:solidFill>
            </a:endParaRPr>
          </a:p>
          <a:p>
            <a:pPr algn="just"/>
            <a:endParaRPr lang="ru-RU" sz="22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just"/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Пример</a:t>
            </a:r>
            <a:r>
              <a:rPr lang="ru-RU" sz="2200" dirty="0">
                <a:solidFill>
                  <a:schemeClr val="accent6">
                    <a:lumMod val="50000"/>
                  </a:schemeClr>
                </a:solidFill>
              </a:rPr>
              <a:t>: нападающий прикладывает силу, чтобы обыграть 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защитника.</a:t>
            </a:r>
          </a:p>
          <a:p>
            <a:pPr algn="just"/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Чем больше масса защитника, тем сложнее сдвинуть его с места, а также чем больше масса нападающего, тем сложнее его остановить. Однако, прикладывая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бОльшую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 силу, можно изменить скорость эффективнее.</a:t>
            </a:r>
            <a:endParaRPr lang="ru-RU" sz="2200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ru-RU" sz="22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-243408"/>
            <a:ext cx="8229600" cy="12192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0070C0"/>
                </a:solidFill>
              </a:rPr>
              <a:t>Второй закон </a:t>
            </a:r>
            <a:r>
              <a:rPr lang="ru-RU" dirty="0">
                <a:solidFill>
                  <a:srgbClr val="0070C0"/>
                </a:solidFill>
              </a:rPr>
              <a:t>Ньютона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348880"/>
            <a:ext cx="1558654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696" y="1772816"/>
            <a:ext cx="3491537" cy="2618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53394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Ясность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488</TotalTime>
  <Words>933</Words>
  <Application>Microsoft Office PowerPoint</Application>
  <PresentationFormat>Экран (4:3)</PresentationFormat>
  <Paragraphs>87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Бумажная</vt:lpstr>
      <vt:lpstr>Физика в гандболе</vt:lpstr>
      <vt:lpstr>Презентация PowerPoint</vt:lpstr>
      <vt:lpstr>Скорость в гандболе</vt:lpstr>
      <vt:lpstr>Ускорение в ганболе</vt:lpstr>
      <vt:lpstr>Вращательные и колебательные движения</vt:lpstr>
      <vt:lpstr>Презентация PowerPoint</vt:lpstr>
      <vt:lpstr>Презентация PowerPoint</vt:lpstr>
      <vt:lpstr>Первый закон Ньютона</vt:lpstr>
      <vt:lpstr>Второй закон Ньютона</vt:lpstr>
      <vt:lpstr>Третий закон Ньютона</vt:lpstr>
      <vt:lpstr>Сила тяжести в гандболе</vt:lpstr>
      <vt:lpstr>Сила трения в гандболе</vt:lpstr>
      <vt:lpstr>Презентация PowerPoint</vt:lpstr>
      <vt:lpstr>Презентация PowerPoint</vt:lpstr>
      <vt:lpstr>Сила сопротивления </vt:lpstr>
      <vt:lpstr>Презентация PowerPoint</vt:lpstr>
      <vt:lpstr>Сила упругости в гандболе</vt:lpstr>
      <vt:lpstr>Рычаги в гандболе</vt:lpstr>
      <vt:lpstr>Механическая работа.</vt:lpstr>
    </vt:vector>
  </TitlesOfParts>
  <Company>UOR2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Физика в гандболе</dc:title>
  <dc:creator>Горбунов Максим Васильевич</dc:creator>
  <cp:lastModifiedBy>Горбунов Максим Васильевич</cp:lastModifiedBy>
  <cp:revision>19</cp:revision>
  <dcterms:created xsi:type="dcterms:W3CDTF">2021-04-12T12:56:31Z</dcterms:created>
  <dcterms:modified xsi:type="dcterms:W3CDTF">2021-10-22T14:39:52Z</dcterms:modified>
</cp:coreProperties>
</file>