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0B3E-D304-40E3-85F1-84735F6E8DB5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618D2-7CB1-4788-9965-CDC653684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51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6732F-570B-47A9-9AC6-4CD0107CAE4B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1118-48F9-45BC-9BD0-C27CC585B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8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F93A-C704-4D02-AB97-1BAC8942F01D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78EB5-49DC-4ED8-B32E-2192F8FBB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0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FD5E9-758B-42A9-B64C-840A190EC759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B2AC-2A3D-47E6-9044-F4B00C87F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3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503F9-903F-4420-BFF0-B8E213D4D77C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79A29-EEFA-4D17-A5A2-64ED94E7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39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2BCD-93BD-44A4-B273-24A0FDDDA0FB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E67C-8EE0-4323-93E6-F8D6F0ECC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68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6439B-45B9-41D0-8CD1-B39091ED9517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425BC-CDC5-4518-B8D1-8C5658609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8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0572-DEBB-47DB-817F-5313A5D5A5C3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5FF7-246C-4F71-A973-0386AB694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70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A03C-D473-4BFE-82A5-C793668F6F65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F762-E9FD-4E5E-A1F2-2D4189C78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64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02289-7DE5-44F0-BAED-9FB7554C3552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363B1-A9AB-42CB-AE4D-7D8FE7D22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1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5DE45-84CB-4457-AA9C-CCE81E42D189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FB54-8ED6-4949-8C0E-C310536F6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57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744DAB-AB0A-4BD4-8CFC-B6A61A7B35C9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BCFE24-3584-44F2-B6EA-478C8D8CE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68" r:id="rId4"/>
    <p:sldLayoutId id="2147483774" r:id="rId5"/>
    <p:sldLayoutId id="2147483769" r:id="rId6"/>
    <p:sldLayoutId id="2147483775" r:id="rId7"/>
    <p:sldLayoutId id="2147483776" r:id="rId8"/>
    <p:sldLayoutId id="2147483777" r:id="rId9"/>
    <p:sldLayoutId id="2147483770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84;&#1072;&#1092;&#1080;&#1103;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313" y="692150"/>
            <a:ext cx="1439862" cy="954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anarchist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Анархист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8175" y="1341438"/>
            <a:ext cx="1584325" cy="1014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baloney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вздор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088" y="1989138"/>
            <a:ext cx="1584325" cy="101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biggity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хвастливый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750" y="3500438"/>
            <a:ext cx="1439863" cy="5857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cabbage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деньги (сленг)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8175" y="2636838"/>
            <a:ext cx="1295400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bunco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artist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мошенник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8175" y="4076700"/>
            <a:ext cx="136842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chin-wag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болтать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2363" y="1341438"/>
            <a:ext cx="1152525" cy="1014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copacetic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отличный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5963" y="1989138"/>
            <a:ext cx="244792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Dutch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попасть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неприятности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4663" y="2708275"/>
            <a:ext cx="1655762" cy="6477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outlaw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преступник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4525" y="3284538"/>
            <a:ext cx="19431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pixilated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 странностями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84663" y="4005263"/>
            <a:ext cx="17272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sozzled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сильно пьяный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40425" y="4797425"/>
            <a:ext cx="1223963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wharf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пристань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мафия\Новая папка\14199_default_66x5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4005263"/>
            <a:ext cx="1450975" cy="1100137"/>
          </a:xfrm>
          <a:noFill/>
        </p:spPr>
      </p:pic>
      <p:pic>
        <p:nvPicPr>
          <p:cNvPr id="11267" name="Picture 3" descr="C:\Documents and Settings\Admin\Рабочий стол\мафия\Новая папка\14201_default_66x50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708275"/>
            <a:ext cx="1439863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C:\Documents and Settings\Admin\Рабочий стол\мафия\Новая папка\14202_default_66x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636838"/>
            <a:ext cx="1439862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:\Documents and Settings\Admin\Рабочий стол\мафия\Новая папка\14203_default_66x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18145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1692275" y="1268413"/>
            <a:ext cx="6696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4800" b="1">
                <a:latin typeface="Times New Roman" pitchFamily="18" charset="0"/>
                <a:cs typeface="Times New Roman" pitchFamily="18" charset="0"/>
              </a:rPr>
              <a:t>AN EYE FOR AN EYE</a:t>
            </a:r>
            <a:endParaRPr lang="ru-RU" altLang="ru-RU" sz="4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Look the video</a:t>
            </a:r>
            <a:endParaRPr lang="ru-RU" dirty="0"/>
          </a:p>
        </p:txBody>
      </p:sp>
      <p:pic>
        <p:nvPicPr>
          <p:cNvPr id="12291" name="Picture 2" descr="F:\мафия\1567516678_content_700x4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75453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нак запрета 4">
            <a:hlinkClick r:id="rId3" action="ppaction://hlinkfile"/>
          </p:cNvPr>
          <p:cNvSpPr/>
          <p:nvPr/>
        </p:nvSpPr>
        <p:spPr>
          <a:xfrm>
            <a:off x="323850" y="5949950"/>
            <a:ext cx="719138" cy="6477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Write Phrase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 even Russian Czars never paid that much for a horse.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Даже русские цари столько за лошадей не</a:t>
            </a:r>
            <a:r>
              <a:rPr lang="en-US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платили.</a:t>
            </a:r>
            <a:endParaRPr lang="en-US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</a:rPr>
              <a:t>Blood is a big expense.</a:t>
            </a:r>
            <a:endParaRPr lang="ru-RU" altLang="ru-RU" sz="1600" smtClean="0">
              <a:solidFill>
                <a:schemeClr val="tx1"/>
              </a:solidFill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</a:rPr>
              <a:t>Кровь приносит лишние расходы</a:t>
            </a:r>
            <a:r>
              <a:rPr lang="en-US" altLang="ru-RU" sz="1600" smtClean="0">
                <a:solidFill>
                  <a:schemeClr val="tx1"/>
                </a:solidFill>
              </a:rPr>
              <a:t>.</a:t>
            </a: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</a:rPr>
              <a:t>I'm going to make him an offer he can't refuse.</a:t>
            </a:r>
            <a:endParaRPr lang="ru-RU" altLang="ru-RU" sz="1600" smtClean="0">
              <a:solidFill>
                <a:schemeClr val="tx1"/>
              </a:solidFill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</a:rPr>
              <a:t>Я сделаю ему предложение, от которого он не сможет отказаться.</a:t>
            </a:r>
            <a:endParaRPr lang="en-US" altLang="ru-RU" sz="1600" smtClean="0">
              <a:solidFill>
                <a:schemeClr val="tx1"/>
              </a:solidFill>
            </a:endParaRP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</a:rPr>
              <a:t>In Sicily, women are more dangerous than shotguns.</a:t>
            </a:r>
            <a:endParaRPr lang="ru-RU" altLang="ru-RU" sz="1600" smtClean="0">
              <a:solidFill>
                <a:schemeClr val="tx1"/>
              </a:solidFill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</a:rPr>
              <a:t>Сицилийские женщины опаснее ружей</a:t>
            </a:r>
            <a:r>
              <a:rPr lang="en-US" altLang="ru-RU" sz="1600" smtClean="0">
                <a:solidFill>
                  <a:schemeClr val="tx1"/>
                </a:solidFill>
              </a:rPr>
              <a:t>.</a:t>
            </a: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</a:rPr>
              <a:t>Is vengeance going to bring your son back to you?</a:t>
            </a:r>
            <a:endParaRPr lang="ru-RU" altLang="ru-RU" sz="1600" smtClean="0">
              <a:solidFill>
                <a:schemeClr val="tx1"/>
              </a:solidFill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</a:rPr>
              <a:t>Разве месть вернет тебе сына?</a:t>
            </a:r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>
              <a:solidFill>
                <a:schemeClr val="tx1"/>
              </a:solidFill>
            </a:endParaRPr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fontAlgn="ctr" hangingPunct="1">
              <a:buFont typeface="Wingdings 2" pitchFamily="18" charset="2"/>
              <a:buNone/>
            </a:pPr>
            <a:endParaRPr lang="en-US" altLang="ru-RU" sz="1600" smtClean="0"/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mtClean="0"/>
          </a:p>
        </p:txBody>
      </p:sp>
      <p:sp>
        <p:nvSpPr>
          <p:cNvPr id="13316" name="Содержимое 3"/>
          <p:cNvSpPr>
            <a:spLocks noGrp="1"/>
          </p:cNvSpPr>
          <p:nvPr>
            <p:ph sz="half" idx="2"/>
          </p:nvPr>
        </p:nvSpPr>
        <p:spPr>
          <a:xfrm>
            <a:off x="4500563" y="1600200"/>
            <a:ext cx="4491037" cy="5141913"/>
          </a:xfrm>
        </p:spPr>
        <p:txBody>
          <a:bodyPr/>
          <a:lstStyle/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means Luca Brasi sleeps with the fishes.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означает, что Лука Брази кормит рыб на дне</a:t>
            </a:r>
            <a:r>
              <a:rPr lang="en-US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океана.</a:t>
            </a:r>
            <a:endParaRPr lang="en-US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It's not personal. It's strictly business.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Ничего личного. Только бизнес.</a:t>
            </a:r>
            <a:endParaRPr lang="en-US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/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Leave the gun. </a:t>
            </a:r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 the cannoli.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Оставь пистолет</a:t>
            </a:r>
            <a:r>
              <a:rPr lang="en-US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Захвати пирожные</a:t>
            </a:r>
            <a:r>
              <a:rPr lang="en-US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Never tell anybody outside the family what you're thinking again.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Никогда не говори при чужих, что думаешь!</a:t>
            </a: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 don't tell me you're innocent.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не говори, что ты не виноват.</a:t>
            </a:r>
            <a:endParaRPr lang="en-US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Revenge is a dish best served cold.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Месть — это блюдо, которое подают холодным.</a:t>
            </a:r>
            <a:endParaRPr lang="en-US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/>
            <a:r>
              <a:rPr lang="en-US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Women and children can be careless, but not men.</a:t>
            </a:r>
            <a:endParaRPr lang="ru-RU" alt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Женщины и дети могут быть беспечными, но не мужчины.</a:t>
            </a:r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fontAlgn="ctr" hangingPunct="1">
              <a:buFont typeface="Wingdings 2" pitchFamily="18" charset="2"/>
              <a:buNone/>
            </a:pP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/>
              <a:t>The Five families of New York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Организованные преступные группировки существовали в США и Канаде еще с начала 20-го века. Семьи мафии были преимущественно итальянского происхождения, но так же были активны сицилийская, русская и другие мафии.</a:t>
            </a:r>
          </a:p>
          <a:p>
            <a:pPr eaLnBrk="1" hangingPunct="1"/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1931 году Salvatore Maranzano решает вывести семьи на новый организационный уровень и предлагает такую иерархию:</a:t>
            </a:r>
          </a:p>
          <a:p>
            <a:pPr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Boss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(capofamiglia) – босс</a:t>
            </a:r>
          </a:p>
          <a:p>
            <a:pPr eaLnBrk="1" hangingPunct="1"/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Underboss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(sotto capo) – подручный</a:t>
            </a:r>
          </a:p>
          <a:p>
            <a:pPr eaLnBrk="1" hangingPunct="1"/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Captain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(caporegime) – капо</a:t>
            </a:r>
          </a:p>
          <a:p>
            <a:pPr eaLnBrk="1" hangingPunct="1"/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Soldier 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(soldato) – солдат</a:t>
            </a:r>
          </a:p>
          <a:p>
            <a:pPr eaLnBrk="1" hangingPunct="1"/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Advisor 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(consigliere) – советник</a:t>
            </a:r>
          </a:p>
          <a:p>
            <a:pPr eaLnBrk="1" hangingPunct="1"/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помощник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 себя он предложил в качествев </a:t>
            </a:r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capo di tutti capi 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(босс среди всех боссов).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Omerta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is a code of silence about criminal activity and a refusal to give evidence to the police.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Омерта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код молчания о преступной деятельности и отказ давать показания полиции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50825" y="1412875"/>
            <a:ext cx="8686800" cy="532923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Ни один член организации не может добровольно покинуть ее. Единственным основанием для выхода является смерть.</a:t>
            </a:r>
          </a:p>
          <a:p>
            <a:pPr eaLnBrk="1" hangingPunct="1"/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Члены организации должны беспрекословно подчиняться главе.</a:t>
            </a:r>
          </a:p>
          <a:p>
            <a:pPr eaLnBrk="1" hangingPunct="1"/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Правосудие совершается группой.</a:t>
            </a:r>
          </a:p>
          <a:p>
            <a:pPr eaLnBrk="1" hangingPunct="1"/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Тот, кто оскорбил одного члена организации, оскорбил ее всю, и должен быть наказан.</a:t>
            </a:r>
          </a:p>
          <a:p>
            <a:pPr eaLnBrk="1" hangingPunct="1"/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Любое сотрудничество с полицией исключено. Тот, чье действие или бездействие привело к утечке информацию о совершенных преступлениях в полицию, считается предателем. Наказание за предательство — смерть его и его родственников. Убийства родных можно избежать в случае, если предатель совершит самоубийство.</a:t>
            </a:r>
          </a:p>
          <a:p>
            <a:pPr eaLnBrk="1" hangingPunct="1"/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Запрещается признавать существование мафии или говорить о своей причастности к ее делам. Даже в случае, когда чистосердечное может сократить срок осужденному члену организации, он не должен ничего говорить властям.</a:t>
            </a:r>
          </a:p>
          <a:p>
            <a:pPr eaLnBrk="1" hangingPunct="1"/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Ни при каких обстоятельствах нельзя совершать преступления по отношению к представителям правоохранительных органов, судьям и политикам.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Match the phrases with their translation. 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/>
            <a:r>
              <a:rPr lang="en-US" altLang="ru-RU" sz="2000" b="1" smtClean="0"/>
              <a:t>1.</a:t>
            </a:r>
            <a:r>
              <a:rPr lang="ru-RU" altLang="ru-RU" sz="2000" b="1" smtClean="0"/>
              <a:t>anarchist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2. </a:t>
            </a:r>
            <a:r>
              <a:rPr lang="ru-RU" altLang="ru-RU" sz="2000" b="1" smtClean="0"/>
              <a:t>baloney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3. </a:t>
            </a:r>
            <a:r>
              <a:rPr lang="ru-RU" altLang="ru-RU" sz="2000" b="1" smtClean="0"/>
              <a:t>biggity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4. bunco artist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5. cabbage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6. chin-wag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7. </a:t>
            </a:r>
            <a:r>
              <a:rPr lang="ru-RU" altLang="ru-RU" sz="2000" b="1" smtClean="0"/>
              <a:t>copacetic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8. </a:t>
            </a:r>
            <a:r>
              <a:rPr lang="ru-RU" altLang="ru-RU" sz="2000" b="1" smtClean="0"/>
              <a:t>in Dutch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9. </a:t>
            </a:r>
            <a:r>
              <a:rPr lang="ru-RU" altLang="ru-RU" sz="2000" b="1" smtClean="0"/>
              <a:t>pixilated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10. </a:t>
            </a:r>
            <a:r>
              <a:rPr lang="ru-RU" altLang="ru-RU" sz="2000" b="1" smtClean="0"/>
              <a:t>sozzled</a:t>
            </a:r>
            <a:endParaRPr lang="ru-RU" altLang="ru-RU" sz="2000" smtClean="0"/>
          </a:p>
          <a:p>
            <a:pPr fontAlgn="ctr"/>
            <a:r>
              <a:rPr lang="en-US" altLang="ru-RU" sz="2000" b="1" smtClean="0"/>
              <a:t>11. </a:t>
            </a:r>
            <a:r>
              <a:rPr lang="ru-RU" altLang="ru-RU" sz="2000" b="1" smtClean="0"/>
              <a:t>wharf</a:t>
            </a:r>
            <a:endParaRPr lang="ru-RU" altLang="ru-RU" sz="2000" smtClean="0"/>
          </a:p>
          <a:p>
            <a:r>
              <a:rPr lang="en-US" altLang="ru-RU" sz="2000" b="1" smtClean="0"/>
              <a:t>12.</a:t>
            </a:r>
            <a:r>
              <a:rPr lang="en-US" altLang="ru-RU" sz="2000" smtClean="0"/>
              <a:t> </a:t>
            </a:r>
            <a:r>
              <a:rPr lang="ru-RU" altLang="ru-RU" sz="2000" b="1" smtClean="0"/>
              <a:t>outlaw</a:t>
            </a:r>
            <a:endParaRPr lang="ru-RU" altLang="ru-RU" sz="2000" smtClean="0"/>
          </a:p>
        </p:txBody>
      </p:sp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ctr"/>
            <a:r>
              <a:rPr lang="en-US" altLang="ru-RU" sz="2000" smtClean="0"/>
              <a:t>a</a:t>
            </a:r>
            <a:r>
              <a:rPr lang="ru-RU" altLang="ru-RU" sz="2000" smtClean="0"/>
              <a:t>)деньги (сленг)</a:t>
            </a:r>
          </a:p>
          <a:p>
            <a:pPr fontAlgn="ctr"/>
            <a:r>
              <a:rPr lang="en-US" altLang="ru-RU" sz="2000" smtClean="0"/>
              <a:t>b</a:t>
            </a:r>
            <a:r>
              <a:rPr lang="ru-RU" altLang="ru-RU" sz="2000" smtClean="0"/>
              <a:t>)хвастливый</a:t>
            </a:r>
          </a:p>
          <a:p>
            <a:pPr fontAlgn="ctr"/>
            <a:r>
              <a:rPr lang="en-US" altLang="ru-RU" sz="2000" smtClean="0"/>
              <a:t>c</a:t>
            </a:r>
            <a:r>
              <a:rPr lang="ru-RU" altLang="ru-RU" sz="2000" smtClean="0"/>
              <a:t>) анархист</a:t>
            </a:r>
          </a:p>
          <a:p>
            <a:pPr fontAlgn="ctr"/>
            <a:r>
              <a:rPr lang="en-US" altLang="ru-RU" sz="2000" smtClean="0"/>
              <a:t>d) </a:t>
            </a:r>
            <a:r>
              <a:rPr lang="ru-RU" altLang="ru-RU" sz="2000" smtClean="0"/>
              <a:t>вздор</a:t>
            </a:r>
          </a:p>
          <a:p>
            <a:pPr fontAlgn="ctr"/>
            <a:r>
              <a:rPr lang="en-US" altLang="ru-RU" sz="2000" smtClean="0"/>
              <a:t>e) </a:t>
            </a:r>
            <a:r>
              <a:rPr lang="ru-RU" altLang="ru-RU" sz="2000" smtClean="0"/>
              <a:t>болтать</a:t>
            </a:r>
          </a:p>
          <a:p>
            <a:pPr fontAlgn="ctr"/>
            <a:r>
              <a:rPr lang="en-US" altLang="ru-RU" sz="2000" smtClean="0"/>
              <a:t>f) </a:t>
            </a:r>
            <a:r>
              <a:rPr lang="ru-RU" altLang="ru-RU" sz="2000" smtClean="0"/>
              <a:t>мошенник</a:t>
            </a:r>
          </a:p>
          <a:p>
            <a:pPr fontAlgn="ctr"/>
            <a:r>
              <a:rPr lang="en-US" altLang="ru-RU" sz="2000" smtClean="0"/>
              <a:t>g) </a:t>
            </a:r>
            <a:r>
              <a:rPr lang="ru-RU" altLang="ru-RU" sz="2000" smtClean="0"/>
              <a:t>попасть в неприятности</a:t>
            </a:r>
          </a:p>
          <a:p>
            <a:pPr fontAlgn="ctr"/>
            <a:r>
              <a:rPr lang="en-US" altLang="ru-RU" sz="2000" smtClean="0"/>
              <a:t>h</a:t>
            </a:r>
            <a:r>
              <a:rPr lang="ru-RU" altLang="ru-RU" sz="2000" smtClean="0"/>
              <a:t>) преступник</a:t>
            </a:r>
          </a:p>
          <a:p>
            <a:pPr fontAlgn="ctr"/>
            <a:r>
              <a:rPr lang="en-US" altLang="ru-RU" sz="2000" smtClean="0"/>
              <a:t>i</a:t>
            </a:r>
            <a:r>
              <a:rPr lang="ru-RU" altLang="ru-RU" sz="2000" smtClean="0"/>
              <a:t>) пристань</a:t>
            </a:r>
          </a:p>
          <a:p>
            <a:pPr fontAlgn="ctr"/>
            <a:r>
              <a:rPr lang="en-US" altLang="ru-RU" sz="2000" smtClean="0"/>
              <a:t>j</a:t>
            </a:r>
            <a:r>
              <a:rPr lang="ru-RU" altLang="ru-RU" sz="2000" smtClean="0"/>
              <a:t>) сильно пьяный</a:t>
            </a:r>
          </a:p>
          <a:p>
            <a:pPr fontAlgn="ctr"/>
            <a:r>
              <a:rPr lang="en-US" altLang="ru-RU" sz="2000" smtClean="0"/>
              <a:t>k</a:t>
            </a:r>
            <a:r>
              <a:rPr lang="ru-RU" altLang="ru-RU" sz="2000" smtClean="0"/>
              <a:t>) со странностями</a:t>
            </a:r>
          </a:p>
          <a:p>
            <a:pPr fontAlgn="ctr"/>
            <a:r>
              <a:rPr lang="en-US" altLang="ru-RU" sz="2000" smtClean="0"/>
              <a:t>l</a:t>
            </a:r>
            <a:r>
              <a:rPr lang="ru-RU" altLang="ru-RU" sz="2000" smtClean="0"/>
              <a:t>) отличный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Vocabulary “Mafia”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1268413"/>
            <a:ext cx="4191000" cy="5329237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Administration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(администрация) – высшее руководство организации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Bagman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(казначей) – тот, кто распределяет доходы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Cement shoes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(забетонированная обувь) – способ спрятать тело путем сбрасывания трупа или живого человека в воду с застывшими в бетоне ногами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Clip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(обрезать) – убить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Comare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(крестная мать) – любовница крестного отца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Crew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(экипаж) – группа солдат под командованием капо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(дон) – глава семьи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Earner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(добытчик) – тот, кто приносит много денег в семью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(семья) – босс, подручный и советник, главные члены мафии</a:t>
            </a:r>
            <a:b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Garbage business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(мусорный бизнес) – сленговое выражение, означающее организованную преступность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15888"/>
            <a:ext cx="4343400" cy="6626225"/>
          </a:xfrm>
        </p:spPr>
        <p:txBody>
          <a:bodyPr/>
          <a:lstStyle/>
          <a:p>
            <a:pPr eaLnBrk="1" hangingPunct="1"/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Golden age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(Золотой век) – времена до возврата контроля властей над преступным миром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Heavy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(тяжелый) – вооруженный, при боевой комплектации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Juice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(сок) – проценты с кредита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Lam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(скрыться) – залечь на дно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Lupara bianca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(итал. «белый дробовик») – убийство члена мафии, труп которого не был найден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Make one’s bones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(сделать кости) – заслужить доверие семьи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Mock execution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(фиктивная казнь) – запугивание человека путем имитации расправы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Pay tribute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(отдать должное) – дать боссу возможность завершить свои дела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Pinched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(ущипнутый) – пойманный полицией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(крыса) – информатор полиции, предатель организации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RICO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закон США от 1970 года, принятый в целях борьбы с преступными группировками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Shylockbusiness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(бизнес Шейлока) – получение прибыли путем выдачи кредитов, слово происходит от имени вымышленного персонажа Shylock, еврея из The Merchant of Venice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Spring cleaning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(весенняя уборка) – зачистка улик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(налог) – процент дохода, получаемый мафией от других лиц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Through the eye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(через глаз) – вид послания, когда организация совершает убийство через выстрел в глаз, чтобы передать «Мы следим за тобой!»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Though the mouth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(через рот) – вид послания, когда организация совершает убийство путем выстрела в рот, чтобы передать «Он был крысой»</a:t>
            </a:r>
            <a:b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Zips</a:t>
            </a:r>
            <a:r>
              <a:rPr lang="ru-RU" altLang="ru-RU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(молнии) – оскорбительное выражение по отношению к новоприбывшим бандитам-мигрантам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Answers 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ru-RU" smtClean="0"/>
              <a:t>1</a:t>
            </a:r>
            <a:r>
              <a:rPr lang="ru-RU" altLang="ru-RU" smtClean="0"/>
              <a:t>с</a:t>
            </a:r>
            <a:r>
              <a:rPr lang="en-US" altLang="ru-RU" smtClean="0"/>
              <a:t>, 2d, 3b, 4f, 5a, 6e, 7l, 8g, 9k, 10j, 11i,12h</a:t>
            </a:r>
            <a:endParaRPr lang="ru-RU" altLang="ru-RU" smtClean="0"/>
          </a:p>
        </p:txBody>
      </p:sp>
      <p:pic>
        <p:nvPicPr>
          <p:cNvPr id="18436" name="Picture 2" descr="F:\мафия\1567516678_content_700x4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2708275"/>
            <a:ext cx="6553200" cy="3689350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</TotalTime>
  <Words>567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Презентация PowerPoint</vt:lpstr>
      <vt:lpstr>Презентация PowerPoint</vt:lpstr>
      <vt:lpstr>Look the video</vt:lpstr>
      <vt:lpstr>Write Phrase</vt:lpstr>
      <vt:lpstr>The Five families of New York </vt:lpstr>
      <vt:lpstr>Omerta is a code of silence about criminal activity and a refusal to give evidence to the police. Омерта — код молчания о преступной деятельности и отказ давать показания полиции. </vt:lpstr>
      <vt:lpstr>Match the phrases with their translation. </vt:lpstr>
      <vt:lpstr>Vocabulary “Mafia” </vt:lpstr>
      <vt:lpstr>Answers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Учительская</dc:creator>
  <cp:lastModifiedBy>Надежда</cp:lastModifiedBy>
  <cp:revision>31</cp:revision>
  <dcterms:modified xsi:type="dcterms:W3CDTF">2021-10-29T08:36:15Z</dcterms:modified>
</cp:coreProperties>
</file>