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6" r:id="rId2"/>
    <p:sldId id="308" r:id="rId3"/>
    <p:sldId id="281" r:id="rId4"/>
    <p:sldId id="287" r:id="rId5"/>
    <p:sldId id="301" r:id="rId6"/>
    <p:sldId id="309" r:id="rId7"/>
    <p:sldId id="310" r:id="rId8"/>
    <p:sldId id="288" r:id="rId9"/>
    <p:sldId id="282" r:id="rId10"/>
    <p:sldId id="291" r:id="rId11"/>
    <p:sldId id="292" r:id="rId12"/>
    <p:sldId id="293" r:id="rId13"/>
    <p:sldId id="283" r:id="rId14"/>
    <p:sldId id="303" r:id="rId15"/>
    <p:sldId id="304" r:id="rId16"/>
    <p:sldId id="295" r:id="rId17"/>
    <p:sldId id="296" r:id="rId18"/>
    <p:sldId id="306" r:id="rId19"/>
    <p:sldId id="307" r:id="rId20"/>
    <p:sldId id="297" r:id="rId21"/>
    <p:sldId id="298" r:id="rId22"/>
    <p:sldId id="29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  <a:srgbClr val="662406"/>
    <a:srgbClr val="CC00FF"/>
    <a:srgbClr val="220892"/>
    <a:srgbClr val="009242"/>
    <a:srgbClr val="993300"/>
    <a:srgbClr val="AA6D5A"/>
    <a:srgbClr val="CFBDB7"/>
    <a:srgbClr val="86432E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7" autoAdjust="0"/>
    <p:restoredTop sz="91552" autoAdjust="0"/>
  </p:normalViewPr>
  <p:slideViewPr>
    <p:cSldViewPr>
      <p:cViewPr>
        <p:scale>
          <a:sx n="75" d="100"/>
          <a:sy n="75" d="100"/>
        </p:scale>
        <p:origin x="-1236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F1F43-132A-42C7-AB6B-0327E147A2C4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483B2-D0B5-4C1F-9E7B-6EEB0D4C9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6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483B2-D0B5-4C1F-9E7B-6EEB0D4C963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7067DB-1F8A-4CBE-94B6-D44D6DC997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46167-6F61-4CBD-A46A-CE2DE9248A2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14.03.2016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22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EACB1-C756-4F5B-9FFE-7B36B20DCD4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14.03.2016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85C95-9F55-4451-99E1-7BFD11954F9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39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1974E-5714-45C6-AC39-0630DE23A910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14.03.2016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0913F-6E50-4E85-B3ED-C158C385879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81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FFE1-0423-46AC-B632-4E9C2925E9E7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14.03.2016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D466A-30D4-4796-B8A7-117B378960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58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0613B-7101-4A81-B954-17FE18D9354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14.03.2016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D3753-5A2B-4776-9525-6AA8731568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83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8E978-5DE9-44B1-93CC-2461EF443C2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14.03.2016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EFAE4-D339-4B25-9533-C6B46A9DCF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79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643B7-9FB2-4C82-A7A2-B708F58454C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14.03.2016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5CBFD-E80F-424F-B849-32A481A40C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01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DB18E-D5CE-478E-AE25-119C4A90E4C3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14.03.2016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5BBB3-D9C1-4945-A24B-BE316EE0BD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00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E7125-AE4F-44CF-BDB3-448C17DA6F1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14.03.2016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51EE1-1907-4CE5-A6D5-E833688906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64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874-2F95-4918-9950-2436E109984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14.03.2016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4AA20-7041-446A-ACFC-3A2A5ECF69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02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BAE45-4495-46C2-B0AE-4FEED8382127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14.03.2016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63722-00CF-4DC9-A18C-893837F3289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91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B546-278A-45B1-B3B3-137C386CD9CD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14.03.2016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6F202-897D-4362-A171-14F5AA7798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5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3B0A7-F9F8-4B3A-B836-FA04AC264160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14.03.2016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B19F-E069-4441-94F6-4F0DED117EF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06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C33EAB-AF3B-45EC-B0BC-70ED1208C2F9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14.03.2016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7EA597-81EC-436D-BD7A-BE8C8CFAA8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4044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c.adm-edu.spb.ru/281/image1/image004.gi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vsevreg.ru/images/1230373278_3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5400" b="1" dirty="0" smtClean="0">
                <a:solidFill>
                  <a:srgbClr val="FF0000"/>
                </a:solidFill>
                <a:effectLst/>
              </a:rPr>
              <a:t>Морфологическая путаница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652169" y="1916832"/>
            <a:ext cx="3931920" cy="2016224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/>
              </a:rPr>
              <a:t>ПРЕДЛОГИ:</a:t>
            </a:r>
          </a:p>
          <a:p>
            <a:pPr algn="ctr"/>
            <a:r>
              <a:rPr lang="ru-RU" sz="41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ИЗ-ПОД</a:t>
            </a:r>
          </a:p>
          <a:p>
            <a:pPr algn="ctr"/>
            <a:r>
              <a:rPr lang="ru-RU" sz="41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ЗА, НА, В ТЕЧЕНИЕ, ИЗ-ЗА </a:t>
            </a:r>
          </a:p>
          <a:p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ru-RU" sz="4400" b="1" i="1" dirty="0" smtClean="0"/>
              <a:t>    </a:t>
            </a:r>
            <a:r>
              <a:rPr lang="ru-RU" sz="4400" b="1" i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ИЗ-ПОД</a:t>
            </a:r>
          </a:p>
          <a:p>
            <a:pPr algn="ctr" eaLnBrk="1" hangingPunct="1">
              <a:buFontTx/>
              <a:buNone/>
            </a:pPr>
            <a:r>
              <a:rPr lang="ru-RU" sz="4400" b="1" i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И, ЕСЛИ, ЗА, НА, НО, КОГДА,</a:t>
            </a:r>
          </a:p>
          <a:p>
            <a:pPr algn="ctr" eaLnBrk="1" hangingPunct="1">
              <a:buFontTx/>
              <a:buNone/>
            </a:pPr>
            <a:r>
              <a:rPr lang="ru-RU" sz="4400" b="1" i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В ТЕЧЕНИЕ, ПОТОМУ ЧТО, ИЗ-ЗА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52169" y="4077072"/>
            <a:ext cx="3931920" cy="2780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  <a:effectLst/>
              </a:rPr>
              <a:t>СОЮЗЫ: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И, ЕСЛИ,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НО,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КОГДА,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ПОТОМУ ЧТО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</a:t>
            </a:r>
            <a:endParaRPr lang="ru-RU" sz="3200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Составьте схемы предложений</a:t>
            </a:r>
            <a:endParaRPr lang="ru-RU" sz="6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7787208" cy="3611563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Я вышел из кибитки и потребовал себе начальника. </a:t>
            </a:r>
          </a:p>
          <a:p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Кибитка медленно продвигалась а снег всё шёл. </a:t>
            </a:r>
          </a:p>
          <a:p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Батюшка нанял француза чтобы он обучал меня грамоте.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Проверь себя.</a:t>
            </a:r>
            <a:endParaRPr lang="ru-RU" sz="6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Я вышел из кибитки и потребовал себе начальника. </a:t>
            </a: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Кибитка медленно продвигалась, а снег всё шёл. </a:t>
            </a: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Батюшка нанял француза, чтобы он обучал меня грамоте.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и</a:t>
            </a:r>
          </a:p>
          <a:p>
            <a:r>
              <a:rPr lang="ru-RU" dirty="0" smtClean="0"/>
              <a:t>               </a:t>
            </a:r>
          </a:p>
          <a:p>
            <a:pPr marL="0" indent="0">
              <a:buNone/>
            </a:pPr>
            <a:r>
              <a:rPr lang="ru-RU" dirty="0" smtClean="0"/>
              <a:t>              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, а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, </a:t>
            </a:r>
            <a:r>
              <a:rPr lang="ru-RU" b="1" dirty="0">
                <a:solidFill>
                  <a:schemeClr val="accent4">
                    <a:lumMod val="10000"/>
                  </a:schemeClr>
                </a:solidFill>
                <a:effectLst/>
              </a:rPr>
              <a:t>(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чтобы……..)</a:t>
            </a:r>
            <a:endParaRPr lang="ru-RU" b="1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932040" y="2420888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444208" y="2420888"/>
            <a:ext cx="77038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3501008"/>
            <a:ext cx="9144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3501008"/>
            <a:ext cx="9864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29696" y="4719972"/>
            <a:ext cx="12024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Tm="3000">
        <p14:pan dir="u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29600" cy="808236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Физкультминутка</a:t>
            </a:r>
            <a:endParaRPr lang="ru-RU" sz="6600" dirty="0"/>
          </a:p>
        </p:txBody>
      </p:sp>
      <p:pic>
        <p:nvPicPr>
          <p:cNvPr id="9" name="Содержимое 8" descr="самолё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250" y="2428875"/>
            <a:ext cx="5905500" cy="30670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/>
              </a:rPr>
              <a:t>Работа по тексту</a:t>
            </a:r>
            <a:endParaRPr lang="ru-RU" sz="60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Картинка 17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492375"/>
            <a:ext cx="36004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3000">
        <p14:flip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</a:rPr>
              <a:t>Работа по тексту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b="1" dirty="0" smtClean="0">
                <a:solidFill>
                  <a:srgbClr val="66240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	Посёлок </a:t>
            </a:r>
            <a:r>
              <a:rPr lang="ru-RU" sz="1600" b="1" dirty="0">
                <a:solidFill>
                  <a:srgbClr val="66240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городского типа под названием Зырянка раскинул свои просторы у левого берега реки Колыма, в том месте, где она </a:t>
            </a:r>
            <a:r>
              <a:rPr lang="ru-RU" sz="1600" b="1" dirty="0" smtClean="0">
                <a:solidFill>
                  <a:srgbClr val="66240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впадает </a:t>
            </a:r>
            <a:r>
              <a:rPr lang="ru-RU" sz="1600" b="1" dirty="0">
                <a:solidFill>
                  <a:srgbClr val="66240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воды реки Ясачная. История посёлка начинается с того момента, как в </a:t>
            </a:r>
            <a:r>
              <a:rPr lang="ru-RU" sz="1600" b="1" dirty="0" smtClean="0">
                <a:solidFill>
                  <a:srgbClr val="66240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девяносто </a:t>
            </a:r>
            <a:r>
              <a:rPr lang="ru-RU" sz="1600" b="1" dirty="0">
                <a:solidFill>
                  <a:srgbClr val="66240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первом году девятнадцатого века И. Д. Черский приводит сведения о </a:t>
            </a:r>
            <a:r>
              <a:rPr lang="ru-RU" sz="1600" b="1" dirty="0" smtClean="0">
                <a:solidFill>
                  <a:srgbClr val="66240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наличии </a:t>
            </a:r>
            <a:r>
              <a:rPr lang="ru-RU" sz="1600" b="1" dirty="0">
                <a:solidFill>
                  <a:srgbClr val="66240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каменного угля в бассейне реки Колыма. И в тридцать третьем году прошлого века была создана </a:t>
            </a:r>
            <a:r>
              <a:rPr lang="ru-RU" sz="1600" b="1" dirty="0" smtClean="0">
                <a:solidFill>
                  <a:srgbClr val="66240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специальная экспедиция</a:t>
            </a:r>
            <a:r>
              <a:rPr lang="ru-RU" sz="1600" b="1" dirty="0">
                <a:solidFill>
                  <a:srgbClr val="66240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которая в верховьях реки Зырянка более тщательно изучила </a:t>
            </a:r>
            <a:r>
              <a:rPr lang="ru-RU" sz="1600" b="1" dirty="0" smtClean="0">
                <a:solidFill>
                  <a:srgbClr val="66240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месторождения </a:t>
            </a:r>
            <a:r>
              <a:rPr lang="ru-RU" sz="1600" b="1" dirty="0">
                <a:solidFill>
                  <a:srgbClr val="66240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угля и определила места разработки. С этого момента возникла необходимость строительства нового </a:t>
            </a:r>
            <a:r>
              <a:rPr lang="ru-RU" sz="1600" b="1" dirty="0" smtClean="0">
                <a:solidFill>
                  <a:srgbClr val="66240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населенного </a:t>
            </a:r>
            <a:r>
              <a:rPr lang="ru-RU" sz="1600" b="1" dirty="0">
                <a:solidFill>
                  <a:srgbClr val="66240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пункта, который изначально основали как раз в </a:t>
            </a:r>
            <a:r>
              <a:rPr lang="ru-RU" sz="1600" b="1" dirty="0" smtClean="0">
                <a:solidFill>
                  <a:srgbClr val="66240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верховьях </a:t>
            </a:r>
            <a:r>
              <a:rPr lang="ru-RU" sz="1600" b="1" dirty="0">
                <a:solidFill>
                  <a:srgbClr val="66240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Зырянки. Но в тридцать шестом году, после приезда на место строительства директора «Дальстроя», было решено, что место выбрано абсолютно неудачно, и строительство пароходства перенесли на левый берег реки Ясачной. И уже год спустя, в посёлке была открыта школа. Именно тридцать седьмой год является датой рождения Зырянки. Сегодня посёлок выступает в качестве административного центра муниципального образования Верхнеколымский район, расположившегося в северо – восточной части Республики Саха (Якутия). (Из сети Интернет)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027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000">
        <p14:conveyor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</a:rPr>
              <a:t>Учимся  рассуждать…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66240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66240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Как вы думаете, почему автор считает, что именно </a:t>
            </a:r>
            <a:r>
              <a:rPr lang="ru-RU" b="1" dirty="0">
                <a:solidFill>
                  <a:srgbClr val="66240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тридцать седьмой год является датой рождения </a:t>
            </a:r>
            <a:r>
              <a:rPr lang="ru-RU" b="1" dirty="0" smtClean="0">
                <a:solidFill>
                  <a:srgbClr val="66240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Зырянки?  </a:t>
            </a:r>
            <a:endParaRPr lang="ru-RU" b="1" dirty="0">
              <a:solidFill>
                <a:srgbClr val="66240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3349601" cy="251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7515"/>
            <a:ext cx="4024180" cy="270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26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99728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/>
              </a:rPr>
              <a:t>Тест </a:t>
            </a:r>
            <a:br>
              <a:rPr lang="ru-RU" sz="6000" b="1" dirty="0" smtClean="0">
                <a:solidFill>
                  <a:srgbClr val="FF0000"/>
                </a:solidFill>
                <a:effectLst/>
              </a:rPr>
            </a:br>
            <a:r>
              <a:rPr lang="ru-RU" sz="6000" b="1" dirty="0" smtClean="0">
                <a:solidFill>
                  <a:srgbClr val="FF0000"/>
                </a:solidFill>
                <a:effectLst/>
              </a:rPr>
              <a:t>«Проверь себя»</a:t>
            </a:r>
            <a:endParaRPr lang="ru-RU" sz="60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002060"/>
                </a:solidFill>
                <a:effectLst/>
              </a:rPr>
              <a:t>1. В какой строке все союзы: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effectLst/>
              </a:rPr>
              <a:t>А)   и, а, но, чтобы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effectLst/>
              </a:rPr>
              <a:t>Б)    в, к, над, под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effectLst/>
              </a:rPr>
              <a:t>В)    не, ни, бы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3000">
        <p:dissolve/>
      </p:transition>
    </mc:Choice>
    <mc:Fallback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/>
              </a:rPr>
              <a:t>Тест </a:t>
            </a:r>
            <a:br>
              <a:rPr lang="ru-RU" sz="6000" b="1" dirty="0" smtClean="0">
                <a:solidFill>
                  <a:srgbClr val="FF0000"/>
                </a:solidFill>
                <a:effectLst/>
              </a:rPr>
            </a:br>
            <a:r>
              <a:rPr lang="ru-RU" sz="6000" b="1" dirty="0" smtClean="0">
                <a:solidFill>
                  <a:srgbClr val="FF0000"/>
                </a:solidFill>
                <a:effectLst/>
              </a:rPr>
              <a:t>«Проверь себя»</a:t>
            </a:r>
            <a:endParaRPr lang="ru-RU" sz="60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2. Продолжите фразу: Союз-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А)  самостоятельная часть речи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Б)   служебная часть речи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3. Продолжите фразу: Союз-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А) в предложении может быть разным членом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Б)  не является членом предложения</a:t>
            </a:r>
            <a:endParaRPr lang="ru-RU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/>
              </a:rPr>
              <a:t>Тест </a:t>
            </a:r>
            <a:br>
              <a:rPr lang="ru-RU" sz="6000" b="1" dirty="0" smtClean="0">
                <a:solidFill>
                  <a:srgbClr val="FF0000"/>
                </a:solidFill>
                <a:effectLst/>
              </a:rPr>
            </a:br>
            <a:r>
              <a:rPr lang="ru-RU" sz="6000" b="1" dirty="0" smtClean="0">
                <a:solidFill>
                  <a:srgbClr val="FF0000"/>
                </a:solidFill>
                <a:effectLst/>
              </a:rPr>
              <a:t>«Проверь себя»</a:t>
            </a:r>
            <a:endParaRPr lang="ru-RU" sz="60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8349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4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. Укажи, количество союзов в стихотворном отрывке: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А если к труду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Ты рвёшься из далей бесплотных –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Дай руку, товарищ – плотник!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Тебя я на верфь приведу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А) один союз: если</a:t>
            </a:r>
            <a:endParaRPr lang="ru-RU" sz="2400" b="1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Б) два союза: а, если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В) три союза: а, из, если</a:t>
            </a:r>
          </a:p>
        </p:txBody>
      </p:sp>
    </p:spTree>
    <p:extLst>
      <p:ext uri="{BB962C8B-B14F-4D97-AF65-F5344CB8AC3E}">
        <p14:creationId xmlns:p14="http://schemas.microsoft.com/office/powerpoint/2010/main" xmlns="" val="297748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/>
              </a:rPr>
              <a:t>Тест </a:t>
            </a:r>
            <a:br>
              <a:rPr lang="ru-RU" sz="6000" b="1" dirty="0" smtClean="0">
                <a:solidFill>
                  <a:srgbClr val="FF0000"/>
                </a:solidFill>
                <a:effectLst/>
              </a:rPr>
            </a:br>
            <a:r>
              <a:rPr lang="ru-RU" sz="6000" b="1" dirty="0" smtClean="0">
                <a:solidFill>
                  <a:srgbClr val="FF0000"/>
                </a:solidFill>
                <a:effectLst/>
              </a:rPr>
              <a:t>«Проверь себя»</a:t>
            </a:r>
            <a:endParaRPr lang="ru-RU" sz="60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8349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5. </a:t>
            </a:r>
            <a:r>
              <a:rPr lang="ru-RU" sz="2800" b="1" dirty="0" smtClean="0">
                <a:solidFill>
                  <a:srgbClr val="002060"/>
                </a:solidFill>
                <a:effectLst/>
              </a:rPr>
              <a:t>Укажи, схему предложения: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effectLst/>
              </a:rPr>
              <a:t>Солнце пригревает всё сильнее и сильнее, и на пригорках появились первые проталины</a:t>
            </a:r>
            <a:endParaRPr lang="ru-RU" sz="2800" b="1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А)         , 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Б)         , 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В)        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208511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9388" y="4208511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0938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1" y="4665711"/>
            <a:ext cx="8175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60066"/>
            <a:ext cx="8175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072" y="5360066"/>
            <a:ext cx="8175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277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3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5657850"/>
          </a:xfrm>
        </p:spPr>
        <p:txBody>
          <a:bodyPr/>
          <a:lstStyle/>
          <a:p>
            <a:pPr algn="ctr"/>
            <a:r>
              <a:rPr lang="ru-RU" sz="7200" b="1" dirty="0">
                <a:solidFill>
                  <a:srgbClr val="FF0000"/>
                </a:solidFill>
                <a:effectLst/>
              </a:rPr>
              <a:t>СОЮЗ </a:t>
            </a:r>
            <a:r>
              <a:rPr lang="ru-RU" sz="7200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effectLst/>
              </a:rPr>
            </a:br>
            <a:r>
              <a:rPr lang="ru-RU" sz="7200" b="1" dirty="0" smtClean="0">
                <a:solidFill>
                  <a:srgbClr val="FF0000"/>
                </a:solidFill>
                <a:effectLst/>
              </a:rPr>
              <a:t>КАК </a:t>
            </a:r>
            <a:r>
              <a:rPr lang="ru-RU" sz="7200" b="1" dirty="0">
                <a:solidFill>
                  <a:srgbClr val="FF0000"/>
                </a:solidFill>
                <a:effectLst/>
              </a:rPr>
              <a:t>ЧАСТЬ РЕЧИ</a:t>
            </a:r>
            <a:endParaRPr lang="ru-RU" sz="7200" b="1" i="1" dirty="0" smtClean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272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Взаимопроверка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  <a:effectLst/>
              </a:rPr>
              <a:t>1. А</a:t>
            </a:r>
          </a:p>
          <a:p>
            <a:r>
              <a:rPr lang="ru-RU" sz="4400" b="1" dirty="0" smtClean="0">
                <a:solidFill>
                  <a:srgbClr val="002060"/>
                </a:solidFill>
                <a:effectLst/>
              </a:rPr>
              <a:t>2. Б</a:t>
            </a:r>
          </a:p>
          <a:p>
            <a:r>
              <a:rPr lang="ru-RU" sz="4400" b="1" dirty="0" smtClean="0">
                <a:solidFill>
                  <a:srgbClr val="002060"/>
                </a:solidFill>
                <a:effectLst/>
              </a:rPr>
              <a:t>3. Б</a:t>
            </a:r>
          </a:p>
          <a:p>
            <a:r>
              <a:rPr lang="ru-RU" sz="4400" b="1" dirty="0" smtClean="0">
                <a:solidFill>
                  <a:srgbClr val="002060"/>
                </a:solidFill>
                <a:effectLst/>
              </a:rPr>
              <a:t>4. Б</a:t>
            </a:r>
          </a:p>
          <a:p>
            <a:r>
              <a:rPr lang="ru-RU" sz="4400" b="1" dirty="0" smtClean="0">
                <a:solidFill>
                  <a:srgbClr val="002060"/>
                </a:solidFill>
                <a:effectLst/>
              </a:rPr>
              <a:t>5. А</a:t>
            </a:r>
            <a:endParaRPr lang="ru-RU" sz="44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Picture 3" descr="C:\Documents and Settings\Ириша\Мои документы\Мои рисунки\Организатор клипов (Microsoft)\j028053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4437063"/>
            <a:ext cx="4032448" cy="20875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Подведение итогов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002060"/>
                </a:solidFill>
                <a:effectLst/>
              </a:rPr>
              <a:t>Узнали …..</a:t>
            </a:r>
          </a:p>
          <a:p>
            <a:r>
              <a:rPr lang="ru-RU" sz="6000" b="1" dirty="0" smtClean="0">
                <a:solidFill>
                  <a:srgbClr val="002060"/>
                </a:solidFill>
                <a:effectLst/>
              </a:rPr>
              <a:t>Умеем …..</a:t>
            </a:r>
          </a:p>
          <a:p>
            <a:endParaRPr lang="ru-RU" dirty="0"/>
          </a:p>
        </p:txBody>
      </p:sp>
      <p:pic>
        <p:nvPicPr>
          <p:cNvPr id="4" name="Picture 4" descr="C:\Documents and Settings\Ириша\Мои документы\Мои рисунки\Организатор клипов (Microsoft)\j043441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4437112"/>
            <a:ext cx="2232025" cy="2087563"/>
          </a:xfrm>
          <a:prstGeom prst="rect">
            <a:avLst/>
          </a:prstGeom>
          <a:noFill/>
        </p:spPr>
      </p:pic>
      <p:pic>
        <p:nvPicPr>
          <p:cNvPr id="5" name="Picture 3" descr="C:\Documents and Settings\Ириша\Мои документы\Мои рисунки\Организатор клипов (Microsoft)\j043440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038725"/>
            <a:ext cx="19399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Documents and Settings\Ириша\Мои документы\Мои рисунки\Организатор клипов (Microsoft)\j04338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02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Ириша\Мои документы\Мои рисунки\Организатор клипов (Microsoft)\j0437563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948264" y="3933056"/>
            <a:ext cx="1943100" cy="19843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384300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/>
              </a:rPr>
              <a:t>Домашнее задание</a:t>
            </a:r>
            <a:endParaRPr lang="ru-RU" sz="60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2"/>
                </a:solidFill>
                <a:effectLst/>
              </a:rPr>
              <a:t>Стр. 146, правило</a:t>
            </a:r>
          </a:p>
          <a:p>
            <a:r>
              <a:rPr lang="ru-RU" b="1" dirty="0" smtClean="0">
                <a:solidFill>
                  <a:schemeClr val="bg2"/>
                </a:solidFill>
                <a:effectLst/>
              </a:rPr>
              <a:t>Упр. 355</a:t>
            </a:r>
          </a:p>
          <a:p>
            <a:pPr>
              <a:buNone/>
            </a:pPr>
            <a:r>
              <a:rPr lang="ru-RU" b="1" dirty="0" smtClean="0">
                <a:solidFill>
                  <a:schemeClr val="bg2"/>
                </a:solidFill>
                <a:effectLst/>
              </a:rPr>
              <a:t>           Найти текст из 5-7 предложений, выписать и выделить союзы.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FFFF00"/>
                </a:solidFill>
              </a:rPr>
              <a:t>   </a:t>
            </a:r>
            <a:r>
              <a:rPr lang="ru-RU" sz="5400" b="1" dirty="0" smtClean="0">
                <a:solidFill>
                  <a:srgbClr val="FF0000"/>
                </a:solidFill>
              </a:rPr>
              <a:t>Спасибо за урок!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1028800" y="3018284"/>
            <a:ext cx="576064" cy="6525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>
        <p14:prism isContent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</a:rPr>
              <a:t>Историческая справка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09800"/>
            <a:ext cx="8401080" cy="3916363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Gabriola" pitchFamily="82" charset="0"/>
              </a:rPr>
              <a:t>Союз – </a:t>
            </a:r>
            <a:r>
              <a:rPr lang="ru-RU" sz="5400" b="1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Gabriola" pitchFamily="82" charset="0"/>
              </a:rPr>
              <a:t>соузъ</a:t>
            </a:r>
            <a:r>
              <a:rPr lang="ru-RU" sz="5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Gabriola" pitchFamily="82" charset="0"/>
              </a:rPr>
              <a:t>, стар. – взаимные узы, связь, скрепа, соединение, </a:t>
            </a:r>
            <a:r>
              <a:rPr lang="ru-RU" sz="5400" b="1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Gabriola" pitchFamily="82" charset="0"/>
              </a:rPr>
              <a:t>смыкъ</a:t>
            </a:r>
            <a:r>
              <a:rPr lang="ru-RU" sz="5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Gabriola" pitchFamily="82" charset="0"/>
              </a:rPr>
              <a:t>, сцепление.</a:t>
            </a:r>
            <a:r>
              <a:rPr lang="ru-RU" sz="54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/>
            </a:r>
            <a:br>
              <a:rPr lang="ru-RU" sz="54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</a:br>
            <a:r>
              <a:rPr lang="ru-RU" sz="54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                               </a:t>
            </a:r>
            <a:r>
              <a:rPr lang="ru-RU" sz="5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Monotype Corsiva" pitchFamily="66" charset="0"/>
              </a:rPr>
              <a:t>В.И.Даль</a:t>
            </a:r>
            <a:endParaRPr lang="ru-RU" sz="5400" b="1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>
              <a:buNone/>
            </a:pPr>
            <a:endParaRPr lang="ru-RU" b="1" dirty="0">
              <a:solidFill>
                <a:srgbClr val="2208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3000">
        <p14:glitter pattern="hexago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</a:rPr>
              <a:t>Лингвистический эксперимент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7931224" cy="4353347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>Летят на север стерхи,</a:t>
            </a:r>
            <a:b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</a:b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>Им видно Землю сверху,</a:t>
            </a:r>
            <a:b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</a:br>
            <a:r>
              <a:rPr lang="ru-RU" sz="2400" b="1" dirty="0" smtClean="0">
                <a:solidFill>
                  <a:srgbClr val="FF0000"/>
                </a:solidFill>
                <a:effectLst/>
                <a:latin typeface="Tahoma"/>
                <a:ea typeface="+mj-ea"/>
                <a:cs typeface="Sakkal Majalla" pitchFamily="2" charset="-78"/>
              </a:rPr>
              <a:t> __ </a:t>
            </a: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>нас, живущих в царстве мерзлоты.</a:t>
            </a:r>
            <a:b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</a:br>
            <a:r>
              <a:rPr lang="ru-RU" sz="2400" b="1" dirty="0" smtClean="0">
                <a:solidFill>
                  <a:srgbClr val="FF0000"/>
                </a:solidFill>
                <a:effectLst/>
                <a:latin typeface="Tahoma"/>
                <a:ea typeface="+mj-ea"/>
                <a:cs typeface="Sakkal Majalla" pitchFamily="2" charset="-78"/>
              </a:rPr>
              <a:t>__</a:t>
            </a: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> главное богатство – </a:t>
            </a:r>
            <a:b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</a:b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>Содружество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ahoma"/>
                <a:ea typeface="+mj-ea"/>
                <a:cs typeface="Sakkal Majalla" pitchFamily="2" charset="-78"/>
              </a:rPr>
              <a:t>__</a:t>
            </a: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> братство,</a:t>
            </a:r>
            <a:b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</a:b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>На том стоим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ahoma"/>
                <a:ea typeface="+mj-ea"/>
                <a:cs typeface="Sakkal Majalla" pitchFamily="2" charset="-78"/>
              </a:rPr>
              <a:t>__</a:t>
            </a: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> вместе мы сильны, </a:t>
            </a:r>
            <a:b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</a:b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>Нас Север проверяет,</a:t>
            </a:r>
            <a:b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</a:b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>Ошибок не прощает,</a:t>
            </a:r>
            <a:b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</a:b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>Мы – россияне с Верхней Колымы.</a:t>
            </a:r>
            <a:b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</a:b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/>
            </a:r>
            <a:b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</a:b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>                   </a:t>
            </a:r>
            <a:endParaRPr lang="ru-RU" b="1" dirty="0">
              <a:solidFill>
                <a:schemeClr val="accent2">
                  <a:lumMod val="10000"/>
                </a:schemeClr>
              </a:solidFill>
              <a:effectLst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34756"/>
            <a:ext cx="1944216" cy="145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6967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</a:rPr>
              <a:t>Лингвистический эксперимент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7931224" cy="4068763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>Летят на север стерхи,</a:t>
            </a:r>
            <a:b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</a:b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>Им видно Землю сверху,</a:t>
            </a:r>
            <a:b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</a:br>
            <a:r>
              <a:rPr lang="ru-RU" sz="2400" b="1" dirty="0" smtClean="0">
                <a:solidFill>
                  <a:srgbClr val="FF0000"/>
                </a:solidFill>
                <a:effectLst/>
                <a:latin typeface="Tahoma"/>
                <a:ea typeface="+mj-ea"/>
                <a:cs typeface="Sakkal Majalla" pitchFamily="2" charset="-78"/>
              </a:rPr>
              <a:t> _И_ </a:t>
            </a: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>нас, живущих в царстве мерзлоты.</a:t>
            </a:r>
            <a:b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</a:br>
            <a:r>
              <a:rPr lang="ru-RU" sz="2400" b="1" dirty="0" smtClean="0">
                <a:solidFill>
                  <a:srgbClr val="FF0000"/>
                </a:solidFill>
                <a:effectLst/>
                <a:latin typeface="Tahoma"/>
                <a:ea typeface="+mj-ea"/>
                <a:cs typeface="Sakkal Majalla" pitchFamily="2" charset="-78"/>
              </a:rPr>
              <a:t>_А_ </a:t>
            </a: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>главное богатство – </a:t>
            </a:r>
            <a:b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</a:b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>Содружество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ahoma"/>
                <a:ea typeface="+mj-ea"/>
                <a:cs typeface="Sakkal Majalla" pitchFamily="2" charset="-78"/>
              </a:rPr>
              <a:t>_и_ </a:t>
            </a: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>братство,</a:t>
            </a:r>
            <a:b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</a:b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>На том стоим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ahoma"/>
                <a:ea typeface="+mj-ea"/>
                <a:cs typeface="Sakkal Majalla" pitchFamily="2" charset="-78"/>
              </a:rPr>
              <a:t>_и_ </a:t>
            </a: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>вместе мы сильны, </a:t>
            </a:r>
            <a:b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</a:b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>Нас Север проверяет,</a:t>
            </a:r>
            <a:b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</a:b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>Ошибок не прощает,</a:t>
            </a:r>
            <a:b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</a:b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>Мы – россияне с Верхней Колымы.</a:t>
            </a:r>
            <a:b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</a:b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/>
            </a:r>
            <a:b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</a:b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ahoma"/>
                <a:ea typeface="+mj-ea"/>
                <a:cs typeface="Sakkal Majalla" pitchFamily="2" charset="-78"/>
              </a:rPr>
              <a:t>                    Майя Ефремова</a:t>
            </a:r>
            <a:endParaRPr lang="ru-RU" b="1" dirty="0">
              <a:solidFill>
                <a:schemeClr val="accent2">
                  <a:lumMod val="10000"/>
                </a:schemeClr>
              </a:solidFill>
              <a:effectLst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88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3000">
        <p14:flythrough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</a:rPr>
              <a:t>Пример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329642" cy="41148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Умный знает и спросит, а глупый не знает и не спрашивает (пословица)</a:t>
            </a:r>
            <a:endParaRPr lang="ru-RU" sz="4000" b="1" dirty="0">
              <a:solidFill>
                <a:schemeClr val="accent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</a:rPr>
              <a:t>Пример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329642" cy="302419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Умный знает</a:t>
            </a: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0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спросит, </a:t>
            </a: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глупый не знает </a:t>
            </a: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не спрашивает (пословица)</a:t>
            </a:r>
            <a:endParaRPr lang="ru-RU" sz="4000" b="1" dirty="0">
              <a:solidFill>
                <a:schemeClr val="accent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843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effectLst/>
              </a:rPr>
              <a:t>Заполнение блок-схемы</a:t>
            </a:r>
            <a:endParaRPr lang="ru-RU" sz="4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accent2">
                    <a:lumMod val="10000"/>
                  </a:schemeClr>
                </a:solidFill>
                <a:effectLst/>
              </a:rPr>
              <a:t>Заполнение блок-схемы</a:t>
            </a:r>
          </a:p>
          <a:p>
            <a:r>
              <a:rPr lang="ru-RU" sz="4000" b="1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Работа по учебнику. Стр. 146 правило</a:t>
            </a:r>
          </a:p>
        </p:txBody>
      </p:sp>
      <p:pic>
        <p:nvPicPr>
          <p:cNvPr id="7" name="Picture 16" descr="Картинка 59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3" y="4514853"/>
            <a:ext cx="4680520" cy="234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63688" y="548680"/>
            <a:ext cx="7056784" cy="6120680"/>
          </a:xfrm>
        </p:spPr>
        <p:txBody>
          <a:bodyPr anchor="t"/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Служебная часть речи</a:t>
            </a:r>
          </a:p>
          <a:p>
            <a:r>
              <a:rPr lang="ru-RU" b="1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Нельзя задать вопрос</a:t>
            </a:r>
          </a:p>
          <a:p>
            <a:r>
              <a:rPr lang="ru-RU" b="1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Связывает однородные члены предложения</a:t>
            </a:r>
          </a:p>
          <a:p>
            <a:r>
              <a:rPr lang="ru-RU" b="1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Связывает простые предложения в составе сложного</a:t>
            </a:r>
          </a:p>
          <a:p>
            <a:r>
              <a:rPr lang="ru-RU" b="1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Бывают простые и составные</a:t>
            </a:r>
          </a:p>
          <a:p>
            <a:r>
              <a:rPr lang="ru-RU" b="1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Сочинительные и подчинительные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1090463" cy="4691063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  <a:effectLst/>
              </a:rPr>
              <a:t>С</a:t>
            </a:r>
            <a:endParaRPr lang="ru-RU" sz="6600" b="1" i="1" dirty="0" smtClean="0">
              <a:solidFill>
                <a:srgbClr val="FF0000"/>
              </a:solidFill>
              <a:effectLst/>
            </a:endParaRPr>
          </a:p>
          <a:p>
            <a:r>
              <a:rPr lang="ru-RU" sz="6600" b="1" i="1" dirty="0" smtClean="0">
                <a:solidFill>
                  <a:srgbClr val="FF0000"/>
                </a:solidFill>
                <a:effectLst/>
              </a:rPr>
              <a:t>О</a:t>
            </a:r>
          </a:p>
          <a:p>
            <a:r>
              <a:rPr lang="ru-RU" sz="6600" b="1" i="1" dirty="0" smtClean="0">
                <a:solidFill>
                  <a:srgbClr val="FF0000"/>
                </a:solidFill>
                <a:effectLst/>
              </a:rPr>
              <a:t>Ю</a:t>
            </a:r>
          </a:p>
          <a:p>
            <a:r>
              <a:rPr lang="ru-RU" sz="6600" b="1" dirty="0" smtClean="0">
                <a:solidFill>
                  <a:srgbClr val="FF0000"/>
                </a:solidFill>
                <a:effectLst/>
              </a:rPr>
              <a:t>З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>
        <p14:ferris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450</Words>
  <Application>Microsoft Office PowerPoint</Application>
  <PresentationFormat>Экран (4:3)</PresentationFormat>
  <Paragraphs>106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Океан</vt:lpstr>
      <vt:lpstr>Морфологическая путаница</vt:lpstr>
      <vt:lpstr>СОЮЗ  КАК ЧАСТЬ РЕЧИ</vt:lpstr>
      <vt:lpstr>Историческая справка</vt:lpstr>
      <vt:lpstr>Лингвистический эксперимент</vt:lpstr>
      <vt:lpstr>Лингвистический эксперимент</vt:lpstr>
      <vt:lpstr>Пример</vt:lpstr>
      <vt:lpstr>Пример</vt:lpstr>
      <vt:lpstr>Заполнение блок-схемы</vt:lpstr>
      <vt:lpstr>Слайд 9</vt:lpstr>
      <vt:lpstr>Составьте схемы предложений</vt:lpstr>
      <vt:lpstr>Проверь себя.</vt:lpstr>
      <vt:lpstr>Физкультминутка</vt:lpstr>
      <vt:lpstr>Работа по тексту</vt:lpstr>
      <vt:lpstr>Работа по тексту</vt:lpstr>
      <vt:lpstr>Учимся  рассуждать…</vt:lpstr>
      <vt:lpstr>Тест  «Проверь себя»</vt:lpstr>
      <vt:lpstr>Тест  «Проверь себя»</vt:lpstr>
      <vt:lpstr>Тест  «Проверь себя»</vt:lpstr>
      <vt:lpstr>Тест  «Проверь себя»</vt:lpstr>
      <vt:lpstr>Взаимопроверка</vt:lpstr>
      <vt:lpstr>Подведение итогов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Союз как часть речи</dc:title>
  <dc:creator>User</dc:creator>
  <cp:lastModifiedBy>Учителя</cp:lastModifiedBy>
  <cp:revision>58</cp:revision>
  <cp:lastPrinted>1601-01-01T00:00:00Z</cp:lastPrinted>
  <dcterms:created xsi:type="dcterms:W3CDTF">2011-03-13T14:18:53Z</dcterms:created>
  <dcterms:modified xsi:type="dcterms:W3CDTF">2016-03-14T13:04:57Z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