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5"/>
  </p:handoutMasterIdLst>
  <p:sldIdLst>
    <p:sldId id="257" r:id="rId5"/>
    <p:sldId id="263" r:id="rId6"/>
    <p:sldId id="264" r:id="rId7"/>
    <p:sldId id="265" r:id="rId8"/>
    <p:sldId id="267" r:id="rId9"/>
    <p:sldId id="268" r:id="rId10"/>
    <p:sldId id="276" r:id="rId11"/>
    <p:sldId id="269" r:id="rId12"/>
    <p:sldId id="270" r:id="rId13"/>
    <p:sldId id="280" r:id="rId14"/>
    <p:sldId id="281" r:id="rId15"/>
    <p:sldId id="271" r:id="rId16"/>
    <p:sldId id="272" r:id="rId17"/>
    <p:sldId id="273" r:id="rId18"/>
    <p:sldId id="275" r:id="rId19"/>
    <p:sldId id="279" r:id="rId20"/>
    <p:sldId id="274" r:id="rId21"/>
    <p:sldId id="282" r:id="rId22"/>
    <p:sldId id="283" r:id="rId23"/>
    <p:sldId id="2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45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1898977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01" y="505796"/>
            <a:ext cx="6388621" cy="44836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49" y="1482683"/>
            <a:ext cx="6614173" cy="252984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76968" y="2569705"/>
            <a:ext cx="6614173" cy="69958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 </a:t>
            </a:r>
            <a:r>
              <a:rPr lang="ru-RU" dirty="0"/>
              <a:t>р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ц</a:t>
            </a:r>
            <a:r>
              <a:rPr lang="en-US" dirty="0"/>
              <a:t> 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л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</a:t>
            </a:r>
            <a:r>
              <a:rPr lang="ru-RU" dirty="0"/>
              <a:t>к</a:t>
            </a:r>
            <a:r>
              <a:rPr lang="en-US" dirty="0"/>
              <a:t> </a:t>
            </a:r>
            <a:r>
              <a:rPr lang="ru-RU" dirty="0"/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" y="2569705"/>
            <a:ext cx="1690142" cy="36839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98" y="4089357"/>
            <a:ext cx="1563627" cy="1953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1959719"/>
            <a:ext cx="2320644" cy="4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00078 -0.134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4.44444E-6 L 0.00065 -0.1685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4.44444E-6 L -0.0004 -0.1740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7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2.96296E-6 L 0.198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-0.21927 0.001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9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98" y="3292383"/>
            <a:ext cx="2115316" cy="314554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23998" y="2689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Люберцы – город для детей!</a:t>
            </a:r>
            <a:endParaRPr lang="ru-RU" dirty="0"/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900" y="4416550"/>
            <a:ext cx="573534" cy="505026"/>
          </a:xfrm>
          <a:prstGeom prst="rect">
            <a:avLst/>
          </a:prstGeom>
        </p:spPr>
      </p:pic>
      <p:grpSp>
        <p:nvGrpSpPr>
          <p:cNvPr id="11" name="Group 2"/>
          <p:cNvGrpSpPr/>
          <p:nvPr/>
        </p:nvGrpSpPr>
        <p:grpSpPr>
          <a:xfrm>
            <a:off x="420982" y="3182206"/>
            <a:ext cx="2417069" cy="3456439"/>
            <a:chOff x="3344569" y="426786"/>
            <a:chExt cx="2417069" cy="3456439"/>
          </a:xfrm>
        </p:grpSpPr>
        <p:pic>
          <p:nvPicPr>
            <p:cNvPr id="12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4569" y="426786"/>
              <a:ext cx="1863051" cy="3456439"/>
            </a:xfrm>
            <a:prstGeom prst="rect">
              <a:avLst/>
            </a:prstGeom>
          </p:spPr>
        </p:pic>
        <p:pic>
          <p:nvPicPr>
            <p:cNvPr id="13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6898" y="2129883"/>
              <a:ext cx="754740" cy="379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7.40741E-7 L -0.19362 0.0064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4.81481E-6 C 0.00443 -0.00741 0.01992 -0.01413 0.02565 -0.01413 C 0.06016 -0.01413 0.09584 0.09884 0.09584 0.21203 C 0.09584 0.15486 0.1138 0.09884 0.13047 0.09884 C 0.14831 0.09884 0.16498 0.15555 0.16498 0.21203 C 0.16498 0.18379 0.17383 0.15486 0.18282 0.15486 C 0.19167 0.15486 0.20065 0.18287 0.20065 0.21203 C 0.20065 0.19722 0.20521 0.18379 0.20951 0.18379 C 0.21407 0.18379 0.21836 0.19814 0.21836 0.21203 C 0.21836 0.20439 0.22058 0.19722 0.22292 0.19722 C 0.22409 0.19722 0.22735 0.20486 0.22735 0.21203 C 0.22735 0.2081 0.22852 0.20439 0.22956 0.20439 C 0.22956 0.20532 0.23177 0.20787 0.23177 0.21203 C 0.23177 0.20995 0.23177 0.2081 0.23295 0.2081 C 0.23295 0.20902 0.23412 0.21018 0.23412 0.21203 C 0.23412 0.21111 0.23412 0.20995 0.23412 0.20902 C 0.23529 0.20902 0.23529 0.20995 0.23529 0.21111 C 0.23646 0.21111 0.23646 0.21018 0.23646 0.20902 C 0.23763 0.20902 0.23763 0.20995 0.23763 0.21111 " pathEditMode="relative" rAng="0" ptsTypes="AAAAAAAAAAAAAAAAAAA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/>
              <a:t>Картинная  галерея, </a:t>
            </a:r>
            <a:r>
              <a:rPr lang="ru-RU" sz="1800" dirty="0" smtClean="0"/>
              <a:t>в фондах которой </a:t>
            </a:r>
            <a:r>
              <a:rPr lang="ru-RU" sz="1800" dirty="0"/>
              <a:t>хранится 5 000 картин. Среди них - подлинные творения И. Айвазовского, </a:t>
            </a:r>
            <a:r>
              <a:rPr lang="ru-RU" sz="1800" dirty="0" smtClean="0"/>
              <a:t>       </a:t>
            </a:r>
            <a:br>
              <a:rPr lang="ru-RU" sz="1800" dirty="0" smtClean="0"/>
            </a:br>
            <a:r>
              <a:rPr lang="ru-RU" sz="1800" dirty="0" smtClean="0"/>
              <a:t>А</a:t>
            </a:r>
            <a:r>
              <a:rPr lang="ru-RU" sz="1800" dirty="0"/>
              <a:t>. </a:t>
            </a:r>
            <a:r>
              <a:rPr lang="ru-RU" sz="1800" dirty="0" err="1"/>
              <a:t>Саврасова</a:t>
            </a:r>
            <a:r>
              <a:rPr lang="ru-RU" sz="1800" dirty="0"/>
              <a:t>, И. Шишкина, Ю. Клевера, Л. Маслова, переданные в дар жителям Люберец Высокопреосвященным митрополитом Антонием.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420" y="4018207"/>
            <a:ext cx="3375750" cy="224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9" y="3738473"/>
            <a:ext cx="4086570" cy="229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30" y="4024645"/>
            <a:ext cx="3364108" cy="224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4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/>
              <a:t>Краеведческий </a:t>
            </a:r>
            <a:r>
              <a:rPr lang="ru-RU" sz="1800" dirty="0" smtClean="0"/>
              <a:t>музей,  богатый экспозициями, </a:t>
            </a:r>
            <a:r>
              <a:rPr lang="ru-RU" sz="1800" dirty="0"/>
              <a:t>постоянно </a:t>
            </a:r>
            <a:r>
              <a:rPr lang="ru-RU" sz="1800" dirty="0" err="1"/>
              <a:t>проводящимися</a:t>
            </a:r>
            <a:r>
              <a:rPr lang="ru-RU" sz="1800" dirty="0"/>
              <a:t> выставками, мастер-классами </a:t>
            </a:r>
            <a:r>
              <a:rPr lang="ru-RU" sz="1800" dirty="0" smtClean="0"/>
              <a:t>в </a:t>
            </a:r>
            <a:r>
              <a:rPr lang="ru-RU" sz="1800" dirty="0"/>
              <a:t>центре города.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35" y="3537599"/>
            <a:ext cx="42672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9" y="3118619"/>
            <a:ext cx="3566843" cy="326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426" y="3074830"/>
            <a:ext cx="1944710" cy="145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297" y="4623516"/>
            <a:ext cx="2018969" cy="191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6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 Дворец спорта «Триумф». Ощущать себя великолепно можно только тогда, когда бодр и здоров. Дворец спорта Триумф стойко трудится над тем, чтобы дарить нам энергию и красоту. Дворец Спорта часто приглашает учащихся на спортивные мероприятия. Совсем недавно во дворце спорта "Триумф" в Люберцах прошел Финал Кубка Губернатора "Веселые старты".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20190420_115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983" y="2700141"/>
            <a:ext cx="2469490" cy="1852117"/>
          </a:xfrm>
          <a:prstGeom prst="rect">
            <a:avLst/>
          </a:prstGeom>
        </p:spPr>
      </p:pic>
      <p:pic>
        <p:nvPicPr>
          <p:cNvPr id="3074" name="Picture 2" descr="C:\Users\Ekaterina\Desktop\фото\IMG_4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883" y="3284049"/>
            <a:ext cx="3623633" cy="27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70" y="4283293"/>
            <a:ext cx="2895247" cy="217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04" y="3025392"/>
            <a:ext cx="2932392" cy="183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Центральный парк культуры и отдыха. Люберецкий Центральный парк культуры и отдыха - один из старейших парков России. Наши учащиеся имеют возможность проводить там экскурсии по наблюдению за природой в разные времена года, а также интереснейшие уроки под открытым небом. </a:t>
            </a:r>
            <a:br>
              <a:rPr lang="ru-RU" sz="16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20190409_110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2735" y="4690544"/>
            <a:ext cx="2383372" cy="1787529"/>
          </a:xfrm>
          <a:prstGeom prst="rect">
            <a:avLst/>
          </a:prstGeom>
        </p:spPr>
      </p:pic>
      <p:pic>
        <p:nvPicPr>
          <p:cNvPr id="6" name="Рисунок 5" descr="IMG_8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970" y="2541434"/>
            <a:ext cx="2515566" cy="188667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69" y="2507111"/>
            <a:ext cx="5434711" cy="397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Ekaterina\Desktop\фото\IMG_5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35" y="2663536"/>
            <a:ext cx="2343479" cy="17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8" y="4588570"/>
            <a:ext cx="2519338" cy="188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>Важнейшей частью патриотического воспитания является посещение памятников, возложение цветов и тематические беседы. Учащиеся нашей гимназии традиционно посещают мемориал «Вечный Огонь»,  памятник Воинам-интернационалистам. </a:t>
            </a:r>
            <a:br>
              <a:rPr lang="ru-RU" sz="14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20190215_101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1075" y="3972848"/>
            <a:ext cx="4379741" cy="2463605"/>
          </a:xfrm>
          <a:prstGeom prst="rect">
            <a:avLst/>
          </a:prstGeom>
        </p:spPr>
      </p:pic>
      <p:pic>
        <p:nvPicPr>
          <p:cNvPr id="6" name="Рисунок 5" descr="P70222-1104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101" y="2675065"/>
            <a:ext cx="2788862" cy="376138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96" y="2668920"/>
            <a:ext cx="3380974" cy="253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pPr lvl="0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5" y="540051"/>
            <a:ext cx="4323093" cy="243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266" y="540051"/>
            <a:ext cx="4418258" cy="248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5" y="3148047"/>
            <a:ext cx="4323093" cy="324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58" y="3392745"/>
            <a:ext cx="5890050" cy="248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Стадион «Торпедо», который зимой представляет собой каток, а летом- беговую дорожку с футбольным полем</a:t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9" y="2640135"/>
            <a:ext cx="2524304" cy="189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38" y="3387634"/>
            <a:ext cx="2289484" cy="305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39" y="2576231"/>
            <a:ext cx="3181082" cy="17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39" y="4399107"/>
            <a:ext cx="3181081" cy="21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61" y="3705702"/>
            <a:ext cx="2918537" cy="194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2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Экологическое воспитание. </a:t>
            </a:r>
            <a:br>
              <a:rPr lang="ru-RU" dirty="0" smtClean="0"/>
            </a:br>
            <a:r>
              <a:rPr lang="ru-RU" sz="2400" dirty="0" smtClean="0"/>
              <a:t>Помощь родному городу младших школьников: создание плакатов по раздельному сбору бытовых отходов, участие в субботниках, тематические беседы с учащимися на темы экологии, создание проектов безопасного и чистого города. </a:t>
            </a:r>
            <a:br>
              <a:rPr lang="ru-RU" sz="2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20180921_112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7836" y="4337501"/>
            <a:ext cx="3819374" cy="2148398"/>
          </a:xfrm>
          <a:prstGeom prst="rect">
            <a:avLst/>
          </a:prstGeom>
        </p:spPr>
      </p:pic>
      <p:pic>
        <p:nvPicPr>
          <p:cNvPr id="5" name="Рисунок 4" descr="20180921_112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61" y="3263302"/>
            <a:ext cx="3517154" cy="1978399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205" y="3168200"/>
            <a:ext cx="2488272" cy="331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184728"/>
            <a:ext cx="11475075" cy="638232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Экологическое воспитание. </a:t>
            </a:r>
            <a:br>
              <a:rPr lang="ru-RU" dirty="0" smtClean="0"/>
            </a:br>
            <a:r>
              <a:rPr lang="ru-RU" sz="2400" dirty="0" smtClean="0"/>
              <a:t>Раздельный сбор мусора.</a:t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2" y="3308887"/>
            <a:ext cx="2596355" cy="146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2" y="4930166"/>
            <a:ext cx="2596355" cy="1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17" y="3061166"/>
            <a:ext cx="4141041" cy="332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0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Экологическое воспитание. </a:t>
            </a:r>
            <a:br>
              <a:rPr lang="ru-RU" dirty="0" smtClean="0"/>
            </a:br>
            <a:r>
              <a:rPr lang="ru-RU" sz="2400" dirty="0"/>
              <a:t>Участие в субботниках.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929116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0" y="3585937"/>
            <a:ext cx="3683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800528"/>
            <a:ext cx="3802376" cy="285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0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Одной из составляющих духовно-нравственного воспитания является патриотическое воспитание младших школьников. Мы живем в городском округе Люберцы. Это один из самых густо населенных районов Подмосковья. Знакомство детей с родным городом формирует такие черты характера, которые помогут им стать патриотом и гражданином уже не только города, но и своей страны. Ибо любовь к своей Родине начинается, по нашему мнению, с любви к родному городу. Но для младших школьников изучение истории только начинается и носит пока скорее абстрактный характер. Как же тогда воспитать любовь? Необходимо показать, что в нашем городе каждый школьник может найти что-то интересное для себя, что инфраструктура города открыта для него, что  город заботится о нем, а он в свою очередь может проявить заботу о городе.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9808" y="2569705"/>
            <a:ext cx="6614173" cy="69958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9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r>
              <a:rPr lang="ru-RU" b="1" dirty="0" smtClean="0"/>
              <a:t>Цель проекта: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привлечь учащихся к активной социальной жизни родного города, показать особенности его детской инфраструктуры и доступность ее для обычных детей.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Задачи: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- изучение бесплатной детской инфраструктуры центрального города Люберцы;</a:t>
            </a:r>
            <a:br>
              <a:rPr lang="ru-RU" sz="3100" dirty="0" smtClean="0"/>
            </a:br>
            <a:r>
              <a:rPr lang="ru-RU" sz="3100" dirty="0" smtClean="0"/>
              <a:t>- участие учащихся в различных мероприятиях и событиях, проводимых на различных городских площадках в пределах пешей доступности от своей школы;</a:t>
            </a:r>
            <a:br>
              <a:rPr lang="ru-RU" sz="3100" dirty="0" smtClean="0"/>
            </a:br>
            <a:r>
              <a:rPr lang="ru-RU" sz="3100" dirty="0" smtClean="0"/>
              <a:t>- создание положительного отношения к родному городу и вовлечение учащихся в мероприятия, проводимые в нем. </a:t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/>
              <a:t>Сроки реализации проекта: </a:t>
            </a:r>
            <a:r>
              <a:rPr lang="ru-RU" dirty="0" smtClean="0"/>
              <a:t>2 года.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r>
              <a:rPr lang="ru-RU" b="1" dirty="0" smtClean="0"/>
              <a:t>Мероприятия, </a:t>
            </a:r>
            <a:br>
              <a:rPr lang="ru-RU" b="1" dirty="0" smtClean="0"/>
            </a:br>
            <a:r>
              <a:rPr lang="ru-RU" b="1" dirty="0" smtClean="0"/>
              <a:t>проведенные в рамках проекта: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 Библиотека им.С.Есенина </a:t>
            </a:r>
            <a:br>
              <a:rPr lang="ru-RU" sz="1800" dirty="0" smtClean="0"/>
            </a:br>
            <a:r>
              <a:rPr lang="ru-RU" sz="1800" dirty="0" smtClean="0"/>
              <a:t>На сегодняшний день </a:t>
            </a:r>
            <a:r>
              <a:rPr lang="ru-RU" sz="1800" b="1" dirty="0" smtClean="0"/>
              <a:t>библиотека</a:t>
            </a:r>
            <a:r>
              <a:rPr lang="ru-RU" sz="1800" dirty="0" smtClean="0"/>
              <a:t> </a:t>
            </a:r>
            <a:r>
              <a:rPr lang="ru-RU" sz="1800" b="1" dirty="0" smtClean="0"/>
              <a:t>имени</a:t>
            </a:r>
            <a:r>
              <a:rPr lang="ru-RU" sz="1800" dirty="0" smtClean="0"/>
              <a:t> С. </a:t>
            </a:r>
            <a:r>
              <a:rPr lang="ru-RU" sz="1800" b="1" dirty="0" smtClean="0"/>
              <a:t>Есенина</a:t>
            </a:r>
            <a:r>
              <a:rPr lang="ru-RU" sz="1800" dirty="0" smtClean="0"/>
              <a:t> представляет собой интеллект-центр. </a:t>
            </a:r>
            <a:r>
              <a:rPr lang="ru-RU" sz="1800" b="1" dirty="0" smtClean="0"/>
              <a:t>Библиотека</a:t>
            </a:r>
            <a:r>
              <a:rPr lang="ru-RU" sz="1800" dirty="0" smtClean="0"/>
              <a:t> имеет выход в Интернет, располагает универсальным книжным фондом, фонотекой, фондом аудиовизуальных материалов. Гостеприимно распахивает двери для наших учащихся, проводит лекции для младших школьников по биографиям и произведениям классиков детской литературы. А также приглашает в гости.</a:t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40" y="3411762"/>
            <a:ext cx="4006164" cy="291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705" y="3411762"/>
            <a:ext cx="3666059" cy="27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Ekaterina\Desktop\фото\IMG_3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8" y="3411762"/>
            <a:ext cx="3401541" cy="255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 smtClean="0"/>
              <a:t>Пожарная часть </a:t>
            </a:r>
            <a:r>
              <a:rPr lang="ru-RU" sz="1800" dirty="0" err="1" smtClean="0"/>
              <a:t>г.о</a:t>
            </a:r>
            <a:r>
              <a:rPr lang="ru-RU" sz="1800" dirty="0" smtClean="0"/>
              <a:t>. Люберцы  постоянно приглашает детей на экскурсии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C:\Users\Ekaterina\Desktop\фото\IMG_3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220854"/>
            <a:ext cx="3728433" cy="279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98" y="3620099"/>
            <a:ext cx="4935893" cy="277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5" y="2905747"/>
            <a:ext cx="2016364" cy="151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485" y="4498660"/>
            <a:ext cx="1496279" cy="199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 МУДО «Дворец детского(юношеского) творчества».  Приглашает учащихся нашей гимназии на различные мастер-классы. Предлагает большой выбор различных кружков, проводит тематические уроки.</a:t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20180410_130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447" y="2904771"/>
            <a:ext cx="3546763" cy="19950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57" y="3032836"/>
            <a:ext cx="3567449" cy="237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83" y="3300560"/>
            <a:ext cx="4024301" cy="301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728"/>
            <a:ext cx="11684000" cy="6382328"/>
          </a:xfrm>
        </p:spPr>
        <p:txBody>
          <a:bodyPr>
            <a:normAutofit/>
          </a:bodyPr>
          <a:lstStyle/>
          <a:p>
            <a:r>
              <a:rPr lang="ru-RU" dirty="0" smtClean="0"/>
              <a:t>Посещение различных объектов социальной инфраструктуры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 МУК «Люберецкий дворец культуры» предоставляет свой большой зал для проведения мероприятий, учащиеся могут посещать разнообразные кружки и секции в ДК, заниматься в музыкальной и хореографической школе.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P70404-124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300" y="2805021"/>
            <a:ext cx="4486209" cy="332627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52" y="4648464"/>
            <a:ext cx="3717700" cy="180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00" y="3516082"/>
            <a:ext cx="3053220" cy="2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58" y="2682712"/>
            <a:ext cx="3672920" cy="178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96391490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1" id="{2FF6AE2C-0855-4436-BAB0-964168DB80F7}" vid="{82FFDBF2-270A-4196-BBA2-1947BAF14E3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2C15FF-1675-4B64-8D0C-D78E36D0F68C}">
  <ds:schemaRefs>
    <ds:schemaRef ds:uri="2547570a-e5f4-4946-a4c3-82580e42479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6ee78bd2-4339-4042-adc0-bcc646419980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</Words>
  <Application>Microsoft Office PowerPoint</Application>
  <PresentationFormat>Произвольный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TF96391490</vt:lpstr>
      <vt:lpstr>Презентация PowerPoint</vt:lpstr>
      <vt:lpstr>Одной из составляющих духовно-нравственного воспитания является патриотическое воспитание младших школьников. Мы живем в городском округе Люберцы. Это один из самых густо населенных районов Подмосковья. Знакомство детей с родным городом формирует такие черты характера, которые помогут им стать патриотом и гражданином уже не только города, но и своей страны. Ибо любовь к своей Родине начинается, по нашему мнению, с любви к родному городу. Но для младших школьников изучение истории только начинается и носит пока скорее абстрактный характер. Как же тогда воспитать любовь? Необходимо показать, что в нашем городе каждый школьник может найти что-то интересное для себя, что инфраструктура города открыта для него, что  город заботится о нем, а он в свою очередь может проявить заботу о городе.  </vt:lpstr>
      <vt:lpstr>Цель проекта:  привлечь учащихся к активной социальной жизни родного города, показать особенности его детской инфраструктуры и доступность ее для обычных детей.  </vt:lpstr>
      <vt:lpstr>Задачи:  - изучение бесплатной детской инфраструктуры центрального города Люберцы; - участие учащихся в различных мероприятиях и событиях, проводимых на различных городских площадках в пределах пешей доступности от своей школы; - создание положительного отношения к родному городу и вовлечение учащихся в мероприятия, проводимые в нем.    Сроки реализации проекта: 2 года.   </vt:lpstr>
      <vt:lpstr>Мероприятия,  проведенные в рамках проекта:   </vt:lpstr>
      <vt:lpstr>Посещение различных объектов социальной инфраструктуры   Библиотека им.С.Есенина  На сегодняшний день библиотека имени С. Есенина представляет собой интеллект-центр. Библиотека имеет выход в Интернет, располагает универсальным книжным фондом, фонотекой, фондом аудиовизуальных материалов. Гостеприимно распахивает двери для наших учащихся, проводит лекции для младших школьников по биографиям и произведениям классиков детской литературы. А также приглашает в гости.      </vt:lpstr>
      <vt:lpstr>Посещение различных объектов социальной инфраструктуры  Пожарная часть г.о. Люберцы  постоянно приглашает детей на экскурсии     </vt:lpstr>
      <vt:lpstr>Посещение различных объектов социальной инфраструктуры   МУДО «Дворец детского(юношеского) творчества».  Приглашает учащихся нашей гимназии на различные мастер-классы. Предлагает большой выбор различных кружков, проводит тематические уроки.      </vt:lpstr>
      <vt:lpstr>Посещение различных объектов социальной инфраструктуры   МУК «Люберецкий дворец культуры» предоставляет свой большой зал для проведения мероприятий, учащиеся могут посещать разнообразные кружки и секции в ДК, заниматься в музыкальной и хореографической школе.        </vt:lpstr>
      <vt:lpstr>Посещение различных объектов социальной инфраструктуры  Картинная  галерея, в фондах которой хранится 5 000 картин. Среди них - подлинные творения И. Айвазовского,         А. Саврасова, И. Шишкина, Ю. Клевера, Л. Маслова, переданные в дар жителям Люберец Высокопреосвященным митрополитом Антонием.    </vt:lpstr>
      <vt:lpstr>Посещение различных объектов социальной инфраструктуры  Краеведческий музей,  богатый экспозициями, постоянно проводящимися выставками, мастер-классами в центре города.     </vt:lpstr>
      <vt:lpstr>Посещение различных объектов социальной инфраструктуры   Дворец спорта «Триумф». Ощущать себя великолепно можно только тогда, когда бодр и здоров. Дворец спорта Триумф стойко трудится над тем, чтобы дарить нам энергию и красоту. Дворец Спорта часто приглашает учащихся на спортивные мероприятия. Совсем недавно во дворце спорта "Триумф" в Люберцах прошел Финал Кубка Губернатора "Веселые старты".        </vt:lpstr>
      <vt:lpstr>Посещение различных объектов социальной инфраструктуры  Центральный парк культуры и отдыха. Люберецкий Центральный парк культуры и отдыха - один из старейших парков России. Наши учащиеся имеют возможность проводить там экскурсии по наблюдению за природой в разные времена года, а также интереснейшие уроки под открытым небом.         </vt:lpstr>
      <vt:lpstr>Посещение различных объектов социальной инфраструктуры  Важнейшей частью патриотического воспитания является посещение памятников, возложение цветов и тематические беседы. Учащиеся нашей гимназии традиционно посещают мемориал «Вечный Огонь»,  памятник Воинам-интернационалистам.          </vt:lpstr>
      <vt:lpstr>Презентация PowerPoint</vt:lpstr>
      <vt:lpstr>Посещение различных объектов социальной инфраструктуры  Стадион «Торпедо», который зимой представляет собой каток, а летом- беговую дорожку с футбольным полем      </vt:lpstr>
      <vt:lpstr>Экологическое воспитание.  Помощь родному городу младших школьников: создание плакатов по раздельному сбору бытовых отходов, участие в субботниках, тематические беседы с учащимися на темы экологии, создание проектов безопасного и чистого города.     </vt:lpstr>
      <vt:lpstr>Экологическое воспитание.  Раздельный сбор мусора.   </vt:lpstr>
      <vt:lpstr>Экологическое воспитание.  Участие в субботниках.    </vt:lpstr>
      <vt:lpstr>Спасибо за внимание!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2019-06-04T15:48:49Z</dcterms:created>
  <dcterms:modified xsi:type="dcterms:W3CDTF">2019-06-09T16:25:54Z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