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6" r:id="rId4"/>
    <p:sldId id="259" r:id="rId5"/>
    <p:sldId id="290" r:id="rId6"/>
    <p:sldId id="261" r:id="rId7"/>
    <p:sldId id="312" r:id="rId8"/>
    <p:sldId id="267" r:id="rId9"/>
    <p:sldId id="269" r:id="rId10"/>
    <p:sldId id="271" r:id="rId11"/>
    <p:sldId id="295" r:id="rId12"/>
    <p:sldId id="272" r:id="rId13"/>
    <p:sldId id="308" r:id="rId14"/>
    <p:sldId id="316" r:id="rId15"/>
    <p:sldId id="275" r:id="rId16"/>
    <p:sldId id="276" r:id="rId17"/>
    <p:sldId id="279" r:id="rId18"/>
    <p:sldId id="284" r:id="rId19"/>
    <p:sldId id="314" r:id="rId20"/>
    <p:sldId id="285" r:id="rId21"/>
    <p:sldId id="286" r:id="rId22"/>
    <p:sldId id="300" r:id="rId23"/>
    <p:sldId id="302" r:id="rId24"/>
    <p:sldId id="304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5DC-325A-4F0D-BF28-EF04B20FE305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9D27-5E88-45D5-AD88-A92138238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5DC-325A-4F0D-BF28-EF04B20FE305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9D27-5E88-45D5-AD88-A92138238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5DC-325A-4F0D-BF28-EF04B20FE305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9D27-5E88-45D5-AD88-A92138238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5DC-325A-4F0D-BF28-EF04B20FE305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9D27-5E88-45D5-AD88-A92138238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5DC-325A-4F0D-BF28-EF04B20FE305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9D27-5E88-45D5-AD88-A92138238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5DC-325A-4F0D-BF28-EF04B20FE305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9D27-5E88-45D5-AD88-A92138238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5DC-325A-4F0D-BF28-EF04B20FE305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9D27-5E88-45D5-AD88-A92138238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5DC-325A-4F0D-BF28-EF04B20FE305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9D27-5E88-45D5-AD88-A92138238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5DC-325A-4F0D-BF28-EF04B20FE305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9D27-5E88-45D5-AD88-A92138238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5DC-325A-4F0D-BF28-EF04B20FE305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9D27-5E88-45D5-AD88-A92138238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5DC-325A-4F0D-BF28-EF04B20FE305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9D27-5E88-45D5-AD88-A92138238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D25DC-325A-4F0D-BF28-EF04B20FE305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89D27-5E88-45D5-AD88-A92138238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8"/>
            <a:ext cx="8064896" cy="5544616"/>
          </a:xfrm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МБОУ «ЛЮБИНО-МАЛОРОССКАЯ СОШ»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учитель физики и математики высшей категории: </a:t>
            </a:r>
          </a:p>
          <a:p>
            <a:r>
              <a:rPr lang="ru-RU" sz="2400" b="1" dirty="0" err="1" smtClean="0">
                <a:solidFill>
                  <a:schemeClr val="tx1"/>
                </a:solidFill>
              </a:rPr>
              <a:t>Сабранская</a:t>
            </a:r>
            <a:r>
              <a:rPr lang="ru-RU" sz="2400" b="1" dirty="0" smtClean="0">
                <a:solidFill>
                  <a:schemeClr val="tx1"/>
                </a:solidFill>
              </a:rPr>
              <a:t> Г.Ф.</a:t>
            </a: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sz="3900" b="1" dirty="0" smtClean="0">
                <a:solidFill>
                  <a:srgbClr val="C00000"/>
                </a:solidFill>
              </a:rPr>
              <a:t>УРОК ГЕОМЕТРИИ В 8 КЛАССЕ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С. Любино -  Малороссы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« Вдохновение нужно в геометрии не меньше, чем в поэзии» (А. С. Пушкин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645024"/>
            <a:ext cx="4464496" cy="1728192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ownloads\улыб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296588" cy="12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Трапеция называется равнобедренной , если ее боковые стороны равны. В С A D АВ = С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92888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207424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400" b="1" u="sng" dirty="0" smtClean="0"/>
              <a:t> Карточка №3    Исследование по рисунку 5 </a:t>
            </a:r>
            <a:br>
              <a:rPr lang="ru-RU" sz="2400" b="1" u="sng" dirty="0" smtClean="0"/>
            </a:br>
            <a:r>
              <a:rPr lang="ru-RU" sz="2400" dirty="0" smtClean="0"/>
              <a:t>1.  Измерить углы равнобедренной трапеции. Вывод в таблицу.</a:t>
            </a:r>
            <a:br>
              <a:rPr lang="ru-RU" sz="2400" dirty="0" smtClean="0"/>
            </a:br>
            <a:r>
              <a:rPr lang="ru-RU" sz="2400" dirty="0" smtClean="0"/>
              <a:t> 2. Исследовать длину диагоналей равнобедренной трапеции.</a:t>
            </a:r>
            <a:br>
              <a:rPr lang="ru-RU" sz="2400" dirty="0" smtClean="0"/>
            </a:br>
            <a:r>
              <a:rPr lang="ru-RU" sz="2400" dirty="0" smtClean="0"/>
              <a:t> 3. Сформулируйте утверждения, обратные свойствам равнобедренной трапеции.(</a:t>
            </a:r>
            <a:r>
              <a:rPr lang="ru-RU" sz="2400" u="sng" dirty="0" smtClean="0"/>
              <a:t>устно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348880"/>
            <a:ext cx="8568952" cy="4104456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Результаты исследования внести в таблицу</a:t>
            </a:r>
            <a:endParaRPr lang="ru-RU" sz="2400" dirty="0"/>
          </a:p>
        </p:txBody>
      </p:sp>
      <p:pic>
        <p:nvPicPr>
          <p:cNvPr id="5" name="Рисунок 4" descr="https://compendium.su/mathematics/8klass/8klass.files/ximage031.jpg.pagespeed.ic.ZoocACd2i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2376264" cy="24482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75856" y="2708919"/>
          <a:ext cx="5400600" cy="3024336"/>
        </p:xfrm>
        <a:graphic>
          <a:graphicData uri="http://schemas.openxmlformats.org/drawingml/2006/table">
            <a:tbl>
              <a:tblPr/>
              <a:tblGrid>
                <a:gridCol w="2304256"/>
                <a:gridCol w="1512168"/>
                <a:gridCol w="1584176"/>
              </a:tblGrid>
              <a:tr h="1056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Равнобедренная    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трапеция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АВСД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,         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 ВС 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// АД,  АВ // СД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      Углы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Диагонали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84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   Свойства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84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   Признаки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49170" y="5115560"/>
            <a:ext cx="57150" cy="4762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987675" y="5234305"/>
            <a:ext cx="152400" cy="5715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>
          <a:xfrm>
            <a:off x="4716016" y="3501008"/>
            <a:ext cx="288032" cy="72008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Цели</a:t>
            </a:r>
            <a:r>
              <a:rPr lang="ru-RU" sz="1600" dirty="0" smtClean="0"/>
              <a:t>: </a:t>
            </a:r>
            <a:r>
              <a:rPr lang="ru-RU" sz="1600" b="1" dirty="0" smtClean="0"/>
              <a:t>Выдвижение по аналогии с равнобедренным треугольником гипотезы о свойстве равнобедренной трапеции  </a:t>
            </a:r>
            <a:br>
              <a:rPr lang="ru-RU" sz="1600" b="1" dirty="0" smtClean="0"/>
            </a:br>
            <a:r>
              <a:rPr lang="ru-RU" sz="1600" b="1" dirty="0" smtClean="0"/>
              <a:t>Развитие аналитических умений (сравнивать, выдвигать гипотезу, доказывать).  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29698" name="Picture 2" descr="https://fsd.kopilkaurokov.ru/uploads/user_file_565b1dce8d394/img_user_file_565b1dce8d394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36904" cy="4752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b="1" dirty="0" smtClean="0">
                <a:solidFill>
                  <a:srgbClr val="C00000"/>
                </a:solidFill>
              </a:rPr>
              <a:t>Цели:</a:t>
            </a:r>
            <a:r>
              <a:rPr lang="ru-RU" sz="1600" b="1" dirty="0" smtClean="0"/>
              <a:t> </a:t>
            </a: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>Развитие аналитических умений (сравнивать, выдвигать гипотезу, доказывать</a:t>
            </a:r>
            <a:r>
              <a:rPr lang="ru-RU" sz="1800" dirty="0" smtClean="0"/>
              <a:t>).</a:t>
            </a:r>
            <a:br>
              <a:rPr lang="ru-RU" sz="1800" dirty="0" smtClean="0"/>
            </a:br>
            <a:r>
              <a:rPr lang="ru-RU" sz="1800" dirty="0" smtClean="0"/>
              <a:t>Доказательство рассмотрите дома самостоятельно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4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896544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 descr="Свойства равнобедренной трапеции. С В Проведите диагонали трапеции. Измерьте их. Выдвиньте гипотезу. А D 2) У равнобокой трапеции диагонали равны. Цели: Выдвижение по аналогии с равнобедренным треугольником гипотезы о свойстве равнобокой трапеции и доказательство её с помощью учителя; Развитие аналитических умений (сравнивать, выдвигать гипотезу, доказывать). Доказательство рассмотрите дома самостоятельно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13690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2700" dirty="0" smtClean="0"/>
              <a:t> </a:t>
            </a:r>
            <a:r>
              <a:rPr lang="ru-RU" sz="2700" u="sng" dirty="0" smtClean="0"/>
              <a:t>Прочтите по учебнику условие задачи </a:t>
            </a:r>
            <a:r>
              <a:rPr lang="ru-RU" sz="2700" b="1" u="sng" dirty="0" smtClean="0"/>
              <a:t>№ 390.</a:t>
            </a:r>
            <a:br>
              <a:rPr lang="ru-RU" sz="2700" b="1" u="sng" dirty="0" smtClean="0"/>
            </a:br>
            <a:r>
              <a:rPr lang="ru-RU" sz="2700" dirty="0" smtClean="0"/>
              <a:t> А =</a:t>
            </a:r>
            <a:r>
              <a:rPr lang="ru-RU" sz="2700" b="1" dirty="0" smtClean="0"/>
              <a:t>68</a:t>
            </a:r>
            <a:r>
              <a:rPr lang="ru-RU" sz="2700" dirty="0" smtClean="0"/>
              <a:t> </a:t>
            </a:r>
            <a:r>
              <a:rPr lang="ru-RU" sz="1300" b="1" dirty="0" smtClean="0"/>
              <a:t>0</a:t>
            </a:r>
            <a:r>
              <a:rPr lang="ru-RU" sz="2700" b="1" dirty="0" smtClean="0"/>
              <a:t>     и          В =112</a:t>
            </a:r>
            <a:r>
              <a:rPr lang="ru-RU" sz="2700" dirty="0" smtClean="0"/>
              <a:t> </a:t>
            </a:r>
            <a:r>
              <a:rPr lang="ru-RU" sz="1300" b="1" dirty="0" smtClean="0"/>
              <a:t>0</a:t>
            </a:r>
            <a:r>
              <a:rPr lang="ru-RU" sz="2700" b="1" dirty="0" smtClean="0"/>
              <a:t>.  </a:t>
            </a:r>
            <a:r>
              <a:rPr lang="ru-RU" sz="1600" b="1" dirty="0" smtClean="0"/>
              <a:t> 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Найдите углы равнобедренной трапеции В С 112 0 112 0 Л.С. Атанасян «Геометрия 7-9» № 390. 68 0 68 0 D A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52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80728"/>
            <a:ext cx="1905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1905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10146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Практическое применение трапеции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2770" name="Picture 2" descr="Интерь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4104456" cy="43204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2" descr="Архитектур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453650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6178698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 descr="Ландшафтный диз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680520" cy="3888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8" name="Picture 2" descr="Одежда, аксессуары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4104456" cy="44554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36866" name="Picture 2" descr="Из равнобедренной трапеции можно построить красивый парке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680520" cy="6192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7" name="Picture 2" descr="https://fsd.kopilkaurokov.ru/uploads/user_file_565b1dce8d394/img_user_file_565b1dce8d394_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1"/>
            <a:ext cx="4104456" cy="2880320"/>
          </a:xfrm>
          <a:prstGeom prst="rect">
            <a:avLst/>
          </a:prstGeom>
          <a:noFill/>
        </p:spPr>
      </p:pic>
      <p:pic>
        <p:nvPicPr>
          <p:cNvPr id="8" name="Picture 4" descr="https://fsd.kopilkaurokov.ru/uploads/user_file_565b1dce8d394/img_user_file_565b1dce8d394_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84984"/>
            <a:ext cx="396044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5620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ИТОГ   УРОКА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76064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1986" name="Picture 2" descr="Итог урок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496944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КАРТОЧКА №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1.Обсудите задание в парах.</a:t>
            </a:r>
          </a:p>
          <a:p>
            <a:pPr>
              <a:buNone/>
            </a:pPr>
            <a:r>
              <a:rPr lang="ru-RU" dirty="0" smtClean="0"/>
              <a:t>2.Проведите на данных в карточке фигурах  линии так, чтобы получить прямоугольную или равнобедренную трапецию.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403648" y="4221088"/>
            <a:ext cx="1224136" cy="108012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3995936" y="4149080"/>
            <a:ext cx="1392168" cy="1130424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372200" y="4293096"/>
            <a:ext cx="1720208" cy="9144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22114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0070C0"/>
                </a:solidFill>
              </a:rPr>
              <a:t>                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    </a:t>
            </a:r>
            <a:r>
              <a:rPr lang="ru-RU" sz="3200" b="1" dirty="0" smtClean="0">
                <a:solidFill>
                  <a:srgbClr val="0070C0"/>
                </a:solidFill>
              </a:rPr>
              <a:t>ТЕМА УРОКА</a:t>
            </a:r>
            <a:r>
              <a:rPr lang="ru-RU" sz="3600" dirty="0" smtClean="0">
                <a:solidFill>
                  <a:srgbClr val="0070C0"/>
                </a:solidFill>
              </a:rPr>
              <a:t>: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ТРАПЕЦИЯ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4006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lang="ru-RU" sz="2000" b="1" u="sng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ПЛАНИРУЕМЫЕ РЕЗУЛЬТАТЫ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Определять понятия: </a:t>
            </a:r>
            <a:r>
              <a:rPr lang="ru-RU" sz="28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«трапеция</a:t>
            </a:r>
            <a:r>
              <a:rPr lang="ru-RU" sz="28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 её элементов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 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основания, боковые стороны, углы, диагонали.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Рассмотреть виды трапеций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свойства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равнобедренной трапеции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Формулировать признаки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трапеции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Решать задачи,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применяя свойства трапеции</a:t>
            </a: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 практического применения свойств  трапеции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Трапеция 3"/>
          <p:cNvSpPr/>
          <p:nvPr/>
        </p:nvSpPr>
        <p:spPr>
          <a:xfrm>
            <a:off x="3923928" y="1124744"/>
            <a:ext cx="2160240" cy="1512168"/>
          </a:xfrm>
          <a:prstGeom prst="trapezoid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1268760"/>
            <a:ext cx="91440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7452320" y="1268760"/>
            <a:ext cx="1152128" cy="136815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1196752"/>
            <a:ext cx="134644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flipH="1">
            <a:off x="611560" y="1196752"/>
            <a:ext cx="432048" cy="136815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>
            <a:off x="2411760" y="1196752"/>
            <a:ext cx="1152128" cy="136815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26170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                  Домашнее  задание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   Цель:  Воспитание правильной самооценки; </a:t>
            </a:r>
            <a:r>
              <a:rPr lang="ru-RU" sz="2000" dirty="0" err="1" smtClean="0"/>
              <a:t>взаимооценки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Создание ситуации «успеха» для каждого ученика.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96855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     </a:t>
            </a:r>
            <a:r>
              <a:rPr lang="ru-RU" sz="2800" b="1" dirty="0" smtClean="0"/>
              <a:t>П 45. Трапеция</a:t>
            </a:r>
            <a:r>
              <a:rPr lang="ru-RU" sz="2800" dirty="0" smtClean="0"/>
              <a:t>. (Определения, чертёж)</a:t>
            </a:r>
          </a:p>
          <a:p>
            <a:r>
              <a:rPr lang="ru-RU" sz="2800" dirty="0" smtClean="0"/>
              <a:t>Задачи №386, №392 (а)</a:t>
            </a:r>
          </a:p>
          <a:p>
            <a:r>
              <a:rPr lang="ru-RU" sz="2800" dirty="0" smtClean="0"/>
              <a:t>Примеры применения свойств трапеции в жизни</a:t>
            </a:r>
            <a:endParaRPr lang="ru-RU" sz="2800" dirty="0"/>
          </a:p>
        </p:txBody>
      </p:sp>
      <p:pic>
        <p:nvPicPr>
          <p:cNvPr id="43010" name="Picture 2" descr="Задание на дом. Домашнее задание и критерии оценок: «3». знать определение, элементы трапеции, её виды; знать без доказательства свойства равнобокой трапеции; индивидуальная карточка с заданием I уровня. знать определение, элементы трапеции, её виды; знать без доказательства свойства равнобокой трапеции; индивидуальная карточка с заданием I уровня. «4».  то же, но доказать одно из свойств трапеции.  то же, но доказать одно из свойств трапеции. «5». доказательство всех свойств трапеции. доказательство всех свойств трапеции.  Цель дифференцированного домашнего задания: Воспитание правильной самооценки; Создание ситуации «успеха» для каждого ученика.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8208912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944216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РЕФЛЕКСИЯ: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1. Какой четырехугольник мы изучали на уроке?</a:t>
            </a:r>
            <a:br>
              <a:rPr lang="ru-RU" sz="2700" dirty="0" smtClean="0"/>
            </a:br>
            <a:r>
              <a:rPr lang="ru-RU" sz="2700" dirty="0" smtClean="0"/>
              <a:t>2.  Что нового узнали? </a:t>
            </a:r>
            <a:br>
              <a:rPr lang="ru-RU" sz="2700" dirty="0" smtClean="0"/>
            </a:br>
            <a:r>
              <a:rPr lang="ru-RU" sz="2700" dirty="0" smtClean="0"/>
              <a:t>3.  Чему научились</a:t>
            </a:r>
            <a:endParaRPr lang="ru-RU" sz="2700" dirty="0">
              <a:solidFill>
                <a:srgbClr val="C00000"/>
              </a:solidFill>
            </a:endParaRPr>
          </a:p>
        </p:txBody>
      </p:sp>
      <p:pic>
        <p:nvPicPr>
          <p:cNvPr id="44034" name="Picture 2" descr="Равнобедренная трапеция C B AB=CD ABCD - равнобедренная трапеция A D Трапеция, у которой боковые стороны равны, называется  равнобедренно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4320480" cy="2808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</p:pic>
      <p:pic>
        <p:nvPicPr>
          <p:cNvPr id="5" name="Picture 2" descr="Трапеция, один из углов которой прямой, называется прямоугольной . В С D 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4536504" cy="2952328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1264397"/>
            <a:ext cx="8352928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Какой этап урока вызвал у вас наибольшее затруднение и почему? Какой - был наиболее интересным?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Оцените свою работу на уроке и подведите её итог в маршрутных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листах.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УРОК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Пользователь\Downloads\человечек без лиц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45024"/>
            <a:ext cx="1874610" cy="2664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Пользователь\Downloads\веселый смайл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933056"/>
            <a:ext cx="687902" cy="511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628800"/>
            <a:ext cx="30963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Пользователь\Downloads\улыб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1296588" cy="12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323528" y="3717032"/>
            <a:ext cx="5400600" cy="2664296"/>
            <a:chOff x="0" y="496"/>
            <a:chExt cx="3215981" cy="193476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496"/>
              <a:ext cx="3215981" cy="193476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94447" y="88440"/>
              <a:ext cx="2895851" cy="175887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Делали и </a:t>
              </a:r>
              <a:r>
                <a:rPr lang="ru-RU" sz="2400" dirty="0"/>
                <a:t/>
              </a:r>
              <a:br>
                <a:rPr lang="ru-RU" sz="2400" dirty="0"/>
              </a:br>
              <a:r>
                <a:rPr lang="ru-RU" sz="2400" kern="1200" dirty="0" smtClean="0"/>
                <a:t>удалось  изучить </a:t>
              </a:r>
              <a:r>
                <a:rPr lang="ru-RU" sz="3600" kern="1200" dirty="0" smtClean="0">
                  <a:solidFill>
                    <a:srgbClr val="FF0000"/>
                  </a:solidFill>
                </a:rPr>
                <a:t>трапецию, </a:t>
              </a:r>
              <a:r>
                <a:rPr lang="ru-RU" sz="2400" kern="1200" dirty="0" smtClean="0"/>
                <a:t>удовлетворить потребность в новых знаниях</a:t>
              </a:r>
              <a:endParaRPr lang="ru-RU" sz="2400" kern="1200" dirty="0"/>
            </a:p>
          </p:txBody>
        </p:sp>
      </p:grpSp>
      <p:sp>
        <p:nvSpPr>
          <p:cNvPr id="12" name="Стрелка вправо 11"/>
          <p:cNvSpPr/>
          <p:nvPr/>
        </p:nvSpPr>
        <p:spPr>
          <a:xfrm>
            <a:off x="5724128" y="4149080"/>
            <a:ext cx="1368152" cy="1800200"/>
          </a:xfrm>
          <a:prstGeom prst="rightArrow">
            <a:avLst>
              <a:gd name="adj1" fmla="val 75000"/>
              <a:gd name="adj2" fmla="val 5763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pic>
        <p:nvPicPr>
          <p:cNvPr id="13" name="Рисунок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872208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484784"/>
            <a:ext cx="38164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ЗАНИМАТЕЛЬНАЯ ЗАДАЧА   Сложить трапецию из: а) четырёх прямоугольных треугольников;  б) из трёх прямоугольных треугольников;  в) из двух прямоугольных треугольнико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912" cy="62646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ПРОВЕРЬ СЕБЯ  б)  а)  в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120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Ответьте на вопро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10081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u="sng" dirty="0" smtClean="0"/>
              <a:t>Карточка №1: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Установите соответствие названия и номера фигуры:                      параллелограмм, квадрат,  ромб, прямоугольник, трапеция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1125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Какие из этих четырёхугольников являются </a:t>
            </a:r>
            <a:r>
              <a:rPr lang="ru-RU" sz="2400" dirty="0" smtClean="0">
                <a:solidFill>
                  <a:srgbClr val="FF0000"/>
                </a:solidFill>
              </a:rPr>
              <a:t>параллелограммами</a:t>
            </a:r>
            <a:r>
              <a:rPr lang="ru-RU" sz="2400" dirty="0" smtClean="0">
                <a:solidFill>
                  <a:srgbClr val="C00000"/>
                </a:solidFill>
              </a:rPr>
              <a:t>,    а какие </a:t>
            </a:r>
            <a:r>
              <a:rPr lang="ru-RU" sz="2400" dirty="0" smtClean="0">
                <a:solidFill>
                  <a:srgbClr val="FF0000"/>
                </a:solidFill>
              </a:rPr>
              <a:t>нет? Почему?    </a:t>
            </a:r>
            <a:r>
              <a:rPr lang="ru-RU" sz="2400" dirty="0" smtClean="0">
                <a:solidFill>
                  <a:srgbClr val="C00000"/>
                </a:solidFill>
              </a:rPr>
              <a:t>Как они называются?</a:t>
            </a:r>
          </a:p>
        </p:txBody>
      </p:sp>
      <p:sp>
        <p:nvSpPr>
          <p:cNvPr id="4" name="Блок-схема: решение 3"/>
          <p:cNvSpPr/>
          <p:nvPr/>
        </p:nvSpPr>
        <p:spPr>
          <a:xfrm>
            <a:off x="4283968" y="1340768"/>
            <a:ext cx="1512168" cy="230425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1556792"/>
            <a:ext cx="151216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3573016"/>
            <a:ext cx="2448272" cy="149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9" name="Параллелограмм 8"/>
          <p:cNvSpPr/>
          <p:nvPr/>
        </p:nvSpPr>
        <p:spPr>
          <a:xfrm>
            <a:off x="755576" y="1412776"/>
            <a:ext cx="2736304" cy="165618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</a:t>
            </a:r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1475656" y="3356992"/>
            <a:ext cx="3024336" cy="18002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5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Боковая сторона Боковая сторона Определение Трапецией называется четырехугольник, у которого две стороны параллельны, а две другие не параллельны. ABCD - трапеция АD II ВС; АВ II СD. С В основание ∕ D A осн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52928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Средняя линия трапеции Средней линией  трапеции называется отрезок, соединяющий середины ее боковых сторон. В режиме слайдов ответы появляются после кликанья мышкой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120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04056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Первичное осмысление материала. Будут ли эти фигуры трапециями? Да. 2. Да. 3. Нет. Назовите элементы трапеции. 1. MN II QP – основания;  NP и QM – боковые стороны. 2. AD II BP – основания;  АВ и DP – боковые стороны 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136904" cy="55446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0081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200" b="1" dirty="0" smtClean="0"/>
              <a:t>КАРТОЧКА №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/>
              <a:t>Практическая работа  с произвольной трапецией.</a:t>
            </a: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0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r>
              <a:rPr lang="ru-RU" sz="2400" b="1" dirty="0" smtClean="0"/>
              <a:t>Используя прозрачные тела, имеющие поверхности в форме трапеции выполните исследовательские задания в группах.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u="sng" dirty="0" smtClean="0">
                <a:solidFill>
                  <a:srgbClr val="C00000"/>
                </a:solidFill>
              </a:rPr>
              <a:t>   Группа 1</a:t>
            </a:r>
            <a:r>
              <a:rPr lang="ru-RU" sz="2400" b="1" dirty="0" smtClean="0">
                <a:solidFill>
                  <a:srgbClr val="C00000"/>
                </a:solidFill>
              </a:rPr>
              <a:t>: </a:t>
            </a:r>
          </a:p>
          <a:p>
            <a:pPr>
              <a:buNone/>
            </a:pPr>
            <a:r>
              <a:rPr lang="ru-RU" sz="2400" dirty="0" smtClean="0"/>
              <a:t>а) Выполнить  измерения длин сторон трапеции. Результаты</a:t>
            </a:r>
          </a:p>
          <a:p>
            <a:pPr>
              <a:buNone/>
            </a:pPr>
            <a:r>
              <a:rPr lang="ru-RU" sz="2400" dirty="0" smtClean="0"/>
              <a:t>  выписать в тетрадь.</a:t>
            </a:r>
          </a:p>
          <a:p>
            <a:pPr>
              <a:buNone/>
            </a:pPr>
            <a:r>
              <a:rPr lang="ru-RU" sz="2400" dirty="0" smtClean="0"/>
              <a:t> б) Сравните длины оснований трапеции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</a:t>
            </a:r>
            <a:r>
              <a:rPr lang="ru-RU" sz="2400" b="1" u="sng" dirty="0" smtClean="0">
                <a:solidFill>
                  <a:srgbClr val="C00000"/>
                </a:solidFill>
              </a:rPr>
              <a:t>Группа 2:</a:t>
            </a:r>
            <a:r>
              <a:rPr lang="ru-RU" sz="2400" b="1" dirty="0" smtClean="0">
                <a:solidFill>
                  <a:srgbClr val="C00000"/>
                </a:solidFill>
              </a:rPr>
              <a:t>  </a:t>
            </a:r>
          </a:p>
          <a:p>
            <a:pPr>
              <a:buNone/>
            </a:pPr>
            <a:r>
              <a:rPr lang="ru-RU" sz="2400" dirty="0" smtClean="0"/>
              <a:t>а)Измерить все углы произвольной трапеции. Выписать в тетрадь полученные значения. Найти сумму всех углов трапеции.</a:t>
            </a:r>
          </a:p>
          <a:p>
            <a:pPr>
              <a:buNone/>
            </a:pPr>
            <a:r>
              <a:rPr lang="ru-RU" sz="2400" dirty="0" smtClean="0"/>
              <a:t>Б) Проверьте сумму углов трапеции, прилежащих к боковой стороне. 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</a:t>
            </a:r>
            <a:r>
              <a:rPr lang="ru-RU" sz="2400" b="1" u="sng" dirty="0" smtClean="0">
                <a:solidFill>
                  <a:srgbClr val="C00000"/>
                </a:solidFill>
              </a:rPr>
              <a:t>Группа 3</a:t>
            </a:r>
            <a:r>
              <a:rPr lang="ru-RU" sz="2400" b="1" u="sng" dirty="0" smtClean="0"/>
              <a:t>.</a:t>
            </a:r>
          </a:p>
          <a:p>
            <a:pPr>
              <a:buNone/>
            </a:pPr>
            <a:r>
              <a:rPr lang="ru-RU" sz="2400" dirty="0" smtClean="0"/>
              <a:t>а) Измерьте длины диагоналей трапеции.  Выпишите результаты в тетрадь.</a:t>
            </a:r>
          </a:p>
          <a:p>
            <a:pPr>
              <a:buNone/>
            </a:pPr>
            <a:r>
              <a:rPr lang="ru-RU" sz="2400" dirty="0" smtClean="0"/>
              <a:t>Б) Проведите среднюю линию трапеции. Измерьте её длину. Определите параллельность её основаниям трапеции.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b="1" i="1" dirty="0" smtClean="0"/>
              <a:t>(</a:t>
            </a:r>
            <a:r>
              <a:rPr lang="ru-RU" sz="2200" b="1" i="1" dirty="0" smtClean="0"/>
              <a:t>Результаты обсуждения внести в сравнительную таблицу на доске)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/>
              <a:t>                                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</a:t>
            </a:r>
            <a:r>
              <a:rPr lang="ru-RU" sz="2200" u="sng" dirty="0" smtClean="0"/>
              <a:t>Прочтите по учебнику условие задачи   </a:t>
            </a:r>
            <a:r>
              <a:rPr lang="ru-RU" sz="3600" u="sng" dirty="0" smtClean="0"/>
              <a:t>№ 387</a:t>
            </a:r>
            <a:r>
              <a:rPr lang="ru-RU" sz="3600" dirty="0" smtClean="0"/>
              <a:t>. (устно)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2400" b="1" dirty="0" smtClean="0"/>
              <a:t>Найдите углы   В и   D  трапеции АВСD  с основаниями АD и ВС, </a:t>
            </a:r>
            <a:br>
              <a:rPr lang="ru-RU" sz="2400" b="1" dirty="0" smtClean="0"/>
            </a:br>
            <a:r>
              <a:rPr lang="ru-RU" sz="2400" b="1" dirty="0" smtClean="0"/>
              <a:t> если        А =30 </a:t>
            </a:r>
            <a:r>
              <a:rPr lang="ru-RU" sz="1300" b="1" dirty="0" smtClean="0"/>
              <a:t>0</a:t>
            </a:r>
            <a:r>
              <a:rPr lang="ru-RU" sz="2400" b="1" dirty="0" smtClean="0"/>
              <a:t>,     С = 110 </a:t>
            </a:r>
            <a:r>
              <a:rPr lang="ru-RU" sz="1300" b="1" dirty="0" smtClean="0"/>
              <a:t>0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b="1" dirty="0" smtClean="0"/>
              <a:t> </a:t>
            </a: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Найдите углы трапеции С В 110 0  Сделайте вывод 30 0 D Л.С. Атанасян «Геометрия 7-9» № 387. A Сумма углов трапеции, прилежащих к боковой стороне равна 180 0 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96944" cy="5112568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052736"/>
            <a:ext cx="1905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052736"/>
            <a:ext cx="1905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42617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Физминутка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 Слово трапеция: - руки параллельно вверх, затем в стороны.</a:t>
            </a:r>
            <a:br>
              <a:rPr lang="ru-RU" sz="2400" dirty="0" smtClean="0"/>
            </a:br>
            <a:r>
              <a:rPr lang="ru-RU" sz="2400" dirty="0" smtClean="0"/>
              <a:t>2. Каждый вид трапеции  - угол руками над головой.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492514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Виды трапеций Связь трапеций с треугольниками  Остроугольная Тупоугольная Прямоугольная Равнобедренная  (равнобокая,   равнобочна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208912" cy="4608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364</Words>
  <Application>Microsoft Office PowerPoint</Application>
  <PresentationFormat>Экран (4:3)</PresentationFormat>
  <Paragraphs>117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                     ТЕМА УРОКА:     ТРАПЕЦИЯ </vt:lpstr>
      <vt:lpstr> Карточка №1: Установите соответствие названия и номера фигуры:                      параллелограмм, квадрат,  ромб, прямоугольник, трапеция. </vt:lpstr>
      <vt:lpstr>      </vt:lpstr>
      <vt:lpstr>Слайд 5</vt:lpstr>
      <vt:lpstr>Слайд 6</vt:lpstr>
      <vt:lpstr>КАРТОЧКА № 2 Практическая работа  с произвольной трапецией.</vt:lpstr>
      <vt:lpstr>                                              Прочтите по учебнику условие задачи   № 387. (устно)  Найдите углы   В и   D  трапеции АВСD  с основаниями АD и ВС,   если        А =30 0,     С = 110 0  </vt:lpstr>
      <vt:lpstr>Физминутка:  1. Слово трапеция: - руки параллельно вверх, затем в стороны. 2. Каждый вид трапеции  - угол руками над головой.</vt:lpstr>
      <vt:lpstr>Слайд 10</vt:lpstr>
      <vt:lpstr> Карточка №3    Исследование по рисунку 5  1.  Измерить углы равнобедренной трапеции. Вывод в таблицу.  2. Исследовать длину диагоналей равнобедренной трапеции.  3. Сформулируйте утверждения, обратные свойствам равнобедренной трапеции.(устно)</vt:lpstr>
      <vt:lpstr>Цели: Выдвижение по аналогии с равнобедренным треугольником гипотезы о свойстве равнобедренной трапеции   Развитие аналитических умений (сравнивать, выдвигать гипотезу, доказывать).  </vt:lpstr>
      <vt:lpstr>  Цели:   Развитие аналитических умений (сравнивать, выдвигать гипотезу, доказывать). Доказательство рассмотрите дома самостоятельно 4 </vt:lpstr>
      <vt:lpstr> Прочтите по учебнику условие задачи № 390.  А =68 0     и          В =112 0.   </vt:lpstr>
      <vt:lpstr>Практическое применение трапеции</vt:lpstr>
      <vt:lpstr>Слайд 16</vt:lpstr>
      <vt:lpstr>Слайд 17</vt:lpstr>
      <vt:lpstr>ИТОГ   УРОКА</vt:lpstr>
      <vt:lpstr>КАРТОЧКА № 4</vt:lpstr>
      <vt:lpstr>                  Домашнее  задание:    Цель:  Воспитание правильной самооценки; взаимооценки                Создание ситуации «успеха» для каждого ученика. </vt:lpstr>
      <vt:lpstr>                           РЕФЛЕКСИЯ:  1. Какой четырехугольник мы изучали на уроке? 2.  Что нового узнали?  3.  Чему научились</vt:lpstr>
      <vt:lpstr>СПАСИБО ЗА УРОК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83</cp:revision>
  <dcterms:created xsi:type="dcterms:W3CDTF">2021-07-21T08:23:47Z</dcterms:created>
  <dcterms:modified xsi:type="dcterms:W3CDTF">2021-10-05T09:54:06Z</dcterms:modified>
</cp:coreProperties>
</file>