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4" r:id="rId4"/>
    <p:sldId id="285" r:id="rId5"/>
    <p:sldId id="315" r:id="rId6"/>
    <p:sldId id="316" r:id="rId7"/>
    <p:sldId id="322" r:id="rId8"/>
    <p:sldId id="326" r:id="rId9"/>
    <p:sldId id="318" r:id="rId10"/>
    <p:sldId id="327" r:id="rId11"/>
    <p:sldId id="324" r:id="rId12"/>
    <p:sldId id="319" r:id="rId13"/>
    <p:sldId id="321" r:id="rId14"/>
    <p:sldId id="328" r:id="rId15"/>
    <p:sldId id="329" r:id="rId16"/>
    <p:sldId id="283" r:id="rId17"/>
    <p:sldId id="302" r:id="rId18"/>
    <p:sldId id="301" r:id="rId19"/>
    <p:sldId id="28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5C9F73"/>
    <a:srgbClr val="68A9A5"/>
    <a:srgbClr val="A2B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4660"/>
  </p:normalViewPr>
  <p:slideViewPr>
    <p:cSldViewPr snapToGrid="0">
      <p:cViewPr>
        <p:scale>
          <a:sx n="47" d="100"/>
          <a:sy n="47" d="100"/>
        </p:scale>
        <p:origin x="-10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363AC-A261-432D-B9FB-10A10686B93C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1769-9B04-4A65-9B7A-217F97C56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30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1769-9B04-4A65-9B7A-217F97C56A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8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29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9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6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1769-9B04-4A65-9B7A-217F97C56A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8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A1769-9B04-4A65-9B7A-217F97C56A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8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2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74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13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9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73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53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9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769-9B04-4A65-9B7A-217F97C56A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69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04799" y="261257"/>
            <a:ext cx="242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400" b="0" dirty="0" err="1">
                <a:solidFill>
                  <a:srgbClr val="5C9F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Smell</a:t>
            </a:r>
            <a:r>
              <a:rPr lang="tr-TR" altLang="zh-CN" sz="2400" b="0" baseline="0" dirty="0">
                <a:solidFill>
                  <a:srgbClr val="5C9F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Spring</a:t>
            </a:r>
            <a:endParaRPr lang="zh-CN" altLang="en-US" sz="2400" b="0" dirty="0">
              <a:solidFill>
                <a:srgbClr val="5C9F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1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0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457148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3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6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Download 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 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en-US" altLang="zh-CN" dirty="0"/>
              <a:t>Presentation for you.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FD31-6B84-4693-BD91-90235790774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710B-7D23-43C6-80CF-DD193518D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20078" y="1872551"/>
            <a:ext cx="9086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5C9F73"/>
                </a:solidFill>
                <a:latin typeface="+mj-lt"/>
                <a:ea typeface="微软雅黑" panose="020B0503020204020204" pitchFamily="34" charset="-122"/>
              </a:rPr>
              <a:t>DAY BY DAY</a:t>
            </a:r>
            <a:r>
              <a:rPr lang="ru-RU" altLang="zh-CN" sz="8800" b="1" dirty="0">
                <a:solidFill>
                  <a:srgbClr val="5C9F73"/>
                </a:solidFill>
                <a:latin typeface="+mj-lt"/>
                <a:ea typeface="微软雅黑" panose="020B0503020204020204" pitchFamily="34" charset="-122"/>
              </a:rPr>
              <a:t>!</a:t>
            </a:r>
            <a:endParaRPr lang="zh-CN" altLang="en-US" sz="8800" b="1" dirty="0">
              <a:solidFill>
                <a:srgbClr val="5C9F73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56506" y="3135794"/>
            <a:ext cx="4288353" cy="0"/>
          </a:xfrm>
          <a:prstGeom prst="line">
            <a:avLst/>
          </a:prstGeom>
          <a:ln w="28575">
            <a:solidFill>
              <a:srgbClr val="5C9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19043" y="3298571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5C9F73"/>
                </a:solidFill>
                <a:latin typeface="+mj-lt"/>
              </a:rPr>
              <a:t>MODULE 8</a:t>
            </a:r>
            <a:endParaRPr lang="zh-CN" altLang="en-US" sz="3600" dirty="0">
              <a:solidFill>
                <a:srgbClr val="5C9F73"/>
              </a:solidFill>
              <a:latin typeface="+mj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52">
            <a:off x="6850851" y="334673"/>
            <a:ext cx="1752664" cy="16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2174240"/>
            <a:ext cx="866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ccord SF" panose="020BE200000000000000" pitchFamily="34" charset="0"/>
              </a:rPr>
              <a:t>Seven Days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4743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77" y="173115"/>
            <a:ext cx="4609268" cy="741590"/>
            <a:chOff x="3797901" y="3251912"/>
            <a:chExt cx="5457158" cy="741590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5457158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1" y="3251912"/>
              <a:ext cx="4191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C9F73"/>
                  </a:solidFill>
                  <a:effectLst/>
                  <a:uLnTx/>
                  <a:uFillTx/>
                  <a:latin typeface="Century Gothic" panose="020F0302020204030204"/>
                  <a:ea typeface="宋体" panose="02010600030101010101" pitchFamily="2" charset="-122"/>
                  <a:cs typeface="+mn-cs"/>
                </a:rPr>
                <a:t>Remember</a:t>
              </a:r>
              <a:r>
                <a:rPr kumimoji="0" lang="ru-RU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C9F73"/>
                  </a:solidFill>
                  <a:effectLst/>
                  <a:uLnTx/>
                  <a:uFillTx/>
                  <a:latin typeface="Century Gothic" panose="020F0302020204030204"/>
                  <a:ea typeface="宋体" panose="02010600030101010101" pitchFamily="2" charset="-122"/>
                  <a:cs typeface="+mn-cs"/>
                </a:rPr>
                <a:t>!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BB3781-D2E4-47AF-BBCD-EB89649B5E74}"/>
              </a:ext>
            </a:extLst>
          </p:cNvPr>
          <p:cNvSpPr/>
          <p:nvPr/>
        </p:nvSpPr>
        <p:spPr>
          <a:xfrm>
            <a:off x="393728" y="881001"/>
            <a:ext cx="114977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do you do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morning?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do you do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afternoon?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do you do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evening?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do you do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night?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A: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do you do in the morning?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then I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     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1284B8-C7DE-4533-BC09-D6EEA9F5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841" y="4937706"/>
            <a:ext cx="1464470" cy="14644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060FE2-6541-4095-A4BA-6DBBFD9C8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60" y="4937706"/>
            <a:ext cx="2061754" cy="136669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1903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9C1726-B9B3-4A56-A451-C040A4F23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1" y="79513"/>
            <a:ext cx="4490719" cy="6858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05 - Unit 16a - Ex. 3, p. 126">
            <a:hlinkClick r:id="" action="ppaction://media"/>
            <a:extLst>
              <a:ext uri="{FF2B5EF4-FFF2-40B4-BE49-F238E27FC236}">
                <a16:creationId xmlns:a16="http://schemas.microsoft.com/office/drawing/2014/main" xmlns="" id="{891DBD2B-13FD-45C6-BC82-A5E61EBA7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8592" y="575807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1" y="2316480"/>
            <a:ext cx="6786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ccord Heavy SF" panose="020BE200000000000000" pitchFamily="34" charset="0"/>
              </a:rPr>
              <a:t>Get up-</a:t>
            </a:r>
            <a:r>
              <a:rPr lang="ru-RU" sz="3200" b="1" dirty="0" smtClean="0"/>
              <a:t>вставать с кровати</a:t>
            </a:r>
            <a:endParaRPr lang="en-US" sz="3200" b="1" dirty="0" smtClean="0">
              <a:latin typeface="Accord Heavy SF" panose="020BE200000000000000" pitchFamily="34" charset="0"/>
            </a:endParaRPr>
          </a:p>
          <a:p>
            <a:r>
              <a:rPr lang="en-US" sz="3200" b="1" dirty="0" smtClean="0">
                <a:latin typeface="Accord Heavy SF" panose="020BE200000000000000" pitchFamily="34" charset="0"/>
              </a:rPr>
              <a:t>Come home-</a:t>
            </a:r>
            <a:r>
              <a:rPr lang="ru-RU" sz="3200" b="1" dirty="0" smtClean="0"/>
              <a:t>приходить домой</a:t>
            </a:r>
            <a:endParaRPr lang="en-US" sz="3200" b="1" dirty="0" smtClean="0">
              <a:latin typeface="Accord Heavy SF" panose="020BE200000000000000" pitchFamily="34" charset="0"/>
            </a:endParaRPr>
          </a:p>
          <a:p>
            <a:r>
              <a:rPr lang="en-US" sz="3200" b="1" dirty="0" smtClean="0">
                <a:latin typeface="Accord Heavy SF" panose="020BE200000000000000" pitchFamily="34" charset="0"/>
              </a:rPr>
              <a:t>Go to school-</a:t>
            </a:r>
            <a:r>
              <a:rPr lang="ru-RU" sz="3200" b="1" dirty="0" smtClean="0"/>
              <a:t>идти в школу</a:t>
            </a:r>
            <a:endParaRPr lang="en-US" sz="3200" b="1" dirty="0" smtClean="0">
              <a:latin typeface="Accord Heavy SF" panose="020BE200000000000000" pitchFamily="34" charset="0"/>
            </a:endParaRPr>
          </a:p>
          <a:p>
            <a:r>
              <a:rPr lang="en-US" sz="3200" b="1" dirty="0" smtClean="0">
                <a:latin typeface="Accord Heavy SF" panose="020BE200000000000000" pitchFamily="34" charset="0"/>
              </a:rPr>
              <a:t>Watch TV-</a:t>
            </a:r>
            <a:r>
              <a:rPr lang="ru-RU" sz="3200" b="1" dirty="0" smtClean="0"/>
              <a:t>смотреть телевизор</a:t>
            </a:r>
            <a:endParaRPr lang="en-US" sz="3200" b="1" dirty="0" smtClean="0">
              <a:latin typeface="Accord Heavy SF" panose="020BE200000000000000" pitchFamily="34" charset="0"/>
            </a:endParaRPr>
          </a:p>
          <a:p>
            <a:r>
              <a:rPr lang="en-US" sz="3200" b="1" dirty="0" smtClean="0">
                <a:latin typeface="Accord Heavy SF" panose="020BE200000000000000" pitchFamily="34" charset="0"/>
              </a:rPr>
              <a:t>Go to bed-</a:t>
            </a:r>
            <a:r>
              <a:rPr lang="ru-RU" sz="3200" b="1" dirty="0" smtClean="0"/>
              <a:t>ложиться спать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4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00B4EC-96AC-4FFE-B371-A24F68979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73" y="78059"/>
            <a:ext cx="9634654" cy="677994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952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1808480"/>
            <a:ext cx="8885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1.Lulu loves Sunday.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2.Lulu gets up early on Sundays.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3.In the morning, she goes to school.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4.She goes to bed at ten o’clock.</a:t>
            </a:r>
          </a:p>
        </p:txBody>
      </p:sp>
    </p:spTree>
    <p:extLst>
      <p:ext uri="{BB962C8B-B14F-4D97-AF65-F5344CB8AC3E}">
        <p14:creationId xmlns:p14="http://schemas.microsoft.com/office/powerpoint/2010/main" val="14972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2641600"/>
            <a:ext cx="134746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-What is Lulu’s </a:t>
            </a:r>
            <a:r>
              <a:rPr lang="en-US" sz="4000" b="1" dirty="0" err="1" smtClean="0"/>
              <a:t>favourite</a:t>
            </a:r>
            <a:r>
              <a:rPr lang="en-US" sz="4000" b="1" dirty="0" smtClean="0"/>
              <a:t> day?</a:t>
            </a:r>
          </a:p>
          <a:p>
            <a:r>
              <a:rPr lang="en-US" sz="4000" b="1" dirty="0" smtClean="0"/>
              <a:t>-When does she get up on Sundays?</a:t>
            </a:r>
          </a:p>
          <a:p>
            <a:r>
              <a:rPr lang="en-US" sz="4000" b="1" dirty="0"/>
              <a:t>-</a:t>
            </a:r>
            <a:r>
              <a:rPr lang="en-US" sz="4000" b="1" dirty="0" smtClean="0"/>
              <a:t>What does she do in the morning?</a:t>
            </a:r>
          </a:p>
          <a:p>
            <a:r>
              <a:rPr lang="en-US" sz="4000" b="1" dirty="0" smtClean="0"/>
              <a:t>-When does she have lunch?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868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766981" y="335704"/>
            <a:ext cx="4124130" cy="1938992"/>
            <a:chOff x="3797901" y="3251912"/>
            <a:chExt cx="4124130" cy="1938992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4124130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32331" y="3251912"/>
              <a:ext cx="336502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Homework</a:t>
              </a:r>
            </a:p>
            <a:p>
              <a:endParaRPr lang="en-US" altLang="zh-CN" sz="4000" b="1" dirty="0" smtClean="0">
                <a:solidFill>
                  <a:srgbClr val="5C9F73"/>
                </a:solidFill>
                <a:latin typeface="+mj-lt"/>
              </a:endParaRPr>
            </a:p>
            <a:p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SB Ex.6 p.127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139" y="3324832"/>
            <a:ext cx="2967861" cy="35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50804" y="1676529"/>
            <a:ext cx="2802927" cy="2695330"/>
            <a:chOff x="531558" y="1865193"/>
            <a:chExt cx="2802927" cy="2695330"/>
          </a:xfrm>
        </p:grpSpPr>
        <p:sp>
          <p:nvSpPr>
            <p:cNvPr id="5" name="椭圆 4"/>
            <p:cNvSpPr/>
            <p:nvPr/>
          </p:nvSpPr>
          <p:spPr>
            <a:xfrm>
              <a:off x="531558" y="1865193"/>
              <a:ext cx="2802927" cy="2695330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06629" y="2467923"/>
              <a:ext cx="24944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4000" b="1" dirty="0">
                  <a:solidFill>
                    <a:srgbClr val="5C9F73"/>
                  </a:solidFill>
                  <a:ea typeface="微软雅黑" panose="020B0503020204020204" pitchFamily="34" charset="-122"/>
                </a:rPr>
                <a:t>Now I know </a:t>
              </a:r>
            </a:p>
            <a:p>
              <a:pPr lvl="0" algn="ctr"/>
              <a:r>
                <a:rPr lang="en-US" altLang="zh-CN" sz="4000" b="1" dirty="0">
                  <a:solidFill>
                    <a:srgbClr val="5C9F73"/>
                  </a:solidFill>
                  <a:ea typeface="微软雅黑" panose="020B0503020204020204" pitchFamily="34" charset="-122"/>
                </a:rPr>
                <a:t>…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987635" y="561480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rPr>
              <a:t>NOW I …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rgbClr val="5C9F73"/>
              </a:solidFill>
              <a:effectLst/>
              <a:uLnTx/>
              <a:uFillTx/>
              <a:latin typeface="Century Gothic" panose="020F03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5" name="组合 14">
            <a:extLst>
              <a:ext uri="{FF2B5EF4-FFF2-40B4-BE49-F238E27FC236}">
                <a16:creationId xmlns:a16="http://schemas.microsoft.com/office/drawing/2014/main" xmlns="" id="{B3DDB1AC-28A2-4700-870B-7634CBDC6E89}"/>
              </a:ext>
            </a:extLst>
          </p:cNvPr>
          <p:cNvGrpSpPr/>
          <p:nvPr/>
        </p:nvGrpSpPr>
        <p:grpSpPr>
          <a:xfrm>
            <a:off x="8353654" y="1759745"/>
            <a:ext cx="2802927" cy="2695330"/>
            <a:chOff x="531558" y="1865193"/>
            <a:chExt cx="2802927" cy="2695330"/>
          </a:xfrm>
        </p:grpSpPr>
        <p:sp>
          <p:nvSpPr>
            <p:cNvPr id="26" name="椭圆 4">
              <a:extLst>
                <a:ext uri="{FF2B5EF4-FFF2-40B4-BE49-F238E27FC236}">
                  <a16:creationId xmlns:a16="http://schemas.microsoft.com/office/drawing/2014/main" xmlns="" id="{CBB6211A-6547-44D9-9A19-1F9D236BB118}"/>
                </a:ext>
              </a:extLst>
            </p:cNvPr>
            <p:cNvSpPr/>
            <p:nvPr/>
          </p:nvSpPr>
          <p:spPr>
            <a:xfrm>
              <a:off x="531558" y="1865193"/>
              <a:ext cx="2802927" cy="2695330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矩形 1">
              <a:extLst>
                <a:ext uri="{FF2B5EF4-FFF2-40B4-BE49-F238E27FC236}">
                  <a16:creationId xmlns:a16="http://schemas.microsoft.com/office/drawing/2014/main" xmlns="" id="{CBF32FB9-FB65-41E8-8C0E-80F4481CC27C}"/>
                </a:ext>
              </a:extLst>
            </p:cNvPr>
            <p:cNvSpPr/>
            <p:nvPr/>
          </p:nvSpPr>
          <p:spPr>
            <a:xfrm>
              <a:off x="706629" y="2467923"/>
              <a:ext cx="24944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4000" b="1" dirty="0">
                  <a:solidFill>
                    <a:srgbClr val="5C9F73"/>
                  </a:solidFill>
                  <a:ea typeface="微软雅黑" panose="020B0503020204020204" pitchFamily="34" charset="-122"/>
                </a:rPr>
                <a:t>Now I </a:t>
              </a:r>
              <a:r>
                <a:rPr lang="en-US" altLang="zh-CN" sz="4000" b="1">
                  <a:solidFill>
                    <a:srgbClr val="5C9F73"/>
                  </a:solidFill>
                  <a:ea typeface="微软雅黑" panose="020B0503020204020204" pitchFamily="34" charset="-122"/>
                </a:rPr>
                <a:t>can </a:t>
              </a:r>
            </a:p>
            <a:p>
              <a:pPr lvl="0" algn="ctr"/>
              <a:r>
                <a:rPr lang="en-US" altLang="zh-CN" sz="4000" b="1">
                  <a:solidFill>
                    <a:srgbClr val="5C9F73"/>
                  </a:solidFill>
                  <a:ea typeface="微软雅黑" panose="020B0503020204020204" pitchFamily="34" charset="-122"/>
                </a:rPr>
                <a:t>…</a:t>
              </a:r>
              <a:endParaRPr lang="en-US" altLang="zh-CN" sz="4000" b="1" dirty="0">
                <a:solidFill>
                  <a:srgbClr val="5C9F73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xmlns="" id="{DB8645C1-C8D6-4FC4-A799-2282F328271F}"/>
              </a:ext>
            </a:extLst>
          </p:cNvPr>
          <p:cNvGrpSpPr/>
          <p:nvPr/>
        </p:nvGrpSpPr>
        <p:grpSpPr>
          <a:xfrm>
            <a:off x="4382498" y="1676529"/>
            <a:ext cx="3008359" cy="2695330"/>
            <a:chOff x="398147" y="1865193"/>
            <a:chExt cx="3008359" cy="2695330"/>
          </a:xfrm>
        </p:grpSpPr>
        <p:sp>
          <p:nvSpPr>
            <p:cNvPr id="35" name="椭圆 4">
              <a:extLst>
                <a:ext uri="{FF2B5EF4-FFF2-40B4-BE49-F238E27FC236}">
                  <a16:creationId xmlns:a16="http://schemas.microsoft.com/office/drawing/2014/main" xmlns="" id="{56DD4C80-9351-4463-9865-776721E5EB25}"/>
                </a:ext>
              </a:extLst>
            </p:cNvPr>
            <p:cNvSpPr/>
            <p:nvPr/>
          </p:nvSpPr>
          <p:spPr>
            <a:xfrm>
              <a:off x="531558" y="1865193"/>
              <a:ext cx="2802927" cy="2695330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1">
              <a:extLst>
                <a:ext uri="{FF2B5EF4-FFF2-40B4-BE49-F238E27FC236}">
                  <a16:creationId xmlns:a16="http://schemas.microsoft.com/office/drawing/2014/main" xmlns="" id="{60BFB6F3-04DC-4E90-8FF2-8F91BB24D20A}"/>
                </a:ext>
              </a:extLst>
            </p:cNvPr>
            <p:cNvSpPr/>
            <p:nvPr/>
          </p:nvSpPr>
          <p:spPr>
            <a:xfrm>
              <a:off x="398147" y="2467923"/>
              <a:ext cx="300835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4000" b="1" dirty="0">
                  <a:solidFill>
                    <a:srgbClr val="5C9F73"/>
                  </a:solidFill>
                  <a:ea typeface="微软雅黑" panose="020B0503020204020204" pitchFamily="34" charset="-122"/>
                </a:rPr>
                <a:t>Now I remember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6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31042" y="1544553"/>
            <a:ext cx="3902457" cy="4914578"/>
            <a:chOff x="4007130" y="678321"/>
            <a:chExt cx="3902457" cy="4914578"/>
          </a:xfrm>
        </p:grpSpPr>
        <p:sp>
          <p:nvSpPr>
            <p:cNvPr id="6" name="椭圆 5"/>
            <p:cNvSpPr/>
            <p:nvPr/>
          </p:nvSpPr>
          <p:spPr>
            <a:xfrm>
              <a:off x="4067596" y="4032546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07130" y="4597278"/>
              <a:ext cx="16812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interesting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5">
              <a:extLst>
                <a:ext uri="{FF2B5EF4-FFF2-40B4-BE49-F238E27FC236}">
                  <a16:creationId xmlns:a16="http://schemas.microsoft.com/office/drawing/2014/main" xmlns="" id="{889932E7-FD86-4E13-A0F3-23BDE366476A}"/>
                </a:ext>
              </a:extLst>
            </p:cNvPr>
            <p:cNvSpPr/>
            <p:nvPr/>
          </p:nvSpPr>
          <p:spPr>
            <a:xfrm>
              <a:off x="6019537" y="2845274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矩形 8">
              <a:extLst>
                <a:ext uri="{FF2B5EF4-FFF2-40B4-BE49-F238E27FC236}">
                  <a16:creationId xmlns:a16="http://schemas.microsoft.com/office/drawing/2014/main" xmlns="" id="{CA61E0DE-68E0-4E0F-A3CA-0BEE14AB1302}"/>
                </a:ext>
              </a:extLst>
            </p:cNvPr>
            <p:cNvSpPr/>
            <p:nvPr/>
          </p:nvSpPr>
          <p:spPr>
            <a:xfrm>
              <a:off x="6161956" y="3346189"/>
              <a:ext cx="13222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great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5">
              <a:extLst>
                <a:ext uri="{FF2B5EF4-FFF2-40B4-BE49-F238E27FC236}">
                  <a16:creationId xmlns:a16="http://schemas.microsoft.com/office/drawing/2014/main" xmlns="" id="{82ED1E3A-6FA3-4E4E-ABAA-45B1E249797D}"/>
                </a:ext>
              </a:extLst>
            </p:cNvPr>
            <p:cNvSpPr/>
            <p:nvPr/>
          </p:nvSpPr>
          <p:spPr>
            <a:xfrm>
              <a:off x="5365300" y="678321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8">
              <a:extLst>
                <a:ext uri="{FF2B5EF4-FFF2-40B4-BE49-F238E27FC236}">
                  <a16:creationId xmlns:a16="http://schemas.microsoft.com/office/drawing/2014/main" xmlns="" id="{CC89A13F-51CA-45D2-8250-6BDC9FF18A94}"/>
                </a:ext>
              </a:extLst>
            </p:cNvPr>
            <p:cNvSpPr/>
            <p:nvPr/>
          </p:nvSpPr>
          <p:spPr>
            <a:xfrm>
              <a:off x="4381368" y="1166111"/>
              <a:ext cx="35282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super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246771" y="561480"/>
            <a:ext cx="5884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rPr>
              <a:t>Do you like our lesson</a:t>
            </a:r>
            <a:r>
              <a:rPr kumimoji="0" lang="ru-RU" altLang="zh-CN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rPr>
              <a:t>?</a:t>
            </a:r>
            <a:endParaRPr lang="en-US" altLang="zh-CN" sz="4000" b="1" dirty="0">
              <a:solidFill>
                <a:srgbClr val="5C9F73"/>
              </a:solidFill>
              <a:latin typeface="Century Gothic" panose="020F0302020204030204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rPr>
              <a:t>It was…</a:t>
            </a:r>
            <a:endParaRPr kumimoji="0" lang="zh-CN" altLang="en-US" sz="4000" b="1" u="none" strike="noStrike" kern="1200" cap="none" spc="0" normalizeH="0" baseline="0" noProof="0" dirty="0">
              <a:ln>
                <a:noFill/>
              </a:ln>
              <a:solidFill>
                <a:srgbClr val="5C9F73"/>
              </a:solidFill>
              <a:effectLst/>
              <a:uLnTx/>
              <a:uFillTx/>
              <a:latin typeface="Century Gothic" panose="020F03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" name="组合 15">
            <a:extLst>
              <a:ext uri="{FF2B5EF4-FFF2-40B4-BE49-F238E27FC236}">
                <a16:creationId xmlns:a16="http://schemas.microsoft.com/office/drawing/2014/main" xmlns="" id="{4B09A8C4-A37C-4FBD-B107-C49A7D1F2AEF}"/>
              </a:ext>
            </a:extLst>
          </p:cNvPr>
          <p:cNvGrpSpPr/>
          <p:nvPr/>
        </p:nvGrpSpPr>
        <p:grpSpPr>
          <a:xfrm>
            <a:off x="7094356" y="1611856"/>
            <a:ext cx="3597712" cy="5052299"/>
            <a:chOff x="6081918" y="698124"/>
            <a:chExt cx="3597712" cy="5052299"/>
          </a:xfrm>
        </p:grpSpPr>
        <p:sp>
          <p:nvSpPr>
            <p:cNvPr id="38" name="椭圆 5">
              <a:extLst>
                <a:ext uri="{FF2B5EF4-FFF2-40B4-BE49-F238E27FC236}">
                  <a16:creationId xmlns:a16="http://schemas.microsoft.com/office/drawing/2014/main" xmlns="" id="{E54816E6-235B-4808-89B0-69B74964F840}"/>
                </a:ext>
              </a:extLst>
            </p:cNvPr>
            <p:cNvSpPr/>
            <p:nvPr/>
          </p:nvSpPr>
          <p:spPr>
            <a:xfrm>
              <a:off x="7702736" y="4190070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8">
              <a:extLst>
                <a:ext uri="{FF2B5EF4-FFF2-40B4-BE49-F238E27FC236}">
                  <a16:creationId xmlns:a16="http://schemas.microsoft.com/office/drawing/2014/main" xmlns="" id="{7012C2A3-BF3D-418A-ACFB-65590FCAC608}"/>
                </a:ext>
              </a:extLst>
            </p:cNvPr>
            <p:cNvSpPr/>
            <p:nvPr/>
          </p:nvSpPr>
          <p:spPr>
            <a:xfrm>
              <a:off x="7650767" y="4754802"/>
              <a:ext cx="16812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boring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椭圆 5">
              <a:extLst>
                <a:ext uri="{FF2B5EF4-FFF2-40B4-BE49-F238E27FC236}">
                  <a16:creationId xmlns:a16="http://schemas.microsoft.com/office/drawing/2014/main" xmlns="" id="{A6C189A0-EB33-4F5B-B13D-C2128C7D1B1D}"/>
                </a:ext>
              </a:extLst>
            </p:cNvPr>
            <p:cNvSpPr/>
            <p:nvPr/>
          </p:nvSpPr>
          <p:spPr>
            <a:xfrm>
              <a:off x="6081918" y="2726464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矩形 8">
              <a:extLst>
                <a:ext uri="{FF2B5EF4-FFF2-40B4-BE49-F238E27FC236}">
                  <a16:creationId xmlns:a16="http://schemas.microsoft.com/office/drawing/2014/main" xmlns="" id="{8CAC4B7B-25D9-44BA-8881-1AF68B06111A}"/>
                </a:ext>
              </a:extLst>
            </p:cNvPr>
            <p:cNvSpPr/>
            <p:nvPr/>
          </p:nvSpPr>
          <p:spPr>
            <a:xfrm>
              <a:off x="6081918" y="3214252"/>
              <a:ext cx="14693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dull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5">
              <a:extLst>
                <a:ext uri="{FF2B5EF4-FFF2-40B4-BE49-F238E27FC236}">
                  <a16:creationId xmlns:a16="http://schemas.microsoft.com/office/drawing/2014/main" xmlns="" id="{7D3A315C-9287-4EDE-A1DB-D27A4916846D}"/>
                </a:ext>
              </a:extLst>
            </p:cNvPr>
            <p:cNvSpPr/>
            <p:nvPr/>
          </p:nvSpPr>
          <p:spPr>
            <a:xfrm>
              <a:off x="8119277" y="698124"/>
              <a:ext cx="1560353" cy="1560353"/>
            </a:xfrm>
            <a:prstGeom prst="ellipse">
              <a:avLst/>
            </a:prstGeom>
            <a:blipFill dpi="0"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矩形 8">
              <a:extLst>
                <a:ext uri="{FF2B5EF4-FFF2-40B4-BE49-F238E27FC236}">
                  <a16:creationId xmlns:a16="http://schemas.microsoft.com/office/drawing/2014/main" xmlns="" id="{4190FE7E-CE20-43AB-9703-3C5A1715D18A}"/>
                </a:ext>
              </a:extLst>
            </p:cNvPr>
            <p:cNvSpPr/>
            <p:nvPr/>
          </p:nvSpPr>
          <p:spPr>
            <a:xfrm>
              <a:off x="7969002" y="1166111"/>
              <a:ext cx="17106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>
                  <a:solidFill>
                    <a:srgbClr val="5C9F73"/>
                  </a:solidFill>
                  <a:latin typeface="Century Gothic" panose="020F0302020204030204"/>
                  <a:ea typeface="微软雅黑" panose="020B0503020204020204" pitchFamily="34" charset="-122"/>
                </a:rPr>
                <a:t>difficult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C9F73"/>
                </a:solidFill>
                <a:effectLst/>
                <a:uLnTx/>
                <a:uFillTx/>
                <a:latin typeface="Century Gothic" panose="020F030202020403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1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06528" y="1961420"/>
            <a:ext cx="8114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5C9F73"/>
                </a:solidFill>
                <a:latin typeface="+mj-lt"/>
                <a:ea typeface="微软雅黑" panose="020B0503020204020204" pitchFamily="34" charset="-122"/>
              </a:rPr>
              <a:t>THANK YOU</a:t>
            </a:r>
            <a:r>
              <a:rPr lang="tr-TR" altLang="zh-CN" sz="8800" b="1" dirty="0">
                <a:solidFill>
                  <a:srgbClr val="5C9F73"/>
                </a:solidFill>
                <a:latin typeface="+mj-lt"/>
                <a:ea typeface="微软雅黑" panose="020B0503020204020204" pitchFamily="34" charset="-122"/>
              </a:rPr>
              <a:t> !</a:t>
            </a:r>
            <a:endParaRPr lang="zh-CN" altLang="en-US" sz="8800" b="1" dirty="0">
              <a:solidFill>
                <a:srgbClr val="5C9F7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1B7AD2A-D03D-4D1D-849C-173A7A254190}"/>
              </a:ext>
            </a:extLst>
          </p:cNvPr>
          <p:cNvSpPr/>
          <p:nvPr/>
        </p:nvSpPr>
        <p:spPr>
          <a:xfrm>
            <a:off x="415505" y="762826"/>
            <a:ext cx="113609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Monday, Tuesday, Wednesday, Thursday, Friday, Saturday, Sunday</a:t>
            </a:r>
          </a:p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Days of the week, days of the week</a:t>
            </a:r>
          </a:p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Seven days are in the week</a:t>
            </a:r>
          </a:p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I can sing the seven days</a:t>
            </a:r>
          </a:p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Now I can sing by myself</a:t>
            </a:r>
          </a:p>
          <a:p>
            <a:pPr algn="ctr"/>
            <a:r>
              <a:rPr lang="en-US" sz="4800" b="1" dirty="0" err="1" smtClean="0">
                <a:solidFill>
                  <a:srgbClr val="004376"/>
                </a:solidFill>
                <a:latin typeface="+mj-lt"/>
              </a:rPr>
              <a:t>Go,go,go</a:t>
            </a:r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! Hurray!</a:t>
            </a:r>
          </a:p>
          <a:p>
            <a:pPr algn="ctr"/>
            <a:endParaRPr lang="en-US" sz="4800" b="1" dirty="0" smtClean="0">
              <a:solidFill>
                <a:srgbClr val="004376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rgbClr val="004376"/>
                </a:solidFill>
                <a:latin typeface="+mj-lt"/>
              </a:rPr>
              <a:t> </a:t>
            </a:r>
            <a:endParaRPr lang="ru-RU" sz="4800" b="1" dirty="0">
              <a:solidFill>
                <a:srgbClr val="004376"/>
              </a:solidFill>
              <a:latin typeface="+mj-lt"/>
            </a:endParaRPr>
          </a:p>
        </p:txBody>
      </p:sp>
      <p:pic>
        <p:nvPicPr>
          <p:cNvPr id="2" name="Proper coffee">
            <a:hlinkClick r:id="" action="ppaction://media"/>
            <a:extLst>
              <a:ext uri="{FF2B5EF4-FFF2-40B4-BE49-F238E27FC236}">
                <a16:creationId xmlns:a16="http://schemas.microsoft.com/office/drawing/2014/main" xmlns="" id="{4F4A7405-4E87-42F1-BBF5-0A0678ECB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626" y="5790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06880" y="335704"/>
            <a:ext cx="9367519" cy="1323439"/>
            <a:chOff x="3797901" y="3251912"/>
            <a:chExt cx="4124130" cy="1323439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4124130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+mj-lt"/>
                </a:rPr>
                <a:t>T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197478" y="3251912"/>
              <a:ext cx="35293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Monday</a:t>
              </a:r>
              <a:r>
                <a:rPr lang="en-US" altLang="zh-CN" sz="4000" b="1" dirty="0">
                  <a:solidFill>
                    <a:srgbClr val="5C9F73"/>
                  </a:solidFill>
                  <a:latin typeface="+mj-lt"/>
                </a:rPr>
                <a:t>, Friday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,</a:t>
              </a:r>
              <a:r>
                <a:rPr lang="en-US" altLang="zh-CN" sz="4000" b="1" dirty="0">
                  <a:solidFill>
                    <a:srgbClr val="5C9F73"/>
                  </a:solidFill>
                  <a:latin typeface="+mj-lt"/>
                </a:rPr>
                <a:t> Saturday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, Wednesday, Thursday, Tuesday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940" y="1677503"/>
            <a:ext cx="4568688" cy="54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66720" y="39378"/>
            <a:ext cx="7457439" cy="741590"/>
            <a:chOff x="3797901" y="3251912"/>
            <a:chExt cx="5457158" cy="741590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5457158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1" y="3251912"/>
              <a:ext cx="4191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On Sundays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3BE844CA-379B-455C-B67C-DA68D7FE2DEE}"/>
              </a:ext>
            </a:extLst>
          </p:cNvPr>
          <p:cNvGrpSpPr/>
          <p:nvPr/>
        </p:nvGrpSpPr>
        <p:grpSpPr>
          <a:xfrm>
            <a:off x="894081" y="1521847"/>
            <a:ext cx="10996170" cy="741590"/>
            <a:chOff x="3536590" y="3251912"/>
            <a:chExt cx="6148206" cy="741590"/>
          </a:xfrm>
        </p:grpSpPr>
        <p:sp>
          <p:nvSpPr>
            <p:cNvPr id="17" name="矩形: 圆角 1">
              <a:extLst>
                <a:ext uri="{FF2B5EF4-FFF2-40B4-BE49-F238E27FC236}">
                  <a16:creationId xmlns:a16="http://schemas.microsoft.com/office/drawing/2014/main" xmlns="" id="{ABD393FD-DFF5-4607-8597-0A7ED36C2D20}"/>
                </a:ext>
              </a:extLst>
            </p:cNvPr>
            <p:cNvSpPr/>
            <p:nvPr/>
          </p:nvSpPr>
          <p:spPr>
            <a:xfrm>
              <a:off x="3797901" y="3251912"/>
              <a:ext cx="5457158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文本框 2">
              <a:extLst>
                <a:ext uri="{FF2B5EF4-FFF2-40B4-BE49-F238E27FC236}">
                  <a16:creationId xmlns:a16="http://schemas.microsoft.com/office/drawing/2014/main" xmlns="" id="{98B0F49B-AD97-4C8D-959B-80F31A364C3A}"/>
                </a:ext>
              </a:extLst>
            </p:cNvPr>
            <p:cNvSpPr txBox="1"/>
            <p:nvPr/>
          </p:nvSpPr>
          <p:spPr>
            <a:xfrm>
              <a:off x="3536590" y="3251912"/>
              <a:ext cx="6148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MORNING,AFTERNOON, EVENING, NIGHT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8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>
            <a:extLst>
              <a:ext uri="{FF2B5EF4-FFF2-40B4-BE49-F238E27FC236}">
                <a16:creationId xmlns:a16="http://schemas.microsoft.com/office/drawing/2014/main" xmlns="" id="{98B0F49B-AD97-4C8D-959B-80F31A364C3A}"/>
              </a:ext>
            </a:extLst>
          </p:cNvPr>
          <p:cNvSpPr txBox="1"/>
          <p:nvPr/>
        </p:nvSpPr>
        <p:spPr>
          <a:xfrm>
            <a:off x="500550" y="1539574"/>
            <a:ext cx="109405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Утро-с 6 утра до 12 дня</a:t>
            </a:r>
          </a:p>
          <a:p>
            <a:pPr algn="ctr"/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День-с 12 дня до 6 вечера</a:t>
            </a:r>
          </a:p>
          <a:p>
            <a:pPr algn="ctr"/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Ночь-с 6 вечера до 6 утра</a:t>
            </a:r>
          </a:p>
          <a:p>
            <a:pPr algn="ctr"/>
            <a:endParaRPr lang="ru-RU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После 6 вечера мы можем употреблять </a:t>
            </a:r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night</a:t>
            </a:r>
            <a:endParaRPr lang="ru-RU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5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5439" y="91088"/>
            <a:ext cx="5019041" cy="2554546"/>
            <a:chOff x="4176437" y="3251911"/>
            <a:chExt cx="3203428" cy="2554546"/>
          </a:xfrm>
        </p:grpSpPr>
        <p:sp>
          <p:nvSpPr>
            <p:cNvPr id="2" name="矩形: 圆角 1"/>
            <p:cNvSpPr/>
            <p:nvPr/>
          </p:nvSpPr>
          <p:spPr>
            <a:xfrm>
              <a:off x="4176437" y="3251911"/>
              <a:ext cx="3203428" cy="2554546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2" y="3251912"/>
              <a:ext cx="295747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In</a:t>
              </a:r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the morning</a:t>
              </a:r>
            </a:p>
            <a:p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In</a:t>
              </a:r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the afternoon</a:t>
              </a:r>
            </a:p>
            <a:p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In</a:t>
              </a:r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the evening</a:t>
              </a:r>
            </a:p>
            <a:p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BUT </a:t>
              </a:r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AT</a:t>
              </a:r>
              <a:r>
                <a:rPr lang="en-US" altLang="zh-C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the night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77" y="173115"/>
            <a:ext cx="4609268" cy="741590"/>
            <a:chOff x="3797901" y="3251912"/>
            <a:chExt cx="5457158" cy="741590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5457158" cy="741590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1" y="3251912"/>
              <a:ext cx="4191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5C9F73"/>
                  </a:solidFill>
                  <a:latin typeface="+mj-lt"/>
                </a:rPr>
                <a:t>Remember</a:t>
              </a:r>
              <a:r>
                <a:rPr lang="ru-RU" altLang="zh-CN" sz="4000" b="1" dirty="0">
                  <a:solidFill>
                    <a:srgbClr val="5C9F73"/>
                  </a:solidFill>
                  <a:latin typeface="+mj-lt"/>
                </a:rPr>
                <a:t>!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BB3781-D2E4-47AF-BBCD-EB89649B5E74}"/>
              </a:ext>
            </a:extLst>
          </p:cNvPr>
          <p:cNvSpPr/>
          <p:nvPr/>
        </p:nvSpPr>
        <p:spPr>
          <a:xfrm>
            <a:off x="458498" y="1325636"/>
            <a:ext cx="40001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in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the morning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in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the afternoon</a:t>
            </a:r>
            <a:endParaRPr lang="en-US" sz="9600" b="1" dirty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in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the evening </a:t>
            </a:r>
            <a:endParaRPr lang="ru-RU" sz="2800" b="1" dirty="0">
              <a:solidFill>
                <a:prstClr val="black"/>
              </a:solidFill>
              <a:latin typeface="+mj-lt"/>
            </a:endParaRPr>
          </a:p>
          <a:p>
            <a:endParaRPr lang="ru-RU" b="1" dirty="0">
              <a:solidFill>
                <a:prstClr val="black"/>
              </a:solidFill>
              <a:latin typeface="+mj-lt"/>
            </a:endParaRPr>
          </a:p>
          <a:p>
            <a:endParaRPr lang="en-US" b="1" dirty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at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night</a:t>
            </a: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at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seven o’clock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+mj-lt"/>
              </a:rPr>
            </a:b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</a:p>
          <a:p>
            <a:endParaRPr lang="en-US" b="1" dirty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Sundays</a:t>
            </a: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on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Saturdays</a:t>
            </a:r>
            <a:endParaRPr lang="ru-RU" sz="2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+mj-lt"/>
              </a:rPr>
              <a:t>          </a:t>
            </a:r>
            <a:endParaRPr lang="ru-RU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03FAED-732E-4AD5-9372-0C57A7762CE1}"/>
              </a:ext>
            </a:extLst>
          </p:cNvPr>
          <p:cNvSpPr txBox="1"/>
          <p:nvPr/>
        </p:nvSpPr>
        <p:spPr>
          <a:xfrm>
            <a:off x="5096416" y="1325636"/>
            <a:ext cx="152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+mj-lt"/>
              </a:rPr>
              <a:t>in</a:t>
            </a:r>
            <a:endParaRPr lang="ru-RU" sz="9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C246DD-442E-4483-BC87-4F05BE0E64FD}"/>
              </a:ext>
            </a:extLst>
          </p:cNvPr>
          <p:cNvSpPr txBox="1"/>
          <p:nvPr/>
        </p:nvSpPr>
        <p:spPr>
          <a:xfrm>
            <a:off x="5096416" y="2757621"/>
            <a:ext cx="152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+mj-lt"/>
              </a:rPr>
              <a:t>at</a:t>
            </a:r>
            <a:endParaRPr lang="ru-RU" sz="9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1A18B0-42D3-4BB8-9337-406221CB495A}"/>
              </a:ext>
            </a:extLst>
          </p:cNvPr>
          <p:cNvSpPr txBox="1"/>
          <p:nvPr/>
        </p:nvSpPr>
        <p:spPr>
          <a:xfrm>
            <a:off x="5096415" y="4189606"/>
            <a:ext cx="1744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+mj-lt"/>
              </a:rPr>
              <a:t>on</a:t>
            </a:r>
            <a:endParaRPr lang="ru-RU" sz="9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5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76" y="173114"/>
            <a:ext cx="12756363" cy="5632312"/>
            <a:chOff x="3797901" y="3251911"/>
            <a:chExt cx="5457158" cy="5632312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1"/>
              <a:ext cx="5457158" cy="4378565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1" y="3251912"/>
              <a:ext cx="4191811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I get up </a:t>
              </a:r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__AT_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7 o’clock.</a:t>
              </a:r>
            </a:p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My brother watches a </a:t>
              </a: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video</a:t>
              </a:r>
              <a:r>
                <a:rPr lang="en-US" altLang="zh-CN" sz="4000" b="1" dirty="0" err="1" smtClean="0">
                  <a:solidFill>
                    <a:srgbClr val="7030A0"/>
                  </a:solidFill>
                  <a:latin typeface="+mj-lt"/>
                </a:rPr>
                <a:t>_AT__</a:t>
              </a: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night</a:t>
              </a:r>
              <a:endParaRPr lang="en-US" altLang="zh-CN" sz="4000" b="1" dirty="0" smtClean="0">
                <a:solidFill>
                  <a:srgbClr val="5C9F73"/>
                </a:solidFill>
                <a:latin typeface="+mj-lt"/>
              </a:endParaRPr>
            </a:p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I come home </a:t>
              </a:r>
              <a:r>
                <a:rPr lang="en-US" altLang="zh-CN" sz="4000" b="1" dirty="0" smtClean="0">
                  <a:solidFill>
                    <a:srgbClr val="7030A0"/>
                  </a:solidFill>
                  <a:latin typeface="+mj-lt"/>
                </a:rPr>
                <a:t>_IN___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 the afternoon.</a:t>
              </a:r>
            </a:p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Mary visits her friends___</a:t>
              </a: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ON_Sundays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.</a:t>
              </a:r>
            </a:p>
            <a:p>
              <a:pPr marL="742950" indent="-742950">
                <a:buAutoNum type="arabicPeriod"/>
              </a:pP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Vova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 has breakfast _at__8 o’clock.</a:t>
              </a:r>
            </a:p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Tim listens to music _</a:t>
              </a: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on__Mondays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.</a:t>
              </a:r>
            </a:p>
            <a:p>
              <a:pPr marL="742950" indent="-742950">
                <a:buAutoNum type="arabicPeriod"/>
              </a:pP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She has a shower </a:t>
              </a:r>
              <a:r>
                <a:rPr lang="en-US" altLang="zh-CN" sz="4000" b="1" dirty="0" err="1" smtClean="0">
                  <a:solidFill>
                    <a:srgbClr val="5C9F73"/>
                  </a:solidFill>
                  <a:latin typeface="+mj-lt"/>
                </a:rPr>
                <a:t>in___the</a:t>
              </a:r>
              <a:r>
                <a:rPr lang="en-US" altLang="zh-CN" sz="4000" b="1" dirty="0" smtClean="0">
                  <a:solidFill>
                    <a:srgbClr val="5C9F73"/>
                  </a:solidFill>
                  <a:latin typeface="+mj-lt"/>
                </a:rPr>
                <a:t> morning.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0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0677" y="173115"/>
            <a:ext cx="4609268" cy="741590"/>
            <a:chOff x="3797901" y="3251912"/>
            <a:chExt cx="5457158" cy="741590"/>
          </a:xfrm>
        </p:grpSpPr>
        <p:sp>
          <p:nvSpPr>
            <p:cNvPr id="2" name="矩形: 圆角 1"/>
            <p:cNvSpPr/>
            <p:nvPr/>
          </p:nvSpPr>
          <p:spPr>
            <a:xfrm>
              <a:off x="3797901" y="3251912"/>
              <a:ext cx="5457158" cy="741590"/>
            </a:xfrm>
            <a:prstGeom prst="round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2391" y="3251912"/>
              <a:ext cx="4191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5C9F73"/>
                  </a:solidFill>
                  <a:latin typeface="+mj-lt"/>
                </a:rPr>
                <a:t>Daily routines</a:t>
              </a:r>
              <a:endParaRPr lang="zh-CN" altLang="en-US" sz="4000" b="1" dirty="0">
                <a:solidFill>
                  <a:srgbClr val="5C9F73"/>
                </a:solidFill>
                <a:latin typeface="+mj-lt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833645-2164-4462-B985-450DD2706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77" y="1224695"/>
            <a:ext cx="4192859" cy="480617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D8429A-C2F8-4B4B-A1A6-B89B6363B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493" y="1592686"/>
            <a:ext cx="4237463" cy="443818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04 - Unit 16a - Ex. 1, p. 126">
            <a:hlinkClick r:id="" action="ppaction://media"/>
            <a:extLst>
              <a:ext uri="{FF2B5EF4-FFF2-40B4-BE49-F238E27FC236}">
                <a16:creationId xmlns:a16="http://schemas.microsoft.com/office/drawing/2014/main" xmlns="" id="{A1450F85-5D16-418B-8B52-0122CA324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81252" y="551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Smell of Spring Powerpoint Template, Freept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16487</TotalTime>
  <Words>380</Words>
  <Application>Microsoft Office PowerPoint</Application>
  <PresentationFormat>Произвольный</PresentationFormat>
  <Paragraphs>106</Paragraphs>
  <Slides>19</Slides>
  <Notes>16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Smell of Spring Powerpoint Template, Freepttbackgrounds.net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Freepptbackgrounds.net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Smell of Spring Powerpoint Template</dc:title>
  <dc:subject>Powerpoint Template</dc:subject>
  <dc:creator>Freepptbackgrounds.net</dc:creator>
  <cp:keywords>Smell of Spring Powerpoint Template</cp:keywords>
  <dc:description>Smell of Spring Powerpoint Template_x000d_
www.freepptbackgrounds.net</dc:description>
  <cp:lastModifiedBy>User</cp:lastModifiedBy>
  <cp:revision>80</cp:revision>
  <dcterms:created xsi:type="dcterms:W3CDTF">2017-05-13T15:45:00Z</dcterms:created>
  <dcterms:modified xsi:type="dcterms:W3CDTF">2021-05-10T17:39:48Z</dcterms:modified>
</cp:coreProperties>
</file>