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3266-3B18-4CDE-9D1F-7D60EC6862B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80CE-F960-48F6-B39C-07F21A9E8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3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EA4345-00D7-4C9B-ADB1-0962174386F4}" type="slidenum">
              <a:rPr lang="ru-RU" altLang="ru-RU" sz="1200" smtClean="0"/>
              <a:pPr eaLnBrk="1" hangingPunct="1"/>
              <a:t>15</a:t>
            </a:fld>
            <a:endParaRPr lang="ru-RU" altLang="ru-RU" sz="1200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2EB96C9-0294-40F5-BDEF-335D1B6812EB}" type="slidenum">
              <a:rPr lang="ru-RU" altLang="ru-RU" sz="1200"/>
              <a:pPr algn="r" eaLnBrk="1" hangingPunct="1"/>
              <a:t>20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AA851A-2B03-4F1C-B6A4-FDE5D75CEE24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33A9DA-C168-4E5F-9FF3-0A5B2590DB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1.xml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dirty="0" smtClean="0"/>
              <a:t>Организация </a:t>
            </a:r>
            <a:r>
              <a:rPr lang="ru-RU" altLang="ru-RU" sz="3200" dirty="0" err="1" smtClean="0"/>
              <a:t>здоровьесберегающей</a:t>
            </a:r>
            <a:r>
              <a:rPr lang="ru-RU" altLang="ru-RU" sz="3200" dirty="0" smtClean="0"/>
              <a:t> образовательной среды в школе согласно требованиям </a:t>
            </a:r>
            <a:r>
              <a:rPr lang="ru-RU" altLang="ru-RU" sz="3200" dirty="0" smtClean="0"/>
              <a:t>ФГОС в условиях дистанционного обучения</a:t>
            </a:r>
            <a:endParaRPr lang="ru-RU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7149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811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800" dirty="0" smtClean="0"/>
              <a:t> </a:t>
            </a:r>
            <a:r>
              <a:rPr lang="ru-RU" altLang="ru-RU" sz="3200" dirty="0" smtClean="0"/>
              <a:t>Согласно определению ВОЗ «здоровье – это состояние полного физического, психического и социального благополучия…».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253456"/>
            <a:ext cx="4535487" cy="41036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 smtClean="0"/>
              <a:t>на 50 – 60% зависит от  образа жизни</a:t>
            </a:r>
          </a:p>
          <a:p>
            <a:pPr eaLnBrk="1" hangingPunct="1"/>
            <a:r>
              <a:rPr lang="ru-RU" altLang="ru-RU" sz="2400" dirty="0" smtClean="0"/>
              <a:t>более чем на 20% - от состояния окружающей среды </a:t>
            </a:r>
          </a:p>
          <a:p>
            <a:pPr eaLnBrk="1" hangingPunct="1"/>
            <a:r>
              <a:rPr lang="ru-RU" altLang="ru-RU" sz="2400" dirty="0" smtClean="0"/>
              <a:t>на 10 – 15% - от наследственности </a:t>
            </a:r>
          </a:p>
          <a:p>
            <a:pPr eaLnBrk="1" hangingPunct="1"/>
            <a:r>
              <a:rPr lang="ru-RU" altLang="ru-RU" sz="2400" dirty="0" smtClean="0"/>
              <a:t> 10% составляет вклад медицины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003800" y="2060575"/>
          <a:ext cx="4140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иаграмма" r:id="rId3" imgW="4038660" imgH="4495710" progId="MSGraph.Chart.8">
                  <p:embed followColorScheme="full"/>
                </p:oleObj>
              </mc:Choice>
              <mc:Fallback>
                <p:oleObj name="Диаграмма" r:id="rId3" imgW="4038660" imgH="44957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060575"/>
                        <a:ext cx="4140200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20"/>
          <p:cNvSpPr txBox="1">
            <a:spLocks noChangeArrowheads="1"/>
          </p:cNvSpPr>
          <p:nvPr/>
        </p:nvSpPr>
        <p:spPr bwMode="auto">
          <a:xfrm>
            <a:off x="7092950" y="2852738"/>
            <a:ext cx="79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2"/>
                </a:solidFill>
                <a:latin typeface="Garamond" pitchFamily="18" charset="0"/>
              </a:rPr>
              <a:t>10%</a:t>
            </a: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7667625" y="3357563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2"/>
                </a:solidFill>
                <a:latin typeface="Garamond" pitchFamily="18" charset="0"/>
              </a:rPr>
              <a:t>10%</a:t>
            </a:r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7596188" y="4076700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Garamond" pitchFamily="18" charset="0"/>
              </a:rPr>
              <a:t>20%</a:t>
            </a:r>
          </a:p>
        </p:txBody>
      </p:sp>
      <p:sp>
        <p:nvSpPr>
          <p:cNvPr id="2056" name="Text Box 19"/>
          <p:cNvSpPr txBox="1">
            <a:spLocks noChangeArrowheads="1"/>
          </p:cNvSpPr>
          <p:nvPr/>
        </p:nvSpPr>
        <p:spPr bwMode="auto">
          <a:xfrm>
            <a:off x="5795963" y="3860800"/>
            <a:ext cx="865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chemeClr val="bg2"/>
                </a:solidFill>
                <a:latin typeface="Garamond" pitchFamily="18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6471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500188" y="620713"/>
            <a:ext cx="2330450" cy="1563687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99"/>
                </a:solidFill>
              </a:rPr>
              <a:t>духовно-</a:t>
            </a:r>
          </a:p>
          <a:p>
            <a:pPr algn="ctr" eaLnBrk="1" hangingPunct="1"/>
            <a:r>
              <a:rPr lang="ru-RU" altLang="ru-RU" b="1">
                <a:solidFill>
                  <a:srgbClr val="003399"/>
                </a:solidFill>
              </a:rPr>
              <a:t>нравственное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643313" y="214313"/>
            <a:ext cx="2290762" cy="15636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99"/>
                </a:solidFill>
              </a:rPr>
              <a:t>соматическое</a:t>
            </a:r>
          </a:p>
        </p:txBody>
      </p:sp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1187450" y="2349500"/>
            <a:ext cx="1924050" cy="1563688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99"/>
                </a:solidFill>
              </a:rPr>
              <a:t>Интеллек</a:t>
            </a:r>
          </a:p>
          <a:p>
            <a:pPr algn="ctr" eaLnBrk="1" hangingPunct="1"/>
            <a:r>
              <a:rPr lang="ru-RU" altLang="ru-RU" b="1">
                <a:solidFill>
                  <a:srgbClr val="003399"/>
                </a:solidFill>
              </a:rPr>
              <a:t>туальное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5508625" y="1196975"/>
            <a:ext cx="1871663" cy="1563688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99"/>
                </a:solidFill>
              </a:rPr>
              <a:t>физическое</a:t>
            </a:r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2500313" y="3789363"/>
            <a:ext cx="2287587" cy="156368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99"/>
                </a:solidFill>
              </a:rPr>
              <a:t>социальное</a:t>
            </a:r>
          </a:p>
          <a:p>
            <a:pPr algn="ctr" eaLnBrk="1" hangingPunct="1"/>
            <a:endParaRPr lang="ru-RU" altLang="ru-RU" b="1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5580063" y="2781300"/>
            <a:ext cx="2278062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99"/>
                </a:solidFill>
              </a:rPr>
              <a:t>психическое</a:t>
            </a: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3059113" y="1844675"/>
            <a:ext cx="2714625" cy="19954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99"/>
                </a:solidFill>
              </a:rPr>
              <a:t>Виды здоровья</a:t>
            </a:r>
          </a:p>
        </p:txBody>
      </p:sp>
      <p:sp>
        <p:nvSpPr>
          <p:cNvPr id="21513" name="Freeform 10"/>
          <p:cNvSpPr>
            <a:spLocks/>
          </p:cNvSpPr>
          <p:nvPr/>
        </p:nvSpPr>
        <p:spPr bwMode="auto">
          <a:xfrm>
            <a:off x="5076825" y="3860800"/>
            <a:ext cx="1763713" cy="2797175"/>
          </a:xfrm>
          <a:custGeom>
            <a:avLst/>
            <a:gdLst>
              <a:gd name="T0" fmla="*/ 0 w 1111"/>
              <a:gd name="T1" fmla="*/ 0 h 1762"/>
              <a:gd name="T2" fmla="*/ 2147483647 w 1111"/>
              <a:gd name="T3" fmla="*/ 2147483647 h 1762"/>
              <a:gd name="T4" fmla="*/ 2147483647 w 1111"/>
              <a:gd name="T5" fmla="*/ 2147483647 h 1762"/>
              <a:gd name="T6" fmla="*/ 2147483647 w 1111"/>
              <a:gd name="T7" fmla="*/ 2147483647 h 1762"/>
              <a:gd name="T8" fmla="*/ 2147483647 w 1111"/>
              <a:gd name="T9" fmla="*/ 2147483647 h 1762"/>
              <a:gd name="T10" fmla="*/ 2147483647 w 1111"/>
              <a:gd name="T11" fmla="*/ 2147483647 h 17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1"/>
              <a:gd name="T19" fmla="*/ 0 h 1762"/>
              <a:gd name="T20" fmla="*/ 1111 w 1111"/>
              <a:gd name="T21" fmla="*/ 1762 h 17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1" h="1762">
                <a:moveTo>
                  <a:pt x="0" y="0"/>
                </a:moveTo>
                <a:cubicBezTo>
                  <a:pt x="487" y="469"/>
                  <a:pt x="975" y="938"/>
                  <a:pt x="1043" y="1180"/>
                </a:cubicBezTo>
                <a:cubicBezTo>
                  <a:pt x="1111" y="1422"/>
                  <a:pt x="529" y="1361"/>
                  <a:pt x="408" y="1452"/>
                </a:cubicBezTo>
                <a:cubicBezTo>
                  <a:pt x="287" y="1543"/>
                  <a:pt x="325" y="1686"/>
                  <a:pt x="317" y="1724"/>
                </a:cubicBezTo>
                <a:cubicBezTo>
                  <a:pt x="309" y="1762"/>
                  <a:pt x="369" y="1686"/>
                  <a:pt x="362" y="1678"/>
                </a:cubicBezTo>
                <a:cubicBezTo>
                  <a:pt x="355" y="1670"/>
                  <a:pt x="313" y="1674"/>
                  <a:pt x="272" y="16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 rot="2737514">
            <a:off x="7065169" y="3164681"/>
            <a:ext cx="695325" cy="25193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 rot="-6308207">
            <a:off x="4809331" y="4142582"/>
            <a:ext cx="549275" cy="2786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5651500" y="5516563"/>
            <a:ext cx="3240088" cy="13414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2"/>
                </a:solidFill>
                <a:latin typeface="Garamond" pitchFamily="18" charset="0"/>
              </a:rPr>
              <a:t>РЕБЕНОК</a:t>
            </a:r>
          </a:p>
          <a:p>
            <a:pPr algn="ctr" eaLnBrk="1" hangingPunct="1"/>
            <a:endParaRPr lang="ru-RU" altLang="ru-RU" b="1">
              <a:solidFill>
                <a:srgbClr val="000514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9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89646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chemeClr val="tx2"/>
                </a:solidFill>
              </a:rPr>
              <a:t>Факторы, формирующие образовательную среду и влияющие на сохранение и развитие здоровья школьников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628775"/>
            <a:ext cx="3348038" cy="1800225"/>
            <a:chOff x="242" y="3024"/>
            <a:chExt cx="1728" cy="1158"/>
          </a:xfrm>
        </p:grpSpPr>
        <p:sp>
          <p:nvSpPr>
            <p:cNvPr id="86020" name="Cloud"/>
            <p:cNvSpPr>
              <a:spLocks noChangeAspect="1" noEditPoints="1" noChangeArrowheads="1"/>
            </p:cNvSpPr>
            <p:nvPr/>
          </p:nvSpPr>
          <p:spPr bwMode="auto">
            <a:xfrm>
              <a:off x="242" y="3024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489" y="3162"/>
              <a:ext cx="1383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/>
                <a:t>Санитарно-гигиенические условия в школе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3789363"/>
            <a:ext cx="3263900" cy="2562225"/>
            <a:chOff x="0" y="528"/>
            <a:chExt cx="1728" cy="1158"/>
          </a:xfrm>
        </p:grpSpPr>
        <p:sp>
          <p:nvSpPr>
            <p:cNvPr id="86023" name="Cloud"/>
            <p:cNvSpPr>
              <a:spLocks noChangeAspect="1" noEditPoints="1" noChangeArrowheads="1"/>
            </p:cNvSpPr>
            <p:nvPr/>
          </p:nvSpPr>
          <p:spPr bwMode="auto">
            <a:xfrm>
              <a:off x="0" y="528"/>
              <a:ext cx="1728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9" name="Text Box 8"/>
            <p:cNvSpPr txBox="1">
              <a:spLocks noChangeArrowheads="1"/>
            </p:cNvSpPr>
            <p:nvPr/>
          </p:nvSpPr>
          <p:spPr bwMode="auto">
            <a:xfrm>
              <a:off x="288" y="911"/>
              <a:ext cx="129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Медицинское обеспечение</a:t>
              </a:r>
              <a:endParaRPr lang="en-US" altLang="ru-RU" b="1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64163" y="4365625"/>
            <a:ext cx="3381375" cy="1871663"/>
            <a:chOff x="-98" y="528"/>
            <a:chExt cx="1826" cy="1158"/>
          </a:xfrm>
        </p:grpSpPr>
        <p:sp>
          <p:nvSpPr>
            <p:cNvPr id="86026" name="Cloud"/>
            <p:cNvSpPr>
              <a:spLocks noChangeAspect="1" noEditPoints="1" noChangeArrowheads="1"/>
            </p:cNvSpPr>
            <p:nvPr/>
          </p:nvSpPr>
          <p:spPr bwMode="auto">
            <a:xfrm>
              <a:off x="-98" y="528"/>
              <a:ext cx="1826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b="1" dirty="0"/>
                <a:t>Организация питания</a:t>
              </a:r>
            </a:p>
          </p:txBody>
        </p:sp>
        <p:sp>
          <p:nvSpPr>
            <p:cNvPr id="22547" name="Text Box 11"/>
            <p:cNvSpPr txBox="1">
              <a:spLocks noChangeArrowheads="1"/>
            </p:cNvSpPr>
            <p:nvPr/>
          </p:nvSpPr>
          <p:spPr bwMode="auto">
            <a:xfrm>
              <a:off x="288" y="911"/>
              <a:ext cx="129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ru-RU" sz="2000" b="1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614988" y="1268413"/>
            <a:ext cx="3529012" cy="2016125"/>
            <a:chOff x="-487" y="380"/>
            <a:chExt cx="2215" cy="2335"/>
          </a:xfrm>
        </p:grpSpPr>
        <p:sp>
          <p:nvSpPr>
            <p:cNvPr id="86029" name="Cloud"/>
            <p:cNvSpPr>
              <a:spLocks noChangeAspect="1" noEditPoints="1" noChangeArrowheads="1"/>
            </p:cNvSpPr>
            <p:nvPr/>
          </p:nvSpPr>
          <p:spPr bwMode="auto">
            <a:xfrm>
              <a:off x="-487" y="380"/>
              <a:ext cx="2215" cy="233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 b="1" dirty="0">
                <a:solidFill>
                  <a:schemeClr val="bg2"/>
                </a:solidFill>
              </a:endParaRPr>
            </a:p>
          </p:txBody>
        </p:sp>
        <p:sp>
          <p:nvSpPr>
            <p:cNvPr id="22545" name="Text Box 14"/>
            <p:cNvSpPr txBox="1">
              <a:spLocks noChangeArrowheads="1"/>
            </p:cNvSpPr>
            <p:nvPr/>
          </p:nvSpPr>
          <p:spPr bwMode="auto">
            <a:xfrm>
              <a:off x="-165" y="911"/>
              <a:ext cx="1749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ru-RU" sz="2000" b="1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843213" y="2708275"/>
            <a:ext cx="3976687" cy="2133600"/>
            <a:chOff x="1248" y="1008"/>
            <a:chExt cx="3408" cy="2448"/>
          </a:xfrm>
        </p:grpSpPr>
        <p:sp>
          <p:nvSpPr>
            <p:cNvPr id="22540" name="Oval 16"/>
            <p:cNvSpPr>
              <a:spLocks noChangeArrowheads="1"/>
            </p:cNvSpPr>
            <p:nvPr/>
          </p:nvSpPr>
          <p:spPr bwMode="auto">
            <a:xfrm>
              <a:off x="1248" y="1008"/>
              <a:ext cx="3408" cy="244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541" name="Text Box 17"/>
            <p:cNvSpPr txBox="1">
              <a:spLocks noChangeArrowheads="1"/>
            </p:cNvSpPr>
            <p:nvPr/>
          </p:nvSpPr>
          <p:spPr bwMode="auto">
            <a:xfrm>
              <a:off x="2399" y="2640"/>
              <a:ext cx="120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ru-RU" b="1"/>
            </a:p>
          </p:txBody>
        </p:sp>
        <p:sp>
          <p:nvSpPr>
            <p:cNvPr id="22542" name="Text Box 18"/>
            <p:cNvSpPr txBox="1">
              <a:spLocks noChangeArrowheads="1"/>
            </p:cNvSpPr>
            <p:nvPr/>
          </p:nvSpPr>
          <p:spPr bwMode="auto">
            <a:xfrm>
              <a:off x="1824" y="2352"/>
              <a:ext cx="249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514"/>
                  </a:solidFill>
                </a:rPr>
                <a:t>Образовательная среда </a:t>
              </a:r>
              <a:endParaRPr lang="en-US" altLang="ru-RU" b="1">
                <a:solidFill>
                  <a:srgbClr val="000514"/>
                </a:solidFill>
              </a:endParaRPr>
            </a:p>
          </p:txBody>
        </p:sp>
        <p:sp>
          <p:nvSpPr>
            <p:cNvPr id="22543" name="Text Box 19"/>
            <p:cNvSpPr txBox="1">
              <a:spLocks noChangeArrowheads="1"/>
            </p:cNvSpPr>
            <p:nvPr/>
          </p:nvSpPr>
          <p:spPr bwMode="auto">
            <a:xfrm>
              <a:off x="2160" y="2928"/>
              <a:ext cx="168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b="1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071938" y="2643188"/>
            <a:ext cx="1571625" cy="1368425"/>
            <a:chOff x="2400" y="1488"/>
            <a:chExt cx="1104" cy="816"/>
          </a:xfrm>
        </p:grpSpPr>
        <p:sp>
          <p:nvSpPr>
            <p:cNvPr id="22538" name="Oval 21"/>
            <p:cNvSpPr>
              <a:spLocks noChangeArrowheads="1"/>
            </p:cNvSpPr>
            <p:nvPr/>
          </p:nvSpPr>
          <p:spPr bwMode="auto">
            <a:xfrm>
              <a:off x="2400" y="1488"/>
              <a:ext cx="1104" cy="81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b="1"/>
                <a:t>	 </a:t>
              </a:r>
              <a:endParaRPr lang="en-US" altLang="ru-RU" b="1">
                <a:solidFill>
                  <a:schemeClr val="bg2"/>
                </a:solidFill>
              </a:endParaRPr>
            </a:p>
          </p:txBody>
        </p:sp>
        <p:pic>
          <p:nvPicPr>
            <p:cNvPr id="22539" name="Picture 22" descr="Pictur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584"/>
              <a:ext cx="411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7" name="Text Box 5"/>
          <p:cNvSpPr txBox="1">
            <a:spLocks noChangeArrowheads="1"/>
          </p:cNvSpPr>
          <p:nvPr/>
        </p:nvSpPr>
        <p:spPr bwMode="auto">
          <a:xfrm>
            <a:off x="6084888" y="1557338"/>
            <a:ext cx="27368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 b="1"/>
              <a:t>Организация учебного процесса и внеучебной деятельности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899613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8643937" cy="1762125"/>
          </a:xfrm>
        </p:spPr>
        <p:txBody>
          <a:bodyPr>
            <a:normAutofit fontScale="90000"/>
          </a:bodyPr>
          <a:lstStyle/>
          <a:p>
            <a:r>
              <a:rPr lang="ru-RU" altLang="ru-RU" sz="3200" smtClean="0"/>
              <a:t>Факторы формирующие образовательную среду и влияющие на здоровье учащихся </a:t>
            </a:r>
            <a:r>
              <a:rPr lang="ru-RU" altLang="ru-RU" sz="3200" b="0" smtClean="0"/>
              <a:t>(по М.М. Безруких)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2143125"/>
            <a:ext cx="8462963" cy="4383088"/>
          </a:xfrm>
        </p:spPr>
        <p:txBody>
          <a:bodyPr>
            <a:normAutofit fontScale="92500" lnSpcReduction="10000"/>
          </a:bodyPr>
          <a:lstStyle/>
          <a:p>
            <a:pPr marL="14400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b="1" dirty="0" smtClean="0"/>
              <a:t>педагогические: </a:t>
            </a:r>
            <a:r>
              <a:rPr lang="ru-RU" sz="2000" dirty="0" smtClean="0"/>
              <a:t>учебная нагрузка, средства и методы обучения и воспитания, педагогические технологии, организация физического воспитания; </a:t>
            </a:r>
          </a:p>
          <a:p>
            <a:pPr marL="14400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b="1" dirty="0" smtClean="0"/>
              <a:t>физиолого-гигиенические: </a:t>
            </a:r>
            <a:r>
              <a:rPr lang="ru-RU" sz="2000" dirty="0" smtClean="0"/>
              <a:t>гигиенические условия в школе, организация питания, режим дня (расписание),чередование учебы и каникул, организация двигательной активности, оздоровительные мероприятия; </a:t>
            </a:r>
          </a:p>
          <a:p>
            <a:pPr>
              <a:lnSpc>
                <a:spcPct val="150000"/>
              </a:lnSpc>
              <a:defRPr/>
            </a:pPr>
            <a:r>
              <a:rPr lang="ru-RU" sz="2000" b="1" dirty="0" err="1" smtClean="0"/>
              <a:t>социопсихологические</a:t>
            </a:r>
            <a:r>
              <a:rPr lang="ru-RU" sz="2000" b="1" dirty="0" smtClean="0"/>
              <a:t>: </a:t>
            </a:r>
            <a:r>
              <a:rPr lang="ru-RU" sz="2000" dirty="0" smtClean="0"/>
              <a:t>мотивация учащихся, взаимоотношения «ученик – учитель», взаимоотношения «ученик – класс» (сверстники), взаимоотношения «учитель – родители».</a:t>
            </a:r>
          </a:p>
          <a:p>
            <a:pPr marL="457200" indent="-457200">
              <a:lnSpc>
                <a:spcPct val="150000"/>
              </a:lnSpc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31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3214688" y="214313"/>
            <a:ext cx="53197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Важным компонентом создания здоровьесберегающей среды является проведение мониторинга </a:t>
            </a:r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685800" y="2819400"/>
            <a:ext cx="2819400" cy="1676400"/>
          </a:xfrm>
          <a:prstGeom prst="curvedDownArrow">
            <a:avLst>
              <a:gd name="adj1" fmla="val 14249"/>
              <a:gd name="adj2" fmla="val 50455"/>
              <a:gd name="adj3" fmla="val 48810"/>
            </a:avLst>
          </a:prstGeom>
          <a:gradFill rotWithShape="0">
            <a:gsLst>
              <a:gs pos="0">
                <a:srgbClr val="FF3399"/>
              </a:gs>
              <a:gs pos="12500">
                <a:srgbClr val="FF6633"/>
              </a:gs>
              <a:gs pos="25000">
                <a:srgbClr val="FFFF00"/>
              </a:gs>
              <a:gs pos="37500">
                <a:srgbClr val="01A78F"/>
              </a:gs>
              <a:gs pos="50000">
                <a:srgbClr val="3366FF"/>
              </a:gs>
              <a:gs pos="62500">
                <a:srgbClr val="01A78F"/>
              </a:gs>
              <a:gs pos="75000">
                <a:srgbClr val="FFFF00"/>
              </a:gs>
              <a:gs pos="87500">
                <a:srgbClr val="FF6633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2971800" y="2362200"/>
            <a:ext cx="2743200" cy="1600200"/>
          </a:xfrm>
          <a:prstGeom prst="curvedDownArrow">
            <a:avLst>
              <a:gd name="adj1" fmla="val 14524"/>
              <a:gd name="adj2" fmla="val 51429"/>
              <a:gd name="adj3" fmla="val 48810"/>
            </a:avLst>
          </a:prstGeom>
          <a:gradFill rotWithShape="0">
            <a:gsLst>
              <a:gs pos="0">
                <a:srgbClr val="FF3399"/>
              </a:gs>
              <a:gs pos="12500">
                <a:srgbClr val="FF6633"/>
              </a:gs>
              <a:gs pos="25000">
                <a:srgbClr val="FFFF00"/>
              </a:gs>
              <a:gs pos="37500">
                <a:srgbClr val="01A78F"/>
              </a:gs>
              <a:gs pos="50000">
                <a:srgbClr val="3366FF"/>
              </a:gs>
              <a:gs pos="62500">
                <a:srgbClr val="01A78F"/>
              </a:gs>
              <a:gs pos="75000">
                <a:srgbClr val="FFFF00"/>
              </a:gs>
              <a:gs pos="87500">
                <a:srgbClr val="FF6633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5181600" y="2133600"/>
            <a:ext cx="2743200" cy="1295400"/>
          </a:xfrm>
          <a:prstGeom prst="curvedDownArrow">
            <a:avLst>
              <a:gd name="adj1" fmla="val 24520"/>
              <a:gd name="adj2" fmla="val 70108"/>
              <a:gd name="adj3" fmla="val 48843"/>
            </a:avLst>
          </a:prstGeom>
          <a:gradFill rotWithShape="0">
            <a:gsLst>
              <a:gs pos="0">
                <a:srgbClr val="FF3399"/>
              </a:gs>
              <a:gs pos="12500">
                <a:srgbClr val="FF6633"/>
              </a:gs>
              <a:gs pos="25000">
                <a:srgbClr val="FFFF00"/>
              </a:gs>
              <a:gs pos="37500">
                <a:srgbClr val="01A78F"/>
              </a:gs>
              <a:gs pos="50000">
                <a:srgbClr val="3366FF"/>
              </a:gs>
              <a:gs pos="62500">
                <a:srgbClr val="01A78F"/>
              </a:gs>
              <a:gs pos="75000">
                <a:srgbClr val="FFFF00"/>
              </a:gs>
              <a:gs pos="87500">
                <a:srgbClr val="FF6633"/>
              </a:gs>
              <a:gs pos="100000">
                <a:srgbClr val="FF33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547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5407" y="4419600"/>
            <a:ext cx="1730375" cy="1905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339933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</a:rPr>
              <a:t>медицинский 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</a:rPr>
              <a:t> показатели 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</a:rPr>
              <a:t>соматического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</a:rPr>
              <a:t> здоровья 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</a:rPr>
              <a:t>школьников</a:t>
            </a:r>
          </a:p>
        </p:txBody>
      </p:sp>
      <p:sp>
        <p:nvSpPr>
          <p:cNvPr id="10547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00250" y="4114800"/>
            <a:ext cx="2438400" cy="27432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0066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психологический 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психическо</a:t>
            </a:r>
            <a:r>
              <a:rPr lang="ru-RU" sz="2000" b="1" dirty="0">
                <a:latin typeface="Times New Roman" pitchFamily="18" charset="0"/>
              </a:rPr>
              <a:t>е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</a:rPr>
              <a:t>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лагополучи</a:t>
            </a:r>
            <a:r>
              <a:rPr lang="ru-RU" sz="2000" b="1" dirty="0">
                <a:latin typeface="Times New Roman" pitchFamily="18" charset="0"/>
              </a:rPr>
              <a:t>е, 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эмоционально</a:t>
            </a:r>
            <a:r>
              <a:rPr lang="ru-RU" sz="2000" b="1" dirty="0">
                <a:latin typeface="Times New Roman" pitchFamily="18" charset="0"/>
              </a:rPr>
              <a:t>е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состояние ребенка</a:t>
            </a:r>
            <a:r>
              <a:rPr lang="ru-RU" sz="2000" b="1" dirty="0">
                <a:latin typeface="Times New Roman" pitchFamily="18" charset="0"/>
              </a:rPr>
              <a:t>, 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</a:rPr>
              <a:t>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довлетворенность </a:t>
            </a:r>
            <a:endParaRPr lang="ru-RU" sz="2000" b="1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образовательным </a:t>
            </a:r>
            <a:endParaRPr lang="ru-RU" sz="2000" b="1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процессом</a:t>
            </a:r>
            <a:r>
              <a:rPr lang="ru-RU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0548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00563" y="3929063"/>
            <a:ext cx="2514600" cy="29289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66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1800" b="1" dirty="0">
                <a:solidFill>
                  <a:srgbClr val="660033"/>
                </a:solidFill>
                <a:latin typeface="Times New Roman" pitchFamily="18" charset="0"/>
              </a:rPr>
              <a:t>о</a:t>
            </a:r>
            <a:r>
              <a:rPr lang="ru-RU" sz="1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бразовательный</a:t>
            </a:r>
            <a:endParaRPr lang="ru-RU" sz="1800" b="1" dirty="0">
              <a:solidFill>
                <a:srgbClr val="660033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рациональная </a:t>
            </a:r>
            <a:endParaRPr lang="ru-RU" sz="1800" b="1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организация </a:t>
            </a:r>
            <a:endParaRPr lang="ru-RU" sz="1800" b="1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учебного процесса</a:t>
            </a:r>
            <a:r>
              <a:rPr lang="ru-RU" sz="1800" b="1" dirty="0">
                <a:latin typeface="Times New Roman" pitchFamily="18" charset="0"/>
              </a:rPr>
              <a:t>, </a:t>
            </a:r>
          </a:p>
          <a:p>
            <a:pPr eaLnBrk="0" hangingPunct="0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применение </a:t>
            </a:r>
            <a:endParaRPr lang="ru-RU" sz="1800" b="1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800" b="1" dirty="0">
                <a:latin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sz="1800" b="1" dirty="0">
                <a:latin typeface="Times New Roman" pitchFamily="18" charset="0"/>
              </a:rPr>
              <a:t>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ехнологий</a:t>
            </a:r>
            <a:r>
              <a:rPr lang="ru-RU" sz="1800" b="1" dirty="0">
                <a:latin typeface="Times New Roman" pitchFamily="18" charset="0"/>
              </a:rPr>
              <a:t>, </a:t>
            </a:r>
          </a:p>
          <a:p>
            <a:pPr eaLnBrk="0" hangingPunct="0">
              <a:defRPr/>
            </a:pPr>
            <a:r>
              <a:rPr lang="ru-RU" sz="1800" b="1" dirty="0">
                <a:latin typeface="Times New Roman" pitchFamily="18" charset="0"/>
              </a:rPr>
              <a:t>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сследование </a:t>
            </a:r>
            <a:endParaRPr lang="ru-RU" sz="1800" b="1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утомляемости </a:t>
            </a:r>
            <a:endParaRPr lang="ru-RU" sz="1800" b="1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учащихся  </a:t>
            </a:r>
            <a:r>
              <a:rPr lang="ru-RU" sz="1800" b="1" dirty="0">
                <a:latin typeface="Times New Roman" pitchFamily="18" charset="0"/>
              </a:rPr>
              <a:t> 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5481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00875" y="3571875"/>
            <a:ext cx="1963613" cy="2895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66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школьной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инфраструктуры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соответствие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условий в школе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задачам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сохра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нения здоровья</a:t>
            </a:r>
          </a:p>
          <a:p>
            <a:pPr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8813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84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75" grpId="0" animBg="1"/>
      <p:bldP spid="105476" grpId="0" animBg="1"/>
      <p:bldP spid="105477" grpId="0" animBg="1"/>
      <p:bldP spid="105478" grpId="0" animBg="1" autoUpdateAnimBg="0"/>
      <p:bldP spid="105479" grpId="0" animBg="1" autoUpdateAnimBg="0"/>
      <p:bldP spid="105480" grpId="0" animBg="1" autoUpdateAnimBg="0"/>
      <p:bldP spid="10548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3492500" y="2492375"/>
            <a:ext cx="2819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Факторы риска школьной среды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28600" y="228600"/>
            <a:ext cx="2725738" cy="969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/>
              <a:t>Интенсификация учебного процесса и учебные перегрузки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6629400" y="333375"/>
            <a:ext cx="2335213" cy="1076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latin typeface="Times New Roman" pitchFamily="18" charset="0"/>
              </a:rPr>
              <a:t>Стрессовая тактика педагогических воздействий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0" y="1628775"/>
            <a:ext cx="3048000" cy="1938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Несоблюдение гигиенических требований к микроклимату, освещенности,  учебной мебели.</a:t>
            </a:r>
            <a:endParaRPr lang="ru-RU" b="1" dirty="0"/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179388" y="3860800"/>
            <a:ext cx="2592387" cy="16541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Снижение уровня медицинского контроля за здоровьем школьников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0" y="5715000"/>
            <a:ext cx="3470275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Плохая организация школьного питания</a:t>
            </a: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786188" y="5214938"/>
            <a:ext cx="2527300" cy="969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 err="1"/>
              <a:t>Гиподинамичный</a:t>
            </a:r>
            <a:r>
              <a:rPr lang="ru-RU" sz="1900" b="1" dirty="0"/>
              <a:t> характер обучения</a:t>
            </a:r>
          </a:p>
          <a:p>
            <a:pPr algn="ctr">
              <a:defRPr/>
            </a:pPr>
            <a:endParaRPr lang="ru-RU" sz="1900" b="1" dirty="0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 flipV="1">
            <a:off x="1835150" y="1484313"/>
            <a:ext cx="2057400" cy="1143000"/>
          </a:xfrm>
          <a:prstGeom prst="line">
            <a:avLst/>
          </a:prstGeom>
          <a:noFill/>
          <a:ln w="114300">
            <a:solidFill>
              <a:schemeClr val="accent1">
                <a:lumMod val="75000"/>
              </a:schemeClr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 flipV="1">
            <a:off x="4643438" y="1844675"/>
            <a:ext cx="0" cy="533400"/>
          </a:xfrm>
          <a:prstGeom prst="line">
            <a:avLst/>
          </a:prstGeom>
          <a:noFill/>
          <a:ln w="114300">
            <a:solidFill>
              <a:schemeClr val="accent1">
                <a:lumMod val="75000"/>
              </a:schemeClr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4929188" y="4572000"/>
            <a:ext cx="0" cy="685800"/>
          </a:xfrm>
          <a:prstGeom prst="line">
            <a:avLst/>
          </a:prstGeom>
          <a:noFill/>
          <a:ln w="114300">
            <a:solidFill>
              <a:schemeClr val="accent1">
                <a:lumMod val="75000"/>
              </a:schemeClr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5562600" y="2971800"/>
            <a:ext cx="685800" cy="0"/>
          </a:xfrm>
          <a:prstGeom prst="line">
            <a:avLst/>
          </a:prstGeom>
          <a:noFill/>
          <a:ln w="114300">
            <a:solidFill>
              <a:schemeClr val="accent1">
                <a:lumMod val="75000"/>
              </a:schemeClr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2771775" y="3886200"/>
            <a:ext cx="962025" cy="406400"/>
          </a:xfrm>
          <a:prstGeom prst="line">
            <a:avLst/>
          </a:prstGeom>
          <a:noFill/>
          <a:ln w="114300">
            <a:solidFill>
              <a:schemeClr val="accent1">
                <a:lumMod val="75000"/>
              </a:schemeClr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5715000" y="1524000"/>
            <a:ext cx="1752600" cy="838200"/>
          </a:xfrm>
          <a:prstGeom prst="line">
            <a:avLst/>
          </a:prstGeom>
          <a:noFill/>
          <a:ln w="114300">
            <a:solidFill>
              <a:schemeClr val="accent1">
                <a:lumMod val="75000"/>
              </a:schemeClr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215063" y="2428875"/>
            <a:ext cx="2738437" cy="1262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/>
              <a:t>Отсутствие системной работы по формированию ценности здоровья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 flipV="1">
            <a:off x="2987675" y="2997200"/>
            <a:ext cx="990600" cy="0"/>
          </a:xfrm>
          <a:prstGeom prst="line">
            <a:avLst/>
          </a:prstGeom>
          <a:noFill/>
          <a:ln w="114300">
            <a:solidFill>
              <a:schemeClr val="accent1">
                <a:lumMod val="75000"/>
              </a:schemeClr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276600" y="260350"/>
            <a:ext cx="3095625" cy="1200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latin typeface="Times New Roman" pitchFamily="18" charset="0"/>
              </a:rPr>
              <a:t>Несоответствие методик обучения возрастным возможностям школьников</a:t>
            </a: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5867400" y="3716338"/>
            <a:ext cx="1296988" cy="649287"/>
          </a:xfrm>
          <a:prstGeom prst="line">
            <a:avLst/>
          </a:prstGeom>
          <a:noFill/>
          <a:ln w="114300">
            <a:solidFill>
              <a:schemeClr val="accent1">
                <a:lumMod val="75000"/>
              </a:schemeClr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500813" y="4429125"/>
            <a:ext cx="2428875" cy="1938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Низкая квалификация педагогов в вопросах здоровьесбережения</a:t>
            </a:r>
          </a:p>
        </p:txBody>
      </p:sp>
    </p:spTree>
    <p:extLst>
      <p:ext uri="{BB962C8B-B14F-4D97-AF65-F5344CB8AC3E}">
        <p14:creationId xmlns:p14="http://schemas.microsoft.com/office/powerpoint/2010/main" val="3714915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  <p:bldP spid="196613" grpId="0" animBg="1"/>
      <p:bldP spid="196615" grpId="0" animBg="1"/>
      <p:bldP spid="196616" grpId="0" animBg="1"/>
      <p:bldP spid="196617" grpId="0" animBg="1"/>
      <p:bldP spid="196618" grpId="0" animBg="1"/>
      <p:bldP spid="21" grpId="0" animBg="1"/>
      <p:bldP spid="3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0" y="357188"/>
            <a:ext cx="6840538" cy="1384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Обязательными направлениями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здоровьесберегающей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деятельности образовательных учреждений являются: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928813"/>
            <a:ext cx="4178300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9338" y="1916113"/>
            <a:ext cx="414337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071813"/>
            <a:ext cx="428625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5" y="4214813"/>
            <a:ext cx="414337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rgbClr val="FF0000"/>
              </a:buClr>
              <a:buSzPct val="120000"/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5" y="3071813"/>
            <a:ext cx="414337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143375"/>
            <a:ext cx="4357688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88" y="5286375"/>
            <a:ext cx="414337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rgbClr val="FF0000"/>
              </a:buClr>
              <a:buSzPct val="120000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48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smtClean="0"/>
              <a:t>Меры, позволяющие снизить влияние школьных факторов риска</a:t>
            </a:r>
            <a:br>
              <a:rPr lang="ru-RU" altLang="ru-RU" sz="2800" smtClean="0"/>
            </a:br>
            <a:r>
              <a:rPr lang="ru-RU" altLang="ru-RU" sz="2000" smtClean="0"/>
              <a:t>Безруких М.М. 2002г.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86000"/>
            <a:ext cx="8677275" cy="438308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ru-RU" sz="2000" b="1" dirty="0">
                <a:solidFill>
                  <a:schemeClr val="accent4"/>
                </a:solidFill>
              </a:rPr>
              <a:t>Модернизация структуры и содержания образования, выделение в качестве приоритетной задачи школы сохранение и укрепление здоровья</a:t>
            </a:r>
          </a:p>
          <a:p>
            <a:pPr marL="457200" indent="-457200">
              <a:defRPr/>
            </a:pPr>
            <a:r>
              <a:rPr lang="ru-RU" sz="2000" dirty="0"/>
              <a:t>Разработка и включение в учебный процесс новых методик и технологий обучения на основе физиологических и психологических закономерностей развития</a:t>
            </a:r>
          </a:p>
          <a:p>
            <a:pPr marL="457200" indent="-457200">
              <a:defRPr/>
            </a:pPr>
            <a:r>
              <a:rPr lang="ru-RU" sz="2000" dirty="0"/>
              <a:t>Создание условий для активизации двигательного режима</a:t>
            </a:r>
          </a:p>
          <a:p>
            <a:pPr marL="457200" indent="-457200">
              <a:defRPr/>
            </a:pPr>
            <a:r>
              <a:rPr lang="ru-RU" sz="2000" dirty="0"/>
              <a:t>Разработка и реализация модульных программ, направленных на формирование ценности здоровья и здорового образа жизни</a:t>
            </a:r>
          </a:p>
          <a:p>
            <a:pPr marL="457200" indent="-457200">
              <a:defRPr/>
            </a:pPr>
            <a:r>
              <a:rPr lang="ru-RU" sz="2000" dirty="0"/>
              <a:t>Изменение стандарта подготовки педагогов</a:t>
            </a:r>
          </a:p>
          <a:p>
            <a:pPr marL="457200" indent="-457200">
              <a:defRPr/>
            </a:pPr>
            <a:r>
              <a:rPr lang="ru-RU" sz="2000" dirty="0"/>
              <a:t>Привлечение родителей и общественности к проблемам сохранения и укрепления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5153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133600" y="1600200"/>
            <a:ext cx="5141913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FFFF"/>
                </a:solidFill>
              </a:rPr>
              <a:t>             </a:t>
            </a:r>
            <a:r>
              <a:rPr lang="ru-RU" altLang="ru-RU" sz="1400" b="1">
                <a:solidFill>
                  <a:srgbClr val="003399"/>
                </a:solidFill>
                <a:cs typeface="Times New Roman" pitchFamily="18" charset="0"/>
              </a:rPr>
              <a:t>ЗДОРОВЬЕСБЕРЕЖЕНИЕ ШКОЛЬНИКОВ</a:t>
            </a:r>
            <a:endParaRPr lang="ru-RU" altLang="ru-RU">
              <a:solidFill>
                <a:srgbClr val="003399"/>
              </a:solidFill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643188" y="2060575"/>
            <a:ext cx="4357687" cy="792163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  <a:cs typeface="Times New Roman" pitchFamily="18" charset="0"/>
              </a:rPr>
              <a:t>Структура системной работы</a:t>
            </a:r>
            <a:br>
              <a:rPr lang="ru-RU" altLang="ru-RU" sz="14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altLang="ru-RU" sz="1400" b="1">
                <a:solidFill>
                  <a:srgbClr val="FF0000"/>
                </a:solidFill>
                <a:cs typeface="Times New Roman" pitchFamily="18" charset="0"/>
              </a:rPr>
              <a:t>по формированию здоровьесберегающей среды в школе согласно требованиям ФГОС</a:t>
            </a:r>
            <a:endParaRPr lang="ru-RU" altLang="ru-RU" sz="1400" b="1">
              <a:solidFill>
                <a:srgbClr val="FF0000"/>
              </a:solidFill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755650" y="2997200"/>
            <a:ext cx="1368425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solidFill>
                  <a:srgbClr val="003399"/>
                </a:solidFill>
              </a:rPr>
              <a:t>Создание здоровьесберегающей инфраструктуры образовательного учреждения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195513" y="2997200"/>
            <a:ext cx="1223962" cy="1223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3399"/>
                </a:solidFill>
              </a:rPr>
              <a:t>Рациональная организация учебной и внеучебной деятельности учащихся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492500" y="2997200"/>
            <a:ext cx="1223963" cy="1177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3399"/>
                </a:solidFill>
              </a:rPr>
              <a:t>Эффективнаяорганизация физкультурно-оздоровительной работы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011863" y="2997200"/>
            <a:ext cx="1152525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3399"/>
                </a:solidFill>
              </a:rPr>
              <a:t>Реализация дополнительных образовательных программ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7164388" y="2997200"/>
            <a:ext cx="1295400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200">
                <a:solidFill>
                  <a:srgbClr val="003399"/>
                </a:solidFill>
              </a:rPr>
              <a:t>Просветительская работа с родителями (законными представителями)</a:t>
            </a: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4686300" y="26289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3314700" y="26289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1763713" y="5949950"/>
            <a:ext cx="5940425" cy="6096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F0000"/>
                </a:solidFill>
                <a:cs typeface="Times New Roman" pitchFamily="18" charset="0"/>
              </a:rPr>
              <a:t>Сохранение и укрепление здоровья  школьников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28684" name="Text Box 14"/>
          <p:cNvSpPr txBox="1">
            <a:spLocks noChangeArrowheads="1"/>
          </p:cNvSpPr>
          <p:nvPr/>
        </p:nvSpPr>
        <p:spPr bwMode="auto">
          <a:xfrm>
            <a:off x="2000250" y="4572000"/>
            <a:ext cx="5643563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>
                <a:solidFill>
                  <a:srgbClr val="003399"/>
                </a:solidFill>
              </a:rPr>
              <a:t>ЗДОРОВЬЕСБЕРЕГАЮЩИЕ ТЕХНОЛОГИИ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4572000" y="54102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Line 16"/>
          <p:cNvSpPr>
            <a:spLocks noChangeShapeType="1"/>
          </p:cNvSpPr>
          <p:nvPr/>
        </p:nvSpPr>
        <p:spPr bwMode="auto">
          <a:xfrm>
            <a:off x="3430588" y="40005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7" name="Line 17"/>
          <p:cNvSpPr>
            <a:spLocks noChangeShapeType="1"/>
          </p:cNvSpPr>
          <p:nvPr/>
        </p:nvSpPr>
        <p:spPr bwMode="auto">
          <a:xfrm>
            <a:off x="5829300" y="40005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8" name="Line 21"/>
          <p:cNvSpPr>
            <a:spLocks noChangeShapeType="1"/>
          </p:cNvSpPr>
          <p:nvPr/>
        </p:nvSpPr>
        <p:spPr bwMode="auto">
          <a:xfrm flipV="1">
            <a:off x="3314700" y="28575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9" name="Line 22"/>
          <p:cNvSpPr>
            <a:spLocks noChangeShapeType="1"/>
          </p:cNvSpPr>
          <p:nvPr/>
        </p:nvSpPr>
        <p:spPr bwMode="auto">
          <a:xfrm flipV="1">
            <a:off x="5829300" y="28575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0" name="Line 23"/>
          <p:cNvSpPr>
            <a:spLocks noChangeShapeType="1"/>
          </p:cNvSpPr>
          <p:nvPr/>
        </p:nvSpPr>
        <p:spPr bwMode="auto">
          <a:xfrm flipV="1">
            <a:off x="8342313" y="2857500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1" name="Rectangle 27"/>
          <p:cNvSpPr>
            <a:spLocks noChangeArrowheads="1"/>
          </p:cNvSpPr>
          <p:nvPr/>
        </p:nvSpPr>
        <p:spPr bwMode="auto">
          <a:xfrm>
            <a:off x="533400" y="685800"/>
            <a:ext cx="2286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399"/>
                </a:solidFill>
                <a:cs typeface="Times New Roman" pitchFamily="18" charset="0"/>
              </a:rPr>
              <a:t>Социальный заказ общества в сфере общего образования</a:t>
            </a:r>
            <a:endParaRPr lang="ru-RU" altLang="ru-RU" sz="1100">
              <a:solidFill>
                <a:srgbClr val="003399"/>
              </a:solidFill>
            </a:endParaRPr>
          </a:p>
          <a:p>
            <a:endParaRPr lang="ru-RU" altLang="ru-RU">
              <a:solidFill>
                <a:srgbClr val="003399"/>
              </a:solidFill>
            </a:endParaRPr>
          </a:p>
        </p:txBody>
      </p:sp>
      <p:sp>
        <p:nvSpPr>
          <p:cNvPr id="28692" name="Rectangle 28"/>
          <p:cNvSpPr>
            <a:spLocks noChangeArrowheads="1"/>
          </p:cNvSpPr>
          <p:nvPr/>
        </p:nvSpPr>
        <p:spPr bwMode="auto">
          <a:xfrm>
            <a:off x="3581400" y="685800"/>
            <a:ext cx="2286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3399"/>
                </a:solidFill>
                <a:cs typeface="Times New Roman" pitchFamily="18" charset="0"/>
              </a:rPr>
              <a:t>Модельные характеристики здорового школьника</a:t>
            </a:r>
            <a:endParaRPr lang="ru-RU" altLang="ru-RU">
              <a:solidFill>
                <a:srgbClr val="003399"/>
              </a:solidFill>
            </a:endParaRPr>
          </a:p>
        </p:txBody>
      </p:sp>
      <p:sp>
        <p:nvSpPr>
          <p:cNvPr id="28693" name="Rectangle 29"/>
          <p:cNvSpPr>
            <a:spLocks noChangeArrowheads="1"/>
          </p:cNvSpPr>
          <p:nvPr/>
        </p:nvSpPr>
        <p:spPr bwMode="auto">
          <a:xfrm>
            <a:off x="6553200" y="685800"/>
            <a:ext cx="2286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3399"/>
                </a:solidFill>
              </a:rPr>
              <a:t>ФГОС</a:t>
            </a:r>
          </a:p>
        </p:txBody>
      </p:sp>
      <p:sp>
        <p:nvSpPr>
          <p:cNvPr id="28694" name="Rectangle 33"/>
          <p:cNvSpPr>
            <a:spLocks noChangeArrowheads="1"/>
          </p:cNvSpPr>
          <p:nvPr/>
        </p:nvSpPr>
        <p:spPr bwMode="auto">
          <a:xfrm rot="-5400000">
            <a:off x="-1058862" y="4162425"/>
            <a:ext cx="28575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600" b="1">
              <a:solidFill>
                <a:srgbClr val="003399"/>
              </a:solidFill>
            </a:endParaRP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</a:rPr>
              <a:t>С</a:t>
            </a: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</a:rPr>
              <a:t>У</a:t>
            </a: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</a:rPr>
              <a:t>Б</a:t>
            </a: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</a:rPr>
              <a:t>Ъ</a:t>
            </a: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</a:rPr>
              <a:t>Е</a:t>
            </a: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</a:rPr>
              <a:t>К</a:t>
            </a: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</a:rPr>
              <a:t>Т</a:t>
            </a: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</a:rPr>
              <a:t>Ы</a:t>
            </a:r>
          </a:p>
        </p:txBody>
      </p:sp>
      <p:sp>
        <p:nvSpPr>
          <p:cNvPr id="28695" name="Rectangle 34"/>
          <p:cNvSpPr>
            <a:spLocks noChangeArrowheads="1"/>
          </p:cNvSpPr>
          <p:nvPr/>
        </p:nvSpPr>
        <p:spPr bwMode="auto">
          <a:xfrm rot="-5400000">
            <a:off x="7277100" y="3924300"/>
            <a:ext cx="28956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600" b="1">
              <a:solidFill>
                <a:srgbClr val="FFFFFF"/>
              </a:solidFill>
            </a:endParaRPr>
          </a:p>
          <a:p>
            <a:pPr eaLnBrk="1" hangingPunct="1"/>
            <a:r>
              <a:rPr lang="ru-RU" altLang="ru-RU" sz="1600" b="1">
                <a:solidFill>
                  <a:srgbClr val="FFFFFF"/>
                </a:solidFill>
              </a:rPr>
              <a:t> </a:t>
            </a:r>
            <a:r>
              <a:rPr lang="ru-RU" altLang="ru-RU" sz="1600" b="1">
                <a:solidFill>
                  <a:srgbClr val="003399"/>
                </a:solidFill>
              </a:rPr>
              <a:t>С</a:t>
            </a:r>
          </a:p>
          <a:p>
            <a:pPr eaLnBrk="1" hangingPunct="1"/>
            <a:r>
              <a:rPr lang="ru-RU" altLang="ru-RU" sz="1600" b="1">
                <a:solidFill>
                  <a:srgbClr val="003399"/>
                </a:solidFill>
              </a:rPr>
              <a:t> У</a:t>
            </a:r>
          </a:p>
          <a:p>
            <a:pPr eaLnBrk="1" hangingPunct="1"/>
            <a:r>
              <a:rPr lang="ru-RU" altLang="ru-RU" sz="1600" b="1">
                <a:solidFill>
                  <a:srgbClr val="003399"/>
                </a:solidFill>
              </a:rPr>
              <a:t> Б</a:t>
            </a:r>
          </a:p>
          <a:p>
            <a:pPr eaLnBrk="1" hangingPunct="1"/>
            <a:r>
              <a:rPr lang="ru-RU" altLang="ru-RU" sz="1600" b="1">
                <a:solidFill>
                  <a:srgbClr val="003399"/>
                </a:solidFill>
              </a:rPr>
              <a:t> Ъ</a:t>
            </a:r>
          </a:p>
          <a:p>
            <a:pPr eaLnBrk="1" hangingPunct="1"/>
            <a:r>
              <a:rPr lang="ru-RU" altLang="ru-RU" sz="1600" b="1">
                <a:solidFill>
                  <a:srgbClr val="003399"/>
                </a:solidFill>
              </a:rPr>
              <a:t> Е</a:t>
            </a:r>
          </a:p>
          <a:p>
            <a:pPr eaLnBrk="1" hangingPunct="1"/>
            <a:r>
              <a:rPr lang="ru-RU" altLang="ru-RU" sz="1600" b="1">
                <a:solidFill>
                  <a:srgbClr val="003399"/>
                </a:solidFill>
              </a:rPr>
              <a:t> К</a:t>
            </a:r>
          </a:p>
          <a:p>
            <a:pPr eaLnBrk="1" hangingPunct="1"/>
            <a:r>
              <a:rPr lang="ru-RU" altLang="ru-RU" sz="1600" b="1">
                <a:solidFill>
                  <a:srgbClr val="003399"/>
                </a:solidFill>
              </a:rPr>
              <a:t> Т</a:t>
            </a:r>
          </a:p>
          <a:p>
            <a:pPr eaLnBrk="1" hangingPunct="1"/>
            <a:r>
              <a:rPr lang="ru-RU" altLang="ru-RU" sz="1600" b="1">
                <a:solidFill>
                  <a:srgbClr val="003399"/>
                </a:solidFill>
              </a:rPr>
              <a:t> Ы</a:t>
            </a:r>
          </a:p>
        </p:txBody>
      </p:sp>
      <p:sp>
        <p:nvSpPr>
          <p:cNvPr id="28696" name="Rectangle 35"/>
          <p:cNvSpPr>
            <a:spLocks noChangeArrowheads="1"/>
          </p:cNvSpPr>
          <p:nvPr/>
        </p:nvSpPr>
        <p:spPr bwMode="auto">
          <a:xfrm>
            <a:off x="114300" y="1028700"/>
            <a:ext cx="233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lang="ru-RU" altLang="ru-RU" sz="1100">
              <a:solidFill>
                <a:srgbClr val="FFFFFF"/>
              </a:solidFill>
            </a:endParaRPr>
          </a:p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8697" name="WordArt 3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61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Структура модели здоровьесбережения  школьников</a:t>
            </a:r>
          </a:p>
        </p:txBody>
      </p:sp>
      <p:sp>
        <p:nvSpPr>
          <p:cNvPr id="28698" name="Line 37"/>
          <p:cNvSpPr>
            <a:spLocks noChangeShapeType="1"/>
          </p:cNvSpPr>
          <p:nvPr/>
        </p:nvSpPr>
        <p:spPr bwMode="auto">
          <a:xfrm>
            <a:off x="97155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99" name="Line 38"/>
          <p:cNvSpPr>
            <a:spLocks noChangeShapeType="1"/>
          </p:cNvSpPr>
          <p:nvPr/>
        </p:nvSpPr>
        <p:spPr bwMode="auto">
          <a:xfrm>
            <a:off x="4572000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0" name="Line 39"/>
          <p:cNvSpPr>
            <a:spLocks noChangeShapeType="1"/>
          </p:cNvSpPr>
          <p:nvPr/>
        </p:nvSpPr>
        <p:spPr bwMode="auto">
          <a:xfrm>
            <a:off x="971550" y="42211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1" name="Line 40"/>
          <p:cNvSpPr>
            <a:spLocks noChangeShapeType="1"/>
          </p:cNvSpPr>
          <p:nvPr/>
        </p:nvSpPr>
        <p:spPr bwMode="auto">
          <a:xfrm>
            <a:off x="8243888" y="41497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2" name="Line 41"/>
          <p:cNvSpPr>
            <a:spLocks noChangeShapeType="1"/>
          </p:cNvSpPr>
          <p:nvPr/>
        </p:nvSpPr>
        <p:spPr bwMode="auto">
          <a:xfrm flipV="1">
            <a:off x="971550" y="4292600"/>
            <a:ext cx="72723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3" name="Line 42"/>
          <p:cNvSpPr>
            <a:spLocks noChangeShapeType="1"/>
          </p:cNvSpPr>
          <p:nvPr/>
        </p:nvSpPr>
        <p:spPr bwMode="auto">
          <a:xfrm flipV="1">
            <a:off x="2843213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4" name="Line 43"/>
          <p:cNvSpPr>
            <a:spLocks noChangeShapeType="1"/>
          </p:cNvSpPr>
          <p:nvPr/>
        </p:nvSpPr>
        <p:spPr bwMode="auto">
          <a:xfrm flipV="1">
            <a:off x="6300788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5" name="Line 44"/>
          <p:cNvSpPr>
            <a:spLocks noChangeShapeType="1"/>
          </p:cNvSpPr>
          <p:nvPr/>
        </p:nvSpPr>
        <p:spPr bwMode="auto">
          <a:xfrm>
            <a:off x="2195513" y="134143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6" name="Line 45"/>
          <p:cNvSpPr>
            <a:spLocks noChangeShapeType="1"/>
          </p:cNvSpPr>
          <p:nvPr/>
        </p:nvSpPr>
        <p:spPr bwMode="auto">
          <a:xfrm>
            <a:off x="4643438" y="1412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7" name="Line 46"/>
          <p:cNvSpPr>
            <a:spLocks noChangeShapeType="1"/>
          </p:cNvSpPr>
          <p:nvPr/>
        </p:nvSpPr>
        <p:spPr bwMode="auto">
          <a:xfrm flipH="1">
            <a:off x="7019925" y="1412875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8" name="Line 48"/>
          <p:cNvSpPr>
            <a:spLocks noChangeShapeType="1"/>
          </p:cNvSpPr>
          <p:nvPr/>
        </p:nvSpPr>
        <p:spPr bwMode="auto">
          <a:xfrm>
            <a:off x="4643438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09" name="Line 49"/>
          <p:cNvSpPr>
            <a:spLocks noChangeShapeType="1"/>
          </p:cNvSpPr>
          <p:nvPr/>
        </p:nvSpPr>
        <p:spPr bwMode="auto">
          <a:xfrm flipH="1">
            <a:off x="395288" y="24923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0" name="Line 50"/>
          <p:cNvSpPr>
            <a:spLocks noChangeShapeType="1"/>
          </p:cNvSpPr>
          <p:nvPr/>
        </p:nvSpPr>
        <p:spPr bwMode="auto">
          <a:xfrm>
            <a:off x="395288" y="24923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1" name="Line 51"/>
          <p:cNvSpPr>
            <a:spLocks noChangeShapeType="1"/>
          </p:cNvSpPr>
          <p:nvPr/>
        </p:nvSpPr>
        <p:spPr bwMode="auto">
          <a:xfrm>
            <a:off x="6588125" y="24209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2" name="Line 52"/>
          <p:cNvSpPr>
            <a:spLocks noChangeShapeType="1"/>
          </p:cNvSpPr>
          <p:nvPr/>
        </p:nvSpPr>
        <p:spPr bwMode="auto">
          <a:xfrm>
            <a:off x="8748713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3" name="Line 53"/>
          <p:cNvSpPr>
            <a:spLocks noChangeShapeType="1"/>
          </p:cNvSpPr>
          <p:nvPr/>
        </p:nvSpPr>
        <p:spPr bwMode="auto">
          <a:xfrm flipH="1">
            <a:off x="395288" y="60213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4" name="Line 54"/>
          <p:cNvSpPr>
            <a:spLocks noChangeShapeType="1"/>
          </p:cNvSpPr>
          <p:nvPr/>
        </p:nvSpPr>
        <p:spPr bwMode="auto">
          <a:xfrm flipV="1">
            <a:off x="395288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5" name="Line 55"/>
          <p:cNvSpPr>
            <a:spLocks noChangeShapeType="1"/>
          </p:cNvSpPr>
          <p:nvPr/>
        </p:nvSpPr>
        <p:spPr bwMode="auto">
          <a:xfrm>
            <a:off x="7667625" y="594995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6" name="Line 56"/>
          <p:cNvSpPr>
            <a:spLocks noChangeShapeType="1"/>
          </p:cNvSpPr>
          <p:nvPr/>
        </p:nvSpPr>
        <p:spPr bwMode="auto">
          <a:xfrm flipV="1">
            <a:off x="8748713" y="55895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7" name="Line 57"/>
          <p:cNvSpPr>
            <a:spLocks noChangeShapeType="1"/>
          </p:cNvSpPr>
          <p:nvPr/>
        </p:nvSpPr>
        <p:spPr bwMode="auto">
          <a:xfrm flipV="1">
            <a:off x="971550" y="2781300"/>
            <a:ext cx="72723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8" name="Line 58"/>
          <p:cNvSpPr>
            <a:spLocks noChangeShapeType="1"/>
          </p:cNvSpPr>
          <p:nvPr/>
        </p:nvSpPr>
        <p:spPr bwMode="auto">
          <a:xfrm>
            <a:off x="8243888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9" name="Text Box 6"/>
          <p:cNvSpPr txBox="1">
            <a:spLocks noChangeArrowheads="1"/>
          </p:cNvSpPr>
          <p:nvPr/>
        </p:nvSpPr>
        <p:spPr bwMode="auto">
          <a:xfrm>
            <a:off x="4787900" y="2997200"/>
            <a:ext cx="1223963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3399"/>
                </a:solidFill>
              </a:rPr>
              <a:t>Повышение квалификации пед. кадров  по вопросам здоровьесбережения</a:t>
            </a:r>
          </a:p>
        </p:txBody>
      </p:sp>
    </p:spTree>
    <p:extLst>
      <p:ext uri="{BB962C8B-B14F-4D97-AF65-F5344CB8AC3E}">
        <p14:creationId xmlns:p14="http://schemas.microsoft.com/office/powerpoint/2010/main" val="117524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Здоровьесберегающие технологии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4537075" cy="1246188"/>
          </a:xfrm>
        </p:spPr>
        <p:txBody>
          <a:bodyPr/>
          <a:lstStyle/>
          <a:p>
            <a:r>
              <a:rPr lang="ru-RU" altLang="ru-RU" smtClean="0">
                <a:solidFill>
                  <a:srgbClr val="660033"/>
                </a:solidFill>
              </a:rPr>
              <a:t>здоровьесберегающие образовательные технологии</a:t>
            </a:r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2643188"/>
            <a:ext cx="4071938" cy="421481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dirty="0" smtClean="0"/>
              <a:t>Совокупность принципов, приемов, методов педагогической работы, которые, дополняя традиционные технологии обучения и воспитания, помогают сохранить здоровье ребенка в образовательном процессе</a:t>
            </a:r>
            <a:endParaRPr lang="ru-RU" dirty="0" smtClean="0"/>
          </a:p>
        </p:txBody>
      </p:sp>
      <p:sp>
        <p:nvSpPr>
          <p:cNvPr id="29701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412875"/>
            <a:ext cx="4041775" cy="1173163"/>
          </a:xfrm>
        </p:spPr>
        <p:txBody>
          <a:bodyPr/>
          <a:lstStyle/>
          <a:p>
            <a:r>
              <a:rPr lang="ru-RU" altLang="ru-RU" smtClean="0">
                <a:solidFill>
                  <a:srgbClr val="660033"/>
                </a:solidFill>
              </a:rPr>
              <a:t>здоровьесберегающие технологии в образовании</a:t>
            </a:r>
          </a:p>
        </p:txBody>
      </p:sp>
      <p:sp>
        <p:nvSpPr>
          <p:cNvPr id="15366" name="Содержимое 5"/>
          <p:cNvSpPr>
            <a:spLocks noGrp="1"/>
          </p:cNvSpPr>
          <p:nvPr>
            <p:ph sz="quarter" idx="4"/>
          </p:nvPr>
        </p:nvSpPr>
        <p:spPr>
          <a:xfrm>
            <a:off x="4357688" y="2635250"/>
            <a:ext cx="4608512" cy="42227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1800" dirty="0" smtClean="0"/>
              <a:t>Создание благоприятных гигиенических условий, организация режима дня, составление расписания (администрация школы); </a:t>
            </a:r>
          </a:p>
          <a:p>
            <a:pPr>
              <a:defRPr/>
            </a:pPr>
            <a:r>
              <a:rPr lang="ru-RU" sz="1800" dirty="0" smtClean="0"/>
              <a:t>организация медицинского обслуживания и наблюдения (медицинские работники);</a:t>
            </a:r>
          </a:p>
          <a:p>
            <a:pPr>
              <a:defRPr/>
            </a:pPr>
            <a:r>
              <a:rPr lang="ru-RU" sz="1800" dirty="0" smtClean="0"/>
              <a:t>организация питания (работники пищеблоков, администрация);</a:t>
            </a:r>
          </a:p>
          <a:p>
            <a:pPr>
              <a:defRPr/>
            </a:pPr>
            <a:r>
              <a:rPr lang="ru-RU" sz="1800" dirty="0" smtClean="0"/>
              <a:t>поддержание психологического здоровья школьников, снятие учебных стрессов (психологи);</a:t>
            </a:r>
          </a:p>
          <a:p>
            <a:pPr>
              <a:defRPr/>
            </a:pPr>
            <a:r>
              <a:rPr lang="ru-RU" sz="1800" dirty="0" smtClean="0"/>
              <a:t>поддержание социального здоровья учащихся (социальные  педагоги).</a:t>
            </a:r>
          </a:p>
        </p:txBody>
      </p:sp>
    </p:spTree>
    <p:extLst>
      <p:ext uri="{BB962C8B-B14F-4D97-AF65-F5344CB8AC3E}">
        <p14:creationId xmlns:p14="http://schemas.microsoft.com/office/powerpoint/2010/main" val="35304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Какие болезни зарабатывает ребенок с аттестатом зрелости?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928813"/>
            <a:ext cx="7693025" cy="4495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Нарушения осанки выявляются у 40-80% школьников.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Количество близоруких детей к моменту окончания школы увеличивается в 5 раз.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Заболевания пищеварительной системы, 80% детей заканчивают школу с </a:t>
            </a:r>
            <a:r>
              <a:rPr lang="ru-RU" sz="2400" dirty="0" err="1" smtClean="0"/>
              <a:t>паталогиями</a:t>
            </a:r>
            <a:r>
              <a:rPr lang="ru-RU" sz="2400" dirty="0" smtClean="0"/>
              <a:t> органов пищеварения.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Заболевания нервной системы и психической сферы.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Заболевания </a:t>
            </a:r>
            <a:r>
              <a:rPr lang="ru-RU" sz="2400" dirty="0" err="1" smtClean="0"/>
              <a:t>сердечно-сосудистой</a:t>
            </a:r>
            <a:r>
              <a:rPr lang="ru-RU" sz="2400" dirty="0" smtClean="0"/>
              <a:t> сферы (</a:t>
            </a:r>
            <a:r>
              <a:rPr lang="ru-RU" sz="2400" dirty="0" err="1" smtClean="0"/>
              <a:t>астеноневрозы</a:t>
            </a:r>
            <a:r>
              <a:rPr lang="ru-RU" sz="2400" dirty="0" smtClean="0"/>
              <a:t>, </a:t>
            </a:r>
            <a:r>
              <a:rPr lang="ru-RU" sz="2400" dirty="0" err="1" smtClean="0"/>
              <a:t>вегетососудистые</a:t>
            </a:r>
            <a:r>
              <a:rPr lang="ru-RU" sz="2400" dirty="0" smtClean="0"/>
              <a:t> </a:t>
            </a:r>
            <a:r>
              <a:rPr lang="ru-RU" sz="2400" dirty="0" err="1" smtClean="0"/>
              <a:t>дистонии</a:t>
            </a:r>
            <a:r>
              <a:rPr lang="ru-RU" sz="2400" dirty="0" smtClean="0"/>
              <a:t>, гипертонии)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	</a:t>
            </a:r>
            <a:r>
              <a:rPr lang="ru-RU" sz="1800" dirty="0" smtClean="0"/>
              <a:t>(согласно данным Института возрастной физиологии РАО)</a:t>
            </a:r>
          </a:p>
        </p:txBody>
      </p:sp>
    </p:spTree>
    <p:extLst>
      <p:ext uri="{BB962C8B-B14F-4D97-AF65-F5344CB8AC3E}">
        <p14:creationId xmlns:p14="http://schemas.microsoft.com/office/powerpoint/2010/main" val="17006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-171450"/>
            <a:ext cx="8858250" cy="14287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2400" smtClean="0"/>
              <a:t>Здоровьесберегающая инфраструктура ОУ согласно требованиям ФГОС включает</a:t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785813"/>
            <a:ext cx="8820150" cy="607218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 smtClean="0"/>
              <a:t>соответствие состояния и содержания здания и помещений образовательного учреждения санитарным и гигиеническим нормам, нормам пожарной безопасности, требованиям охраны здоровья и охраны труда обучающихся;</a:t>
            </a:r>
          </a:p>
          <a:p>
            <a:pPr eaLnBrk="1" hangingPunct="1"/>
            <a:endParaRPr lang="ru-RU" altLang="ru-RU" sz="2000" dirty="0" smtClean="0"/>
          </a:p>
          <a:p>
            <a:pPr eaLnBrk="1" hangingPunct="1"/>
            <a:r>
              <a:rPr lang="ru-RU" altLang="ru-RU" sz="2000" dirty="0" smtClean="0"/>
              <a:t>наличие и необходимое оснащение помещений для питания обучающихся, а также для хранения и приготовления пищи;</a:t>
            </a:r>
          </a:p>
          <a:p>
            <a:pPr eaLnBrk="1" hangingPunct="1"/>
            <a:r>
              <a:rPr lang="ru-RU" altLang="ru-RU" sz="2000" dirty="0" smtClean="0"/>
              <a:t>организацию качественного горячего питания учащихся, в том числе горячих завтраков;</a:t>
            </a:r>
          </a:p>
          <a:p>
            <a:pPr eaLnBrk="1" hangingPunct="1"/>
            <a:r>
              <a:rPr lang="ru-RU" altLang="ru-RU" sz="2000" dirty="0" smtClean="0"/>
              <a:t>оснащённость кабинетов, физкультурного зала, спортплощадок необходимым игровым и спортивным оборудованием и инвентарём;</a:t>
            </a:r>
          </a:p>
          <a:p>
            <a:pPr eaLnBrk="1" hangingPunct="1"/>
            <a:r>
              <a:rPr lang="ru-RU" altLang="ru-RU" sz="2000" dirty="0" smtClean="0"/>
              <a:t>наличие помещений для медицинского персонала;</a:t>
            </a:r>
          </a:p>
          <a:p>
            <a:pPr eaLnBrk="1" hangingPunct="1"/>
            <a:r>
              <a:rPr lang="ru-RU" altLang="ru-RU" sz="2000" dirty="0" smtClean="0"/>
              <a:t> наличие необходимого (в расчёте на количество обучающихся) и квалифицированного состава специалистов, обеспечивающих оздоровительную работу с обучающимися (логопеды, учителя физической культуры, психологи, медицинские работники).</a:t>
            </a:r>
          </a:p>
          <a:p>
            <a:pPr eaLnBrk="1" hangingPunct="1"/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6560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7813" y="476250"/>
            <a:ext cx="8686800" cy="6492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3400" smtClean="0"/>
              <a:t>Обновлённые гигиенические требования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08962" cy="511333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defRPr/>
            </a:pPr>
            <a:r>
              <a:rPr lang="ru-RU" smtClean="0"/>
              <a:t>Основным видом ученической мебели в начальной школе должна быть школьная парта с наклонной поверхностью рабочей плоскости 7-15º </a:t>
            </a:r>
          </a:p>
          <a:p>
            <a:pPr eaLnBrk="1" hangingPunct="1">
              <a:defRPr/>
            </a:pPr>
            <a:r>
              <a:rPr lang="ru-RU" smtClean="0"/>
              <a:t>Допускается совмещенный вариант использования разных видов ученической мебели (парты, конторки).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9900"/>
              </a:buClr>
              <a:buFont typeface="Wingdings" pitchFamily="2" charset="2"/>
              <a:buChar char="Ø"/>
              <a:defRPr/>
            </a:pPr>
            <a:endParaRPr lang="ru-RU" b="1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ru-RU" b="1" smtClean="0"/>
          </a:p>
        </p:txBody>
      </p:sp>
    </p:spTree>
    <p:extLst>
      <p:ext uri="{BB962C8B-B14F-4D97-AF65-F5344CB8AC3E}">
        <p14:creationId xmlns:p14="http://schemas.microsoft.com/office/powerpoint/2010/main" val="193216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7813" y="260350"/>
            <a:ext cx="8686800" cy="6477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3400" smtClean="0"/>
              <a:t>Обновлённые гигиенические требования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08962" cy="48958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В классной комнате, оборудованной партами, в конце каждого из 3-х рядов устанавливают по 2 конторки.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Высота переднего края конторки для учащихся ростовой группы 1150-1300 мм составляет 750 мм, 1301-1450 мм – 850 мм и 1451-1600 мм - 950 мм. Продолжительность непрерывной работы за конторкой не должна превышать 7-10 мин в соответствии с ежедневным графиком чередования учащихся за конторками.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ru-RU" sz="2600" b="1" dirty="0" smtClean="0"/>
          </a:p>
        </p:txBody>
      </p:sp>
      <p:pic>
        <p:nvPicPr>
          <p:cNvPr id="32772" name="Picture 4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46700"/>
            <a:ext cx="14843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86450"/>
            <a:ext cx="981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86450"/>
            <a:ext cx="981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86450"/>
            <a:ext cx="981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886450"/>
            <a:ext cx="981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886450"/>
            <a:ext cx="981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346700"/>
            <a:ext cx="14843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44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для прайса и сайта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852738"/>
            <a:ext cx="29591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для прайса и сайта 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852738"/>
            <a:ext cx="30035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36909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smtClean="0"/>
              <a:t>РАЗНЫЕ ВИДЫ КОНТОРОК</a:t>
            </a:r>
            <a:br>
              <a:rPr lang="ru-RU" altLang="ru-RU" sz="2400" smtClean="0"/>
            </a:br>
            <a:r>
              <a:rPr lang="ru-RU" altLang="ru-RU" sz="2400" smtClean="0"/>
              <a:t>(для обучения в позе стоя)</a:t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33797" name="Picture 5" descr="CIMG00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0"/>
            <a:ext cx="3779837" cy="2835275"/>
          </a:xfrm>
        </p:spPr>
      </p:pic>
      <p:pic>
        <p:nvPicPr>
          <p:cNvPr id="33798" name="Picture 6" descr="auto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2738"/>
            <a:ext cx="2997200" cy="4005262"/>
          </a:xfrm>
          <a:noFill/>
        </p:spPr>
      </p:pic>
    </p:spTree>
    <p:extLst>
      <p:ext uri="{BB962C8B-B14F-4D97-AF65-F5344CB8AC3E}">
        <p14:creationId xmlns:p14="http://schemas.microsoft.com/office/powerpoint/2010/main" val="170600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200" smtClean="0"/>
              <a:t>Гигиенические требования к весу портфеля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00200"/>
            <a:ext cx="5256213" cy="49974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Вес ранца с ежедневными учебными комплектами не должен превышать: для учащихся 1-2-х классов – 2, 2 кг, для учащихся 3-4-х классов – 3, 2 кг.</a:t>
            </a:r>
          </a:p>
          <a:p>
            <a:pPr>
              <a:defRPr/>
            </a:pPr>
            <a:r>
              <a:rPr lang="ru-RU" sz="2400" dirty="0" smtClean="0"/>
              <a:t>У школьников начальных классов ранец весит на 2 кг тяжелее положенного.</a:t>
            </a:r>
          </a:p>
          <a:p>
            <a:pPr>
              <a:defRPr/>
            </a:pPr>
            <a:r>
              <a:rPr lang="ru-RU" sz="2400" dirty="0" smtClean="0"/>
              <a:t>Шестиклассники таскают учебников и пособий на 6,4 кг – в два раза больше нормы. </a:t>
            </a:r>
          </a:p>
        </p:txBody>
      </p:sp>
      <p:pic>
        <p:nvPicPr>
          <p:cNvPr id="4" name="Picture 4" descr="Рисунок4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773238"/>
            <a:ext cx="3363912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Гигиенические требования к объему домашнего задания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1371600" y="1600200"/>
            <a:ext cx="7772400" cy="49006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/>
              <a:t>В 2- 3х классах – до 1, 5 ч.</a:t>
            </a:r>
          </a:p>
          <a:p>
            <a:pPr>
              <a:defRPr/>
            </a:pPr>
            <a:r>
              <a:rPr lang="ru-RU" sz="3200" dirty="0" smtClean="0"/>
              <a:t>В 4-5х классах – до 2 ч.</a:t>
            </a:r>
          </a:p>
          <a:p>
            <a:pPr>
              <a:defRPr/>
            </a:pPr>
            <a:r>
              <a:rPr lang="ru-RU" sz="3200" dirty="0" smtClean="0"/>
              <a:t>В 6 – 8х классах – до 2,5 ч.</a:t>
            </a:r>
          </a:p>
          <a:p>
            <a:pPr>
              <a:defRPr/>
            </a:pPr>
            <a:r>
              <a:rPr lang="ru-RU" sz="3200" dirty="0" smtClean="0"/>
              <a:t>В 9-11х классах – до 3,5 ч.</a:t>
            </a:r>
          </a:p>
        </p:txBody>
      </p:sp>
    </p:spTree>
    <p:extLst>
      <p:ext uri="{BB962C8B-B14F-4D97-AF65-F5344CB8AC3E}">
        <p14:creationId xmlns:p14="http://schemas.microsoft.com/office/powerpoint/2010/main" val="1085081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42875" y="277813"/>
            <a:ext cx="8858250" cy="1143000"/>
          </a:xfrm>
        </p:spPr>
        <p:txBody>
          <a:bodyPr>
            <a:noAutofit/>
          </a:bodyPr>
          <a:lstStyle/>
          <a:p>
            <a:r>
              <a:rPr lang="ru-RU" altLang="ru-RU" sz="2400" dirty="0" smtClean="0"/>
              <a:t>Основная причина возникновения современных «школьных болезней» - психоэмоциональные учебные стрессы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755650" y="2276475"/>
            <a:ext cx="8388350" cy="45815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информационные перегрузки,</a:t>
            </a:r>
          </a:p>
          <a:p>
            <a:pPr>
              <a:defRPr/>
            </a:pPr>
            <a:r>
              <a:rPr lang="ru-RU" dirty="0" smtClean="0"/>
              <a:t>низкая учебная мотивация,</a:t>
            </a:r>
          </a:p>
          <a:p>
            <a:pPr>
              <a:defRPr/>
            </a:pPr>
            <a:r>
              <a:rPr lang="ru-RU" dirty="0" smtClean="0"/>
              <a:t> учебная </a:t>
            </a:r>
            <a:r>
              <a:rPr lang="ru-RU" dirty="0" err="1" smtClean="0"/>
              <a:t>неуспешность</a:t>
            </a:r>
            <a:r>
              <a:rPr lang="ru-RU" dirty="0" smtClean="0"/>
              <a:t>, </a:t>
            </a:r>
          </a:p>
          <a:p>
            <a:pPr>
              <a:defRPr/>
            </a:pPr>
            <a:r>
              <a:rPr lang="ru-RU" dirty="0" smtClean="0"/>
              <a:t>отсутствие права на ошибку, </a:t>
            </a:r>
          </a:p>
          <a:p>
            <a:pPr>
              <a:defRPr/>
            </a:pPr>
            <a:r>
              <a:rPr lang="ru-RU" dirty="0" smtClean="0"/>
              <a:t>высокая ответственность,</a:t>
            </a:r>
          </a:p>
          <a:p>
            <a:pPr>
              <a:defRPr/>
            </a:pPr>
            <a:r>
              <a:rPr lang="ru-RU" dirty="0" smtClean="0"/>
              <a:t> отсутствие движения, недостаток ощущений радости, любви и уважения.</a:t>
            </a:r>
          </a:p>
        </p:txBody>
      </p:sp>
    </p:spTree>
    <p:extLst>
      <p:ext uri="{BB962C8B-B14F-4D97-AF65-F5344CB8AC3E}">
        <p14:creationId xmlns:p14="http://schemas.microsoft.com/office/powerpoint/2010/main" val="6220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Рациональная организация учебного процесса</a:t>
            </a:r>
          </a:p>
        </p:txBody>
      </p:sp>
      <p:pic>
        <p:nvPicPr>
          <p:cNvPr id="37891" name="Picture 2" descr="G:\Анимация\люди анимашки\5ba3f272d09437be0161054773a745b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39269"/>
            <a:ext cx="1219200" cy="1800225"/>
          </a:xfrm>
        </p:spPr>
      </p:pic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714375" y="2357438"/>
            <a:ext cx="7000875" cy="3416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dirty="0"/>
              <a:t>Положив в основу своей деятельности фразу </a:t>
            </a:r>
            <a:r>
              <a:rPr lang="ru-RU" b="1" i="1" dirty="0"/>
              <a:t>«Компетентный учитель – здоровый ученик», </a:t>
            </a:r>
            <a:r>
              <a:rPr lang="ru-RU" dirty="0"/>
              <a:t> мы можем использовать разнообразные приемы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в учебно-воспитательном процессе для  сохранения и укрепления здоровья детей, формирования у них  устойчивой мотивации к здоровому и</a:t>
            </a:r>
            <a:r>
              <a:rPr lang="en-US" dirty="0"/>
              <a:t> </a:t>
            </a:r>
            <a:r>
              <a:rPr lang="ru-RU" dirty="0"/>
              <a:t>безопасному образу жизни.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37893" name="Picture 2" descr="G:\Анимация\030104_emm10_pr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680075"/>
            <a:ext cx="12144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671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43938" cy="1785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>Современные педагогические технологии основанные на активизации деятельности учащихся, учете их индивидуальных особенностей, субъектном отношении к детям – основа здоровьесберегающей педагогики.</a:t>
            </a:r>
            <a:endParaRPr lang="ru-RU" alt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28813"/>
            <a:ext cx="8229600" cy="49291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dirty="0" smtClean="0"/>
              <a:t>традиционные технологии, построенные на объяснительно-иллюстративном способе обучения; 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технологии, при применении которых, на первое место выходит личность ребенка и его деятельность: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ru-RU" sz="2400" i="1" dirty="0" err="1" smtClean="0"/>
              <a:t>деятельностный</a:t>
            </a:r>
            <a:r>
              <a:rPr lang="ru-RU" sz="2400" i="1" dirty="0" smtClean="0"/>
              <a:t> подход в обучении,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i="1" dirty="0" smtClean="0"/>
              <a:t>личностно- ориентированное обучение,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i="1" dirty="0" smtClean="0"/>
              <a:t>проектно - исследовательская деятельность,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i="1" dirty="0" smtClean="0"/>
              <a:t>дифференцированное обучение,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i="1" dirty="0" smtClean="0"/>
              <a:t>проблемное обучение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i="1" dirty="0" smtClean="0"/>
              <a:t>учебная дискуссия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 dirty="0" smtClean="0"/>
          </a:p>
        </p:txBody>
      </p:sp>
      <p:pic>
        <p:nvPicPr>
          <p:cNvPr id="38916" name="Picture 7" descr="C:\Users\111\Pictures\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857750"/>
            <a:ext cx="111918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56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0"/>
            <a:ext cx="8358188" cy="1285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000" b="1" smtClean="0"/>
              <a:t>Педагогические меры, по снижению  возможного неблагоприятного воздействия учебного процесса на здоровье ребенка, которые нужно применять при использовании любой педагогической технологии:</a:t>
            </a:r>
            <a:br>
              <a:rPr lang="ru-RU" altLang="ru-RU" sz="2000" b="1" smtClean="0"/>
            </a:br>
            <a:endParaRPr lang="ru-RU" altLang="ru-RU" sz="2000" b="1" smtClean="0">
              <a:solidFill>
                <a:schemeClr val="bg2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500188"/>
            <a:ext cx="9001125" cy="52149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400" b="1" dirty="0" smtClean="0"/>
              <a:t>соблюдение оптимальных гигиенических условий на уроке;</a:t>
            </a:r>
          </a:p>
          <a:p>
            <a:pPr>
              <a:defRPr/>
            </a:pPr>
            <a:r>
              <a:rPr lang="ru-RU" sz="1400" b="1" dirty="0" smtClean="0"/>
              <a:t>структурирование урока на основе закономерностей изменения работоспособности; (фазы урока);</a:t>
            </a:r>
          </a:p>
          <a:p>
            <a:pPr>
              <a:defRPr/>
            </a:pPr>
            <a:r>
              <a:rPr lang="ru-RU" sz="1400" b="1" dirty="0" smtClean="0"/>
              <a:t>Учет возрастных особенностей познавательной деятельности учащихся;</a:t>
            </a:r>
          </a:p>
          <a:p>
            <a:pPr>
              <a:defRPr/>
            </a:pPr>
            <a:r>
              <a:rPr lang="ru-RU" sz="1400" b="1" dirty="0" smtClean="0"/>
              <a:t>дифференциация обучения: использование </a:t>
            </a:r>
            <a:r>
              <a:rPr lang="ru-RU" sz="1400" b="1" dirty="0" err="1" smtClean="0"/>
              <a:t>разноуровневых</a:t>
            </a:r>
            <a:r>
              <a:rPr lang="ru-RU" sz="1400" b="1" dirty="0" smtClean="0"/>
              <a:t> заданий (в том числе домашних), с учетом способностей ребенка, психофизических особенностей, состояния здоровья;</a:t>
            </a:r>
          </a:p>
          <a:p>
            <a:pPr>
              <a:defRPr/>
            </a:pPr>
            <a:r>
              <a:rPr lang="ru-RU" sz="1400" b="1" dirty="0" smtClean="0"/>
              <a:t>индивидуализация обучения (обучение в малых группах и парах);</a:t>
            </a:r>
          </a:p>
          <a:p>
            <a:pPr>
              <a:defRPr/>
            </a:pPr>
            <a:r>
              <a:rPr lang="ru-RU" sz="1400" b="1" dirty="0" smtClean="0"/>
              <a:t>использование наглядности и сочетание различных форм предоставления информации; использование ИКТ;</a:t>
            </a:r>
          </a:p>
          <a:p>
            <a:pPr>
              <a:defRPr/>
            </a:pPr>
            <a:r>
              <a:rPr lang="ru-RU" sz="1400" b="1" dirty="0" smtClean="0"/>
              <a:t>создание на уроке эмоционально благоприятной атмосферы;</a:t>
            </a:r>
          </a:p>
          <a:p>
            <a:pPr>
              <a:defRPr/>
            </a:pPr>
            <a:r>
              <a:rPr lang="ru-RU" sz="1400" b="1" dirty="0" smtClean="0"/>
              <a:t>формирование положительной мотивации к учебе («педагогика успеха»);</a:t>
            </a:r>
          </a:p>
          <a:p>
            <a:pPr>
              <a:defRPr/>
            </a:pPr>
            <a:r>
              <a:rPr lang="ru-RU" sz="1400" b="1" dirty="0" smtClean="0"/>
              <a:t>применение разнообразных видов учебной деятельности на уроке (опрос, письмо, чтение, слушание, рассказ, рассматривание наглядных пособий, ответы на вопросы, решение задач и др.),</a:t>
            </a:r>
          </a:p>
          <a:p>
            <a:pPr>
              <a:defRPr/>
            </a:pPr>
            <a:r>
              <a:rPr lang="ru-RU" sz="1400" b="1" dirty="0" smtClean="0"/>
              <a:t>использование различных видов преподавания (словесный, наглядный, аудиовизуальный, самостоятельная работа);</a:t>
            </a:r>
          </a:p>
          <a:p>
            <a:pPr>
              <a:defRPr/>
            </a:pPr>
            <a:r>
              <a:rPr lang="ru-RU" sz="1400" b="1" dirty="0" smtClean="0"/>
              <a:t>проведение на уроке двигательных и  релаксационных пауз;</a:t>
            </a:r>
          </a:p>
          <a:p>
            <a:pPr>
              <a:defRPr/>
            </a:pPr>
            <a:r>
              <a:rPr lang="ru-RU" sz="1400" b="1" dirty="0" smtClean="0"/>
              <a:t>проведение урока в режиме «динамической смены поз»;</a:t>
            </a:r>
          </a:p>
          <a:p>
            <a:pPr>
              <a:defRPr/>
            </a:pPr>
            <a:r>
              <a:rPr lang="ru-RU" sz="1400" b="1" dirty="0" smtClean="0"/>
              <a:t>использование приемов самооценки и </a:t>
            </a:r>
            <a:r>
              <a:rPr lang="ru-RU" sz="1400" b="1" dirty="0" err="1" smtClean="0"/>
              <a:t>взаимооценки</a:t>
            </a:r>
            <a:r>
              <a:rPr lang="ru-RU" sz="1400" b="1" dirty="0" smtClean="0"/>
              <a:t>, позволяющих уменьшить неприятные для детей переживания</a:t>
            </a:r>
          </a:p>
          <a:p>
            <a:pPr>
              <a:defRPr/>
            </a:pPr>
            <a:r>
              <a:rPr lang="ru-RU" sz="1400" b="1" dirty="0" smtClean="0"/>
              <a:t>соблюдение гигиенических требований к объему домашних заданий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 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819880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2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0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20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893175" cy="1081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Учиться или 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</a:rPr>
              <a:t>сохранить 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здоровье?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467544" y="4293096"/>
            <a:ext cx="8229600" cy="1296144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</a:t>
            </a:r>
            <a:r>
              <a:rPr lang="ru-RU" sz="3600" kern="10" dirty="0">
                <a:ln/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как</a:t>
            </a:r>
            <a:r>
              <a:rPr lang="ru-RU" sz="3600" kern="10" dirty="0">
                <a:ln/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думаете</a:t>
            </a:r>
            <a:r>
              <a:rPr lang="ru-RU" sz="3600" kern="10" dirty="0">
                <a:ln/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вы?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kern="10" dirty="0">
              <a:ln/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356100" y="1484313"/>
            <a:ext cx="4787900" cy="28813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3200" b="1">
              <a:latin typeface="Arial Narrow" pitchFamily="34" charset="0"/>
            </a:endParaRPr>
          </a:p>
          <a:p>
            <a:pPr algn="ctr" eaLnBrk="1" hangingPunct="1"/>
            <a:endParaRPr lang="ru-RU" altLang="ru-RU" sz="3200" b="1">
              <a:latin typeface="Arial Narrow" pitchFamily="34" charset="0"/>
            </a:endParaRPr>
          </a:p>
          <a:p>
            <a:pPr algn="ctr" eaLnBrk="1" hangingPunct="1"/>
            <a:endParaRPr lang="ru-RU" altLang="ru-RU" sz="3200" b="1">
              <a:latin typeface="Arial Narrow" pitchFamily="34" charset="0"/>
            </a:endParaRPr>
          </a:p>
          <a:p>
            <a:pPr algn="ctr" eaLnBrk="1" hangingPunct="1"/>
            <a:endParaRPr lang="ru-RU" altLang="ru-RU" sz="3200" b="1">
              <a:latin typeface="Arial Narrow" pitchFamily="34" charset="0"/>
            </a:endParaRPr>
          </a:p>
          <a:p>
            <a:pPr algn="ctr" eaLnBrk="1" hangingPunct="1"/>
            <a:endParaRPr lang="ru-RU" altLang="ru-RU" sz="3200" b="1">
              <a:latin typeface="Arial Narrow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3200" b="1">
                <a:latin typeface="Arial Narrow" pitchFamily="34" charset="0"/>
              </a:rPr>
              <a:t>Здоровье это-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3200" b="1">
                <a:latin typeface="Arial Narrow" pitchFamily="34" charset="0"/>
              </a:rPr>
              <a:t>Образование это-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3200" b="1">
                <a:latin typeface="Arial Narrow" pitchFamily="34" charset="0"/>
              </a:rPr>
              <a:t>Возможно ли совместить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3200" b="1">
                <a:latin typeface="Arial Narrow" pitchFamily="34" charset="0"/>
              </a:rPr>
              <a:t>эти  понятия???</a:t>
            </a:r>
          </a:p>
          <a:p>
            <a:pPr algn="ctr" eaLnBrk="1" hangingPunct="1"/>
            <a:endParaRPr lang="ru-RU" altLang="ru-RU" sz="3200" b="1">
              <a:latin typeface="Arial Narrow" pitchFamily="34" charset="0"/>
            </a:endParaRPr>
          </a:p>
          <a:p>
            <a:pPr algn="ctr" eaLnBrk="1" hangingPunct="1"/>
            <a:endParaRPr lang="ru-RU" altLang="ru-RU" sz="3200" b="1">
              <a:latin typeface="Arial Narrow" pitchFamily="34" charset="0"/>
            </a:endParaRPr>
          </a:p>
          <a:p>
            <a:pPr algn="ctr" eaLnBrk="1" hangingPunct="1"/>
            <a:endParaRPr lang="ru-RU" altLang="ru-RU" sz="3200" b="1">
              <a:latin typeface="Arial Narrow" pitchFamily="34" charset="0"/>
            </a:endParaRPr>
          </a:p>
          <a:p>
            <a:pPr algn="ctr" eaLnBrk="1" hangingPunct="1"/>
            <a:endParaRPr lang="ru-RU" altLang="ru-RU" sz="3200" b="1">
              <a:latin typeface="Arial Narrow" pitchFamily="34" charset="0"/>
            </a:endParaRPr>
          </a:p>
          <a:p>
            <a:pPr algn="ctr" eaLnBrk="1" hangingPunct="1"/>
            <a:endParaRPr lang="ru-RU" altLang="ru-RU" sz="3200" b="1">
              <a:latin typeface="Arial Narrow" pitchFamily="34" charset="0"/>
            </a:endParaRPr>
          </a:p>
        </p:txBody>
      </p:sp>
      <p:pic>
        <p:nvPicPr>
          <p:cNvPr id="15365" name="Picture 10" descr="C:\Users\111\Desktop\Фото\IMG_7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0322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827088" y="5373688"/>
            <a:ext cx="831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Считаете ли вы обоснованным усиление роли системы образования в работе по сохранению здоровья подрастающего поколения?</a:t>
            </a:r>
          </a:p>
        </p:txBody>
      </p:sp>
    </p:spTree>
    <p:extLst>
      <p:ext uri="{BB962C8B-B14F-4D97-AF65-F5344CB8AC3E}">
        <p14:creationId xmlns:p14="http://schemas.microsoft.com/office/powerpoint/2010/main" val="2688328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2286000"/>
            <a:ext cx="4429125" cy="2286000"/>
            <a:chOff x="122" y="528"/>
            <a:chExt cx="1606" cy="1158"/>
          </a:xfrm>
        </p:grpSpPr>
        <p:sp>
          <p:nvSpPr>
            <p:cNvPr id="86023" name="Cloud"/>
            <p:cNvSpPr>
              <a:spLocks noChangeAspect="1" noEditPoints="1" noChangeArrowheads="1"/>
            </p:cNvSpPr>
            <p:nvPr/>
          </p:nvSpPr>
          <p:spPr bwMode="auto">
            <a:xfrm>
              <a:off x="122" y="528"/>
              <a:ext cx="1606" cy="115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  <p:sp>
          <p:nvSpPr>
            <p:cNvPr id="40980" name="Text Box 8"/>
            <p:cNvSpPr txBox="1">
              <a:spLocks noChangeArrowheads="1"/>
            </p:cNvSpPr>
            <p:nvPr/>
          </p:nvSpPr>
          <p:spPr bwMode="auto">
            <a:xfrm>
              <a:off x="277" y="637"/>
              <a:ext cx="1373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solidFill>
                    <a:srgbClr val="660033"/>
                  </a:solidFill>
                </a:rPr>
                <a:t>Использование современных педагогических технологий, направленных</a:t>
              </a:r>
            </a:p>
            <a:p>
              <a:pPr algn="ctr" eaLnBrk="1" hangingPunct="1"/>
              <a:r>
                <a:rPr lang="ru-RU" altLang="ru-RU" sz="2000">
                  <a:solidFill>
                    <a:srgbClr val="660033"/>
                  </a:solidFill>
                </a:rPr>
                <a:t>на активизацию деятельности учащихсяся</a:t>
              </a:r>
              <a:endParaRPr lang="en-US" altLang="ru-RU" sz="2000">
                <a:solidFill>
                  <a:srgbClr val="660033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0" y="3860800"/>
            <a:ext cx="4533900" cy="2997200"/>
            <a:chOff x="-1062" y="528"/>
            <a:chExt cx="2790" cy="1601"/>
          </a:xfrm>
        </p:grpSpPr>
        <p:sp>
          <p:nvSpPr>
            <p:cNvPr id="86026" name="Cloud"/>
            <p:cNvSpPr>
              <a:spLocks noChangeAspect="1" noEditPoints="1" noChangeArrowheads="1"/>
            </p:cNvSpPr>
            <p:nvPr/>
          </p:nvSpPr>
          <p:spPr bwMode="auto">
            <a:xfrm>
              <a:off x="-1062" y="528"/>
              <a:ext cx="2790" cy="1601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sz="1800" dirty="0">
                  <a:solidFill>
                    <a:srgbClr val="000000"/>
                  </a:solidFill>
                </a:rPr>
                <a:t>Система педагогических мер по снижению неблагоприятного воздействия на ребенка образовательного процесса</a:t>
              </a:r>
              <a:endParaRPr lang="ru-RU" sz="1800" b="1" dirty="0">
                <a:solidFill>
                  <a:srgbClr val="330033"/>
                </a:solidFill>
              </a:endParaRPr>
            </a:p>
          </p:txBody>
        </p:sp>
        <p:sp>
          <p:nvSpPr>
            <p:cNvPr id="40978" name="Text Box 11"/>
            <p:cNvSpPr txBox="1">
              <a:spLocks noChangeArrowheads="1"/>
            </p:cNvSpPr>
            <p:nvPr/>
          </p:nvSpPr>
          <p:spPr bwMode="auto">
            <a:xfrm>
              <a:off x="288" y="911"/>
              <a:ext cx="129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ru-RU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572125" y="2571750"/>
            <a:ext cx="3429000" cy="1944688"/>
            <a:chOff x="-487" y="463"/>
            <a:chExt cx="2215" cy="2252"/>
          </a:xfrm>
        </p:grpSpPr>
        <p:sp>
          <p:nvSpPr>
            <p:cNvPr id="86029" name="Cloud"/>
            <p:cNvSpPr>
              <a:spLocks noChangeAspect="1" noEditPoints="1" noChangeArrowheads="1"/>
            </p:cNvSpPr>
            <p:nvPr/>
          </p:nvSpPr>
          <p:spPr bwMode="auto">
            <a:xfrm>
              <a:off x="-487" y="463"/>
              <a:ext cx="2215" cy="22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ru-RU" sz="1800" b="1" dirty="0">
                <a:solidFill>
                  <a:srgbClr val="330033"/>
                </a:solidFill>
              </a:endParaRPr>
            </a:p>
          </p:txBody>
        </p:sp>
        <p:sp>
          <p:nvSpPr>
            <p:cNvPr id="40976" name="Text Box 14"/>
            <p:cNvSpPr txBox="1">
              <a:spLocks noChangeArrowheads="1"/>
            </p:cNvSpPr>
            <p:nvPr/>
          </p:nvSpPr>
          <p:spPr bwMode="auto">
            <a:xfrm>
              <a:off x="-165" y="911"/>
              <a:ext cx="1749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ru-RU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47813" y="188913"/>
            <a:ext cx="6192837" cy="1944687"/>
            <a:chOff x="1248" y="1008"/>
            <a:chExt cx="3408" cy="2448"/>
          </a:xfrm>
        </p:grpSpPr>
        <p:sp>
          <p:nvSpPr>
            <p:cNvPr id="40971" name="Oval 16"/>
            <p:cNvSpPr>
              <a:spLocks noChangeArrowheads="1"/>
            </p:cNvSpPr>
            <p:nvPr/>
          </p:nvSpPr>
          <p:spPr bwMode="auto">
            <a:xfrm>
              <a:off x="1248" y="1008"/>
              <a:ext cx="3408" cy="244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972" name="Text Box 17"/>
            <p:cNvSpPr txBox="1">
              <a:spLocks noChangeArrowheads="1"/>
            </p:cNvSpPr>
            <p:nvPr/>
          </p:nvSpPr>
          <p:spPr bwMode="auto">
            <a:xfrm>
              <a:off x="2399" y="2640"/>
              <a:ext cx="120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40973" name="Text Box 18"/>
            <p:cNvSpPr txBox="1">
              <a:spLocks noChangeArrowheads="1"/>
            </p:cNvSpPr>
            <p:nvPr/>
          </p:nvSpPr>
          <p:spPr bwMode="auto">
            <a:xfrm>
              <a:off x="1824" y="1318"/>
              <a:ext cx="249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ru-RU" sz="1800" b="1">
                <a:solidFill>
                  <a:srgbClr val="000514"/>
                </a:solidFill>
              </a:endParaRPr>
            </a:p>
          </p:txBody>
        </p:sp>
        <p:sp>
          <p:nvSpPr>
            <p:cNvPr id="40974" name="Text Box 19"/>
            <p:cNvSpPr txBox="1">
              <a:spLocks noChangeArrowheads="1"/>
            </p:cNvSpPr>
            <p:nvPr/>
          </p:nvSpPr>
          <p:spPr bwMode="auto">
            <a:xfrm>
              <a:off x="2160" y="2928"/>
              <a:ext cx="168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40966" name="Line 23"/>
          <p:cNvSpPr>
            <a:spLocks noChangeShapeType="1"/>
          </p:cNvSpPr>
          <p:nvPr/>
        </p:nvSpPr>
        <p:spPr bwMode="auto">
          <a:xfrm>
            <a:off x="6084888" y="2060575"/>
            <a:ext cx="10080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7" name="Line 25"/>
          <p:cNvSpPr>
            <a:spLocks noChangeShapeType="1"/>
          </p:cNvSpPr>
          <p:nvPr/>
        </p:nvSpPr>
        <p:spPr bwMode="auto">
          <a:xfrm flipH="1">
            <a:off x="2571750" y="2060575"/>
            <a:ext cx="6318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8" name="Line 26"/>
          <p:cNvSpPr>
            <a:spLocks noChangeShapeType="1"/>
          </p:cNvSpPr>
          <p:nvPr/>
        </p:nvSpPr>
        <p:spPr bwMode="auto">
          <a:xfrm>
            <a:off x="4643438" y="2205038"/>
            <a:ext cx="46037" cy="186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6011863" y="2852738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rgbClr val="660033"/>
                </a:solidFill>
              </a:rPr>
              <a:t>Организация работы по воспитанию культуры здоровья, в интересной для детей форме</a:t>
            </a:r>
            <a:r>
              <a:rPr lang="ru-RU" altLang="ru-RU" sz="1800" b="1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40970" name="Прямоугольник 27"/>
          <p:cNvSpPr>
            <a:spLocks noChangeArrowheads="1"/>
          </p:cNvSpPr>
          <p:nvPr/>
        </p:nvSpPr>
        <p:spPr bwMode="auto">
          <a:xfrm>
            <a:off x="2411413" y="333375"/>
            <a:ext cx="4321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660033"/>
                </a:solidFill>
              </a:rPr>
              <a:t>здоровьесберегающая образовательная технология </a:t>
            </a:r>
          </a:p>
        </p:txBody>
      </p:sp>
    </p:spTree>
    <p:extLst>
      <p:ext uri="{BB962C8B-B14F-4D97-AF65-F5344CB8AC3E}">
        <p14:creationId xmlns:p14="http://schemas.microsoft.com/office/powerpoint/2010/main" val="115677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00063" y="277813"/>
            <a:ext cx="8429625" cy="579437"/>
          </a:xfrm>
        </p:spPr>
        <p:txBody>
          <a:bodyPr>
            <a:normAutofit fontScale="90000"/>
          </a:bodyPr>
          <a:lstStyle/>
          <a:p>
            <a:r>
              <a:rPr lang="ru-RU" altLang="ru-RU" sz="2400" b="1" smtClean="0"/>
              <a:t>Основные  позиции формирования основ здорового образа жизни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964612" cy="542925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1800" smtClean="0"/>
              <a:t>формирование знаний, установок, личностных ориентиров и норм здорового и безопасного образа жизни.</a:t>
            </a:r>
          </a:p>
          <a:p>
            <a:r>
              <a:rPr lang="ru-RU" altLang="ru-RU" sz="1800" smtClean="0"/>
              <a:t>формирование установки на систематические занятия физической культурой и спортом, готовности к выбору индивидуальных режимов двигательной активности на основе осознания собственных возможностей;</a:t>
            </a:r>
          </a:p>
          <a:p>
            <a:r>
              <a:rPr lang="ru-RU" altLang="ru-RU" sz="1800" smtClean="0"/>
              <a:t> осознанное отношение обучающихся к выбору индивидуального рациона здорового питания;</a:t>
            </a:r>
          </a:p>
          <a:p>
            <a:r>
              <a:rPr lang="ru-RU" altLang="ru-RU" sz="1800" smtClean="0"/>
              <a:t> формирование знаний о современных угрозах для жизни и здоровья людей, в том числе экологических и транспортных, готовности активно им противостоять;</a:t>
            </a:r>
          </a:p>
          <a:p>
            <a:r>
              <a:rPr lang="ru-RU" altLang="ru-RU" sz="1800" smtClean="0"/>
              <a:t> овладение современными оздоровительными технологиями, в том числе на основе навыков личной гигиены;</a:t>
            </a:r>
          </a:p>
          <a:p>
            <a:r>
              <a:rPr lang="ru-RU" altLang="ru-RU" sz="1800" smtClean="0"/>
              <a:t>профилактику употребления наркотиков и других психоактивных веществ, профилактику инфекционных заболеваний; убеждённости в выборе здорового образа жизни и вреде употребления алкоголя и табакокурения;</a:t>
            </a:r>
          </a:p>
          <a:p>
            <a:r>
              <a:rPr lang="ru-RU" altLang="ru-RU" sz="1800" smtClean="0"/>
              <a:t> осознание обучающимися взаимной связи здоровья человека и экологического состояния окружающей его среды, роли экологической культуры в обеспечении личного и общественного здоровья и безопасности; необходимости следования принципу предосторожности при выборе варианта поведения.</a:t>
            </a:r>
          </a:p>
          <a:p>
            <a:pPr>
              <a:buFont typeface="Wingdings" pitchFamily="2" charset="2"/>
              <a:buNone/>
            </a:pPr>
            <a:r>
              <a:rPr lang="ru-RU" altLang="ru-RU" sz="1800" smtClean="0"/>
              <a:t> </a:t>
            </a:r>
          </a:p>
          <a:p>
            <a:endParaRPr lang="ru-RU" altLang="ru-RU" smtClean="0"/>
          </a:p>
        </p:txBody>
      </p:sp>
      <p:pic>
        <p:nvPicPr>
          <p:cNvPr id="41988" name="Picture 494" descr="E:\CORPBAS\J007925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60350"/>
            <a:ext cx="6111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50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496300" cy="13049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 smtClean="0"/>
              <a:t>Использование дополнительных</a:t>
            </a:r>
            <a:r>
              <a:rPr lang="ru-RU" altLang="ru-RU" sz="2400" b="1" i="1" dirty="0" smtClean="0"/>
              <a:t> </a:t>
            </a:r>
            <a:r>
              <a:rPr lang="ru-RU" altLang="ru-RU" sz="2400" b="1" dirty="0" smtClean="0"/>
              <a:t>образовательных программ </a:t>
            </a:r>
            <a:r>
              <a:rPr lang="ru-RU" altLang="ru-RU" sz="2400" b="1" dirty="0" err="1" smtClean="0"/>
              <a:t>здоровьесберегающей</a:t>
            </a:r>
            <a:r>
              <a:rPr lang="ru-RU" altLang="ru-RU" sz="2400" b="1" dirty="0" smtClean="0"/>
              <a:t> направленности</a:t>
            </a:r>
          </a:p>
        </p:txBody>
      </p:sp>
      <p:pic>
        <p:nvPicPr>
          <p:cNvPr id="430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4392612" cy="4824413"/>
          </a:xfrm>
          <a:noFill/>
        </p:spPr>
      </p:pic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789">
            <a:off x="4859338" y="1628775"/>
            <a:ext cx="1584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914">
            <a:off x="4579938" y="4092575"/>
            <a:ext cx="187166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9138"/>
            <a:ext cx="22320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78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1413" y="277813"/>
            <a:ext cx="800258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Точка зрения детей по отношению к своему здоровью – здоровье это: </a:t>
            </a:r>
          </a:p>
        </p:txBody>
      </p:sp>
      <p:sp>
        <p:nvSpPr>
          <p:cNvPr id="66563" name="Содержимое 2"/>
          <p:cNvSpPr>
            <a:spLocks noGrp="1"/>
          </p:cNvSpPr>
          <p:nvPr>
            <p:ph idx="4294967295"/>
          </p:nvPr>
        </p:nvSpPr>
        <p:spPr>
          <a:xfrm>
            <a:off x="925513" y="1600200"/>
            <a:ext cx="8218487" cy="45307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/>
              <a:t>сила, </a:t>
            </a:r>
          </a:p>
          <a:p>
            <a:pPr eaLnBrk="1" hangingPunct="1">
              <a:defRPr/>
            </a:pPr>
            <a:r>
              <a:rPr lang="ru-RU" sz="3600" dirty="0" smtClean="0"/>
              <a:t>ум, </a:t>
            </a:r>
          </a:p>
          <a:p>
            <a:pPr eaLnBrk="1" hangingPunct="1">
              <a:defRPr/>
            </a:pPr>
            <a:r>
              <a:rPr lang="ru-RU" sz="3600" dirty="0" smtClean="0"/>
              <a:t>красота, </a:t>
            </a:r>
          </a:p>
          <a:p>
            <a:pPr eaLnBrk="1" hangingPunct="1">
              <a:defRPr/>
            </a:pPr>
            <a:r>
              <a:rPr lang="ru-RU" sz="3600" dirty="0" smtClean="0"/>
              <a:t>то, что нужно беречь,</a:t>
            </a:r>
          </a:p>
          <a:p>
            <a:pPr eaLnBrk="1" hangingPunct="1">
              <a:defRPr/>
            </a:pPr>
            <a:r>
              <a:rPr lang="ru-RU" sz="3600" dirty="0" smtClean="0"/>
              <a:t> самое большое богатство, </a:t>
            </a:r>
          </a:p>
          <a:p>
            <a:pPr eaLnBrk="1" hangingPunct="1">
              <a:defRPr/>
            </a:pPr>
            <a:r>
              <a:rPr lang="ru-RU" sz="3600" dirty="0" smtClean="0"/>
              <a:t>«здоров будешь – все добудешь».</a:t>
            </a:r>
          </a:p>
        </p:txBody>
      </p:sp>
      <p:pic>
        <p:nvPicPr>
          <p:cNvPr id="44036" name="Picture 2" descr="G:\Анимация\photo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428750"/>
            <a:ext cx="50006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 descr="G:\Анимация\анима\image39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86000"/>
            <a:ext cx="8858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G:\Анимация\photo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71688"/>
            <a:ext cx="500063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G:\Анимация\люди анимашки\43ded191a0ea4b12a1202f4e45ac350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643313"/>
            <a:ext cx="104616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 descr="G:\Анимация\люди анимашки\44e66a50c3b7fdc4311c259bffb87d0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786063"/>
            <a:ext cx="571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8" descr="G:\Анимация\photo9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4286250"/>
            <a:ext cx="7794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05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smtClean="0"/>
              <a:t>Школа полного дня. Внеурочная деятельность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412776"/>
            <a:ext cx="6119813" cy="53006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Если деятельность детей  во второй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половине дня организована не в форме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классно-урочных занятий, а в форме различных творческих кружков, театральных студий,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спортивных секций, познавательных экскурсий, с учетом  взаимного проникновения  процессов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обучения, воспитания, развития, оздоровления, тогда,  образуется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единое образовательное пространство, в котором все процессы взаимно связаны и дополняют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679287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572500" cy="1574800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Школа - открытый институт широкого социокультурного партнерства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068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Потенциальными партнерами школы в ее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работе являются семьи учащихся, учреждения здравоохранения, правоохранительные органы, учреждения дополнительного образования, культуры, спорта, институты повышения квалификации.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033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Просветительская работа с родителями включает: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716963" cy="53006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лекции, семинары, консультации по различным вопросам роста и развития ребёнка, его здоровья, факторам, положительно и отрицательно влияющим на здоровье детей и т. п.;</a:t>
            </a:r>
          </a:p>
          <a:p>
            <a:pPr>
              <a:defRPr/>
            </a:pPr>
            <a:r>
              <a:rPr lang="ru-RU" sz="2400" dirty="0" smtClean="0"/>
              <a:t>организацию совместной работы педагогов и родителей (законных представителей) по проведению спортивных соревнований, дней здоровья, занятий по профилактике вредных привычек и т. п.</a:t>
            </a:r>
          </a:p>
          <a:p>
            <a:pPr>
              <a:defRPr/>
            </a:pPr>
            <a:r>
              <a:rPr lang="ru-RU" sz="2400" dirty="0" smtClean="0"/>
              <a:t>Проведение тематических родительских собраний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 </a:t>
            </a:r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3443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549275"/>
            <a:ext cx="8466137" cy="1150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Забота о здоровье учащихся – обязанность каждой школы, каждого учителя. </a:t>
            </a: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ru-RU" sz="4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2598513"/>
            <a:ext cx="8539162" cy="1090612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Учитель может сделать для сохранения и укрепления здоровья  школьников больше, чем врач!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30400"/>
            <a:ext cx="4572000" cy="1403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501062" cy="1855788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Почему формирование и сохранение здоровья детей проблема системы образования?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771775"/>
            <a:ext cx="8218487" cy="3324225"/>
          </a:xfrm>
        </p:spPr>
        <p:txBody>
          <a:bodyPr/>
          <a:lstStyle/>
          <a:p>
            <a:r>
              <a:rPr lang="ru-RU" altLang="ru-RU" smtClean="0"/>
              <a:t>Система образования охватывает детей в возрасте от 3 до 23 лет.</a:t>
            </a:r>
          </a:p>
          <a:p>
            <a:r>
              <a:rPr lang="ru-RU" altLang="ru-RU" smtClean="0"/>
              <a:t>Формирование культуры здоровья – изменение поведения с ориентацией на здоровье - психолого-педагогическая проблема.</a:t>
            </a:r>
          </a:p>
        </p:txBody>
      </p:sp>
    </p:spTree>
    <p:extLst>
      <p:ext uri="{BB962C8B-B14F-4D97-AF65-F5344CB8AC3E}">
        <p14:creationId xmlns:p14="http://schemas.microsoft.com/office/powerpoint/2010/main" val="4055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286500" y="1927225"/>
          <a:ext cx="2374900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3" imgW="3238095" imgH="4838095" progId="">
                  <p:embed/>
                </p:oleObj>
              </mc:Choice>
              <mc:Fallback>
                <p:oleObj name="Clip" r:id="rId3" imgW="3238095" imgH="48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927225"/>
                        <a:ext cx="2374900" cy="354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Freeform 3"/>
          <p:cNvSpPr>
            <a:spLocks/>
          </p:cNvSpPr>
          <p:nvPr/>
        </p:nvSpPr>
        <p:spPr bwMode="auto">
          <a:xfrm>
            <a:off x="2159000" y="2200275"/>
            <a:ext cx="5113338" cy="1793875"/>
          </a:xfrm>
          <a:custGeom>
            <a:avLst/>
            <a:gdLst>
              <a:gd name="T0" fmla="*/ 2147483647 w 3221"/>
              <a:gd name="T1" fmla="*/ 0 h 2989"/>
              <a:gd name="T2" fmla="*/ 2147483647 w 3221"/>
              <a:gd name="T3" fmla="*/ 2147483647 h 2989"/>
              <a:gd name="T4" fmla="*/ 2147483647 w 3221"/>
              <a:gd name="T5" fmla="*/ 2147483647 h 2989"/>
              <a:gd name="T6" fmla="*/ 2147483647 w 3221"/>
              <a:gd name="T7" fmla="*/ 2147483647 h 2989"/>
              <a:gd name="T8" fmla="*/ 2147483647 w 3221"/>
              <a:gd name="T9" fmla="*/ 2147483647 h 2989"/>
              <a:gd name="T10" fmla="*/ 2147483647 w 3221"/>
              <a:gd name="T11" fmla="*/ 2147483647 h 2989"/>
              <a:gd name="T12" fmla="*/ 2147483647 w 3221"/>
              <a:gd name="T13" fmla="*/ 2147483647 h 2989"/>
              <a:gd name="T14" fmla="*/ 2147483647 w 3221"/>
              <a:gd name="T15" fmla="*/ 2147483647 h 2989"/>
              <a:gd name="T16" fmla="*/ 2147483647 w 3221"/>
              <a:gd name="T17" fmla="*/ 2147483647 h 2989"/>
              <a:gd name="T18" fmla="*/ 2147483647 w 3221"/>
              <a:gd name="T19" fmla="*/ 2147483647 h 2989"/>
              <a:gd name="T20" fmla="*/ 2147483647 w 3221"/>
              <a:gd name="T21" fmla="*/ 2147483647 h 2989"/>
              <a:gd name="T22" fmla="*/ 2147483647 w 3221"/>
              <a:gd name="T23" fmla="*/ 2147483647 h 2989"/>
              <a:gd name="T24" fmla="*/ 2147483647 w 3221"/>
              <a:gd name="T25" fmla="*/ 2147483647 h 2989"/>
              <a:gd name="T26" fmla="*/ 2147483647 w 3221"/>
              <a:gd name="T27" fmla="*/ 0 h 2989"/>
              <a:gd name="T28" fmla="*/ 2147483647 w 3221"/>
              <a:gd name="T29" fmla="*/ 2147483647 h 2989"/>
              <a:gd name="T30" fmla="*/ 2147483647 w 3221"/>
              <a:gd name="T31" fmla="*/ 2147483647 h 2989"/>
              <a:gd name="T32" fmla="*/ 2147483647 w 3221"/>
              <a:gd name="T33" fmla="*/ 2147483647 h 2989"/>
              <a:gd name="T34" fmla="*/ 2147483647 w 3221"/>
              <a:gd name="T35" fmla="*/ 2147483647 h 2989"/>
              <a:gd name="T36" fmla="*/ 2147483647 w 3221"/>
              <a:gd name="T37" fmla="*/ 2147483647 h 2989"/>
              <a:gd name="T38" fmla="*/ 2147483647 w 3221"/>
              <a:gd name="T39" fmla="*/ 2147483647 h 2989"/>
              <a:gd name="T40" fmla="*/ 2147483647 w 3221"/>
              <a:gd name="T41" fmla="*/ 2147483647 h 2989"/>
              <a:gd name="T42" fmla="*/ 2147483647 w 3221"/>
              <a:gd name="T43" fmla="*/ 2147483647 h 2989"/>
              <a:gd name="T44" fmla="*/ 2147483647 w 3221"/>
              <a:gd name="T45" fmla="*/ 2147483647 h 2989"/>
              <a:gd name="T46" fmla="*/ 2147483647 w 3221"/>
              <a:gd name="T47" fmla="*/ 2147483647 h 2989"/>
              <a:gd name="T48" fmla="*/ 2147483647 w 3221"/>
              <a:gd name="T49" fmla="*/ 2147483647 h 2989"/>
              <a:gd name="T50" fmla="*/ 2147483647 w 3221"/>
              <a:gd name="T51" fmla="*/ 2147483647 h 2989"/>
              <a:gd name="T52" fmla="*/ 2147483647 w 3221"/>
              <a:gd name="T53" fmla="*/ 2147483647 h 2989"/>
              <a:gd name="T54" fmla="*/ 2147483647 w 3221"/>
              <a:gd name="T55" fmla="*/ 2147483647 h 2989"/>
              <a:gd name="T56" fmla="*/ 2147483647 w 3221"/>
              <a:gd name="T57" fmla="*/ 2147483647 h 2989"/>
              <a:gd name="T58" fmla="*/ 2147483647 w 3221"/>
              <a:gd name="T59" fmla="*/ 2147483647 h 2989"/>
              <a:gd name="T60" fmla="*/ 2147483647 w 3221"/>
              <a:gd name="T61" fmla="*/ 2147483647 h 2989"/>
              <a:gd name="T62" fmla="*/ 2147483647 w 3221"/>
              <a:gd name="T63" fmla="*/ 2147483647 h 2989"/>
              <a:gd name="T64" fmla="*/ 0 w 3221"/>
              <a:gd name="T65" fmla="*/ 0 h 29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21"/>
              <a:gd name="T100" fmla="*/ 0 h 2989"/>
              <a:gd name="T101" fmla="*/ 3221 w 3221"/>
              <a:gd name="T102" fmla="*/ 2989 h 29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21" h="2989">
                <a:moveTo>
                  <a:pt x="0" y="0"/>
                </a:moveTo>
                <a:lnTo>
                  <a:pt x="412" y="0"/>
                </a:lnTo>
                <a:lnTo>
                  <a:pt x="502" y="149"/>
                </a:lnTo>
                <a:lnTo>
                  <a:pt x="590" y="292"/>
                </a:lnTo>
                <a:lnTo>
                  <a:pt x="687" y="447"/>
                </a:lnTo>
                <a:lnTo>
                  <a:pt x="799" y="621"/>
                </a:lnTo>
                <a:lnTo>
                  <a:pt x="902" y="789"/>
                </a:lnTo>
                <a:lnTo>
                  <a:pt x="997" y="940"/>
                </a:lnTo>
                <a:lnTo>
                  <a:pt x="1079" y="1078"/>
                </a:lnTo>
                <a:lnTo>
                  <a:pt x="1155" y="1210"/>
                </a:lnTo>
                <a:lnTo>
                  <a:pt x="1242" y="1367"/>
                </a:lnTo>
                <a:lnTo>
                  <a:pt x="1311" y="1503"/>
                </a:lnTo>
                <a:lnTo>
                  <a:pt x="1383" y="1652"/>
                </a:lnTo>
                <a:lnTo>
                  <a:pt x="1456" y="1819"/>
                </a:lnTo>
                <a:lnTo>
                  <a:pt x="1517" y="1970"/>
                </a:lnTo>
                <a:lnTo>
                  <a:pt x="1572" y="2133"/>
                </a:lnTo>
                <a:lnTo>
                  <a:pt x="1618" y="1988"/>
                </a:lnTo>
                <a:lnTo>
                  <a:pt x="1668" y="1814"/>
                </a:lnTo>
                <a:lnTo>
                  <a:pt x="1730" y="1629"/>
                </a:lnTo>
                <a:lnTo>
                  <a:pt x="1796" y="1442"/>
                </a:lnTo>
                <a:lnTo>
                  <a:pt x="1868" y="1262"/>
                </a:lnTo>
                <a:lnTo>
                  <a:pt x="1950" y="1084"/>
                </a:lnTo>
                <a:lnTo>
                  <a:pt x="2049" y="891"/>
                </a:lnTo>
                <a:lnTo>
                  <a:pt x="2192" y="664"/>
                </a:lnTo>
                <a:lnTo>
                  <a:pt x="2304" y="495"/>
                </a:lnTo>
                <a:lnTo>
                  <a:pt x="2426" y="337"/>
                </a:lnTo>
                <a:lnTo>
                  <a:pt x="2552" y="202"/>
                </a:lnTo>
                <a:lnTo>
                  <a:pt x="2769" y="0"/>
                </a:lnTo>
                <a:lnTo>
                  <a:pt x="3221" y="0"/>
                </a:lnTo>
                <a:lnTo>
                  <a:pt x="3062" y="157"/>
                </a:lnTo>
                <a:lnTo>
                  <a:pt x="2899" y="350"/>
                </a:lnTo>
                <a:lnTo>
                  <a:pt x="2758" y="526"/>
                </a:lnTo>
                <a:lnTo>
                  <a:pt x="2625" y="700"/>
                </a:lnTo>
                <a:lnTo>
                  <a:pt x="2481" y="912"/>
                </a:lnTo>
                <a:lnTo>
                  <a:pt x="2355" y="1119"/>
                </a:lnTo>
                <a:lnTo>
                  <a:pt x="2268" y="1271"/>
                </a:lnTo>
                <a:lnTo>
                  <a:pt x="2175" y="1471"/>
                </a:lnTo>
                <a:lnTo>
                  <a:pt x="2095" y="1648"/>
                </a:lnTo>
                <a:lnTo>
                  <a:pt x="2037" y="1796"/>
                </a:lnTo>
                <a:lnTo>
                  <a:pt x="1969" y="1983"/>
                </a:lnTo>
                <a:lnTo>
                  <a:pt x="1921" y="2132"/>
                </a:lnTo>
                <a:lnTo>
                  <a:pt x="1889" y="2234"/>
                </a:lnTo>
                <a:lnTo>
                  <a:pt x="1854" y="2368"/>
                </a:lnTo>
                <a:lnTo>
                  <a:pt x="1827" y="2482"/>
                </a:lnTo>
                <a:lnTo>
                  <a:pt x="2055" y="2482"/>
                </a:lnTo>
                <a:lnTo>
                  <a:pt x="1633" y="2989"/>
                </a:lnTo>
                <a:lnTo>
                  <a:pt x="1178" y="2482"/>
                </a:lnTo>
                <a:lnTo>
                  <a:pt x="1405" y="2482"/>
                </a:lnTo>
                <a:lnTo>
                  <a:pt x="1386" y="2395"/>
                </a:lnTo>
                <a:lnTo>
                  <a:pt x="1354" y="2290"/>
                </a:lnTo>
                <a:lnTo>
                  <a:pt x="1307" y="2181"/>
                </a:lnTo>
                <a:lnTo>
                  <a:pt x="1246" y="2046"/>
                </a:lnTo>
                <a:lnTo>
                  <a:pt x="1177" y="1909"/>
                </a:lnTo>
                <a:lnTo>
                  <a:pt x="1116" y="1792"/>
                </a:lnTo>
                <a:lnTo>
                  <a:pt x="1052" y="1673"/>
                </a:lnTo>
                <a:lnTo>
                  <a:pt x="979" y="1541"/>
                </a:lnTo>
                <a:lnTo>
                  <a:pt x="918" y="1432"/>
                </a:lnTo>
                <a:lnTo>
                  <a:pt x="848" y="1303"/>
                </a:lnTo>
                <a:lnTo>
                  <a:pt x="712" y="1075"/>
                </a:lnTo>
                <a:lnTo>
                  <a:pt x="607" y="904"/>
                </a:lnTo>
                <a:lnTo>
                  <a:pt x="520" y="768"/>
                </a:lnTo>
                <a:lnTo>
                  <a:pt x="445" y="653"/>
                </a:lnTo>
                <a:lnTo>
                  <a:pt x="330" y="482"/>
                </a:lnTo>
                <a:lnTo>
                  <a:pt x="224" y="322"/>
                </a:lnTo>
                <a:lnTo>
                  <a:pt x="116" y="16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E2FAF7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88925" y="3963988"/>
            <a:ext cx="8491538" cy="939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F8C8"/>
              </a:gs>
              <a:gs pos="50000">
                <a:srgbClr val="FEFDF2"/>
              </a:gs>
              <a:gs pos="100000">
                <a:srgbClr val="FCF8C8"/>
              </a:gs>
            </a:gsLst>
            <a:lin ang="2700000" scaled="1"/>
          </a:gradFill>
          <a:ln w="38100">
            <a:solidFill>
              <a:srgbClr val="0A789A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организм ребенка наиболее чувствителен к внешним (экзогенным) факторам окружающей среды. 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04775" y="987425"/>
            <a:ext cx="4405313" cy="1317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1FBF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99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отмечается наиболее интенсивные рост и развитие организма. </a:t>
            </a:r>
            <a:endParaRPr lang="ru-RU" altLang="ru-RU" sz="2800" b="1">
              <a:latin typeface="Times New Roman" pitchFamily="18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69875" y="4910138"/>
            <a:ext cx="8570913" cy="1522412"/>
          </a:xfrm>
          <a:prstGeom prst="roundRect">
            <a:avLst>
              <a:gd name="adj" fmla="val 16667"/>
            </a:avLst>
          </a:prstGeom>
          <a:solidFill>
            <a:srgbClr val="E2FAF7"/>
          </a:solidFill>
          <a:ln w="9525">
            <a:solidFill>
              <a:srgbClr val="009999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800" b="1" i="1">
                <a:latin typeface="Times New Roman" pitchFamily="18" charset="0"/>
              </a:rPr>
              <a:t>этот период совпадает с важнейшим социальным этапом развития - получением ребенком общего среднего образования.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846638" y="954088"/>
            <a:ext cx="4178300" cy="13858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1FBF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99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происходит формирование </a:t>
            </a:r>
            <a:r>
              <a:rPr lang="ru-RU" altLang="ru-RU" sz="2800" b="1" i="1">
                <a:latin typeface="Times New Roman" pitchFamily="18" charset="0"/>
              </a:rPr>
              <a:t>здоровья</a:t>
            </a:r>
            <a:r>
              <a:rPr lang="ru-RU" altLang="ru-RU" b="1">
                <a:latin typeface="Times New Roman" pitchFamily="18" charset="0"/>
              </a:rPr>
              <a:t>  на всю дальнейшую жизнь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1560513" y="87313"/>
            <a:ext cx="5926137" cy="76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104727" dir="842175" algn="ctr" rotWithShape="0">
                    <a:schemeClr val="tx1"/>
                  </a:outerShdw>
                </a:effectLst>
                <a:latin typeface="Arial"/>
                <a:cs typeface="Arial"/>
              </a:rPr>
              <a:t>От 6 до 17 лет</a:t>
            </a:r>
          </a:p>
        </p:txBody>
      </p:sp>
      <p:pic>
        <p:nvPicPr>
          <p:cNvPr id="10249" name="Picture 9" descr="ph01825j"/>
          <p:cNvPicPr>
            <a:picLocks noChangeAspect="1" noChangeArrowheads="1"/>
          </p:cNvPicPr>
          <p:nvPr/>
        </p:nvPicPr>
        <p:blipFill>
          <a:blip r:embed="rId5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360613"/>
            <a:ext cx="22272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07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 autoUpdateAnimBg="0"/>
      <p:bldP spid="10245" grpId="0" animBg="1" autoUpdateAnimBg="0"/>
      <p:bldP spid="10246" grpId="0" animBg="1" autoUpdateAnimBg="0"/>
      <p:bldP spid="10247" grpId="0" animBg="1" autoUpdateAnimBg="0"/>
      <p:bldP spid="102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636905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В Конвенции о правах ребенка подчеркивается, что современное образование должно стать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здоровьесберегающим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законе РФ «Об образовании» </a:t>
            </a:r>
            <a:r>
              <a:rPr lang="ru-RU" dirty="0" smtClean="0">
                <a:solidFill>
                  <a:srgbClr val="FF0000"/>
                </a:solidFill>
              </a:rPr>
              <a:t>сохранение и укрепление здоровья детей выделено в приоритетную задачу.</a:t>
            </a:r>
          </a:p>
        </p:txBody>
      </p:sp>
    </p:spTree>
    <p:extLst>
      <p:ext uri="{BB962C8B-B14F-4D97-AF65-F5344CB8AC3E}">
        <p14:creationId xmlns:p14="http://schemas.microsoft.com/office/powerpoint/2010/main" val="110782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42938"/>
            <a:ext cx="8893175" cy="12858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800" smtClean="0"/>
              <a:t>	</a:t>
            </a:r>
            <a:r>
              <a:rPr lang="ru-RU" altLang="ru-RU" sz="3200" smtClean="0"/>
              <a:t>Ключевые направления социальной инициативы президента </a:t>
            </a:r>
            <a:br>
              <a:rPr lang="ru-RU" altLang="ru-RU" sz="3200" smtClean="0"/>
            </a:br>
            <a:r>
              <a:rPr lang="ru-RU" altLang="ru-RU" sz="3200" smtClean="0"/>
              <a:t>	«Наша новая школа»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2357438"/>
            <a:ext cx="8143875" cy="45005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smtClean="0"/>
              <a:t>Обновление образовательных стандартов</a:t>
            </a:r>
            <a:r>
              <a:rPr lang="ru-RU" altLang="ru-RU" smtClean="0"/>
              <a:t> </a:t>
            </a:r>
          </a:p>
          <a:p>
            <a:pPr eaLnBrk="1" hangingPunct="1"/>
            <a:r>
              <a:rPr lang="ru-RU" altLang="ru-RU" b="1" smtClean="0"/>
              <a:t>Система поддержки талантливых детей</a:t>
            </a:r>
            <a:r>
              <a:rPr lang="ru-RU" altLang="ru-RU" smtClean="0"/>
              <a:t> </a:t>
            </a:r>
          </a:p>
          <a:p>
            <a:pPr eaLnBrk="1" hangingPunct="1"/>
            <a:r>
              <a:rPr lang="ru-RU" altLang="ru-RU" b="1" smtClean="0"/>
              <a:t>Развитие учительского потенциала</a:t>
            </a:r>
            <a:r>
              <a:rPr lang="ru-RU" altLang="ru-RU" smtClean="0"/>
              <a:t> </a:t>
            </a:r>
          </a:p>
          <a:p>
            <a:pPr eaLnBrk="1" hangingPunct="1"/>
            <a:r>
              <a:rPr lang="ru-RU" altLang="ru-RU" b="1" smtClean="0"/>
              <a:t>Современная школьная инфраструктура</a:t>
            </a:r>
            <a:r>
              <a:rPr lang="ru-RU" altLang="ru-RU" smtClean="0"/>
              <a:t> </a:t>
            </a:r>
          </a:p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Здоровье школьников</a:t>
            </a:r>
            <a:r>
              <a:rPr lang="ru-RU" altLang="ru-RU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ru-RU" altLang="ru-RU" b="1" smtClean="0"/>
              <a:t>Расширение самостоятельности школ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119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altLang="ru-RU" sz="2800" smtClean="0"/>
              <a:t>Федеральный государственный образовательный стандарт (ФГОС)</a:t>
            </a:r>
            <a:br>
              <a:rPr lang="ru-RU" altLang="ru-RU" sz="2800" smtClean="0"/>
            </a:br>
            <a:r>
              <a:rPr lang="ru-RU" altLang="ru-RU" sz="2800" smtClean="0"/>
              <a:t>в контексте здоровьесбережения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357438"/>
            <a:ext cx="8229600" cy="45005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u="sng" smtClean="0"/>
              <a:t>Стандарт включает в себя требования: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smtClean="0"/>
              <a:t>к структуре ООП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smtClean="0"/>
              <a:t> к результатам освоения ООП (личностные, метапредметные,       	предметные)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smtClean="0"/>
              <a:t>к условиям реализации ООП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«Стандарт учитывает образовательные потребности детей с ограниченными возможностями здоровья».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«В соответствии со Стандартом на ступени начального общего образования осуществляется … укрепление физического и духовного здоровья обучающихся».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«Стандарт ориентирован на становление личностных характеристик</a:t>
            </a:r>
            <a:r>
              <a:rPr lang="ru-RU" altLang="ru-RU" sz="2000" b="1" i="1" smtClean="0"/>
              <a:t> </a:t>
            </a:r>
            <a:r>
              <a:rPr lang="ru-RU" altLang="ru-RU" sz="2000" smtClean="0"/>
              <a:t>выпускника … таких как выполнение правил здорового и безопасного для себя и окружающих образа жизни».</a:t>
            </a:r>
          </a:p>
        </p:txBody>
      </p:sp>
    </p:spTree>
    <p:extLst>
      <p:ext uri="{BB962C8B-B14F-4D97-AF65-F5344CB8AC3E}">
        <p14:creationId xmlns:p14="http://schemas.microsoft.com/office/powerpoint/2010/main" val="32917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715375" cy="1071562"/>
          </a:xfrm>
          <a:noFill/>
        </p:spPr>
        <p:txBody>
          <a:bodyPr>
            <a:normAutofit fontScale="90000"/>
          </a:bodyPr>
          <a:lstStyle/>
          <a:p>
            <a:r>
              <a:rPr lang="ru-RU" altLang="ru-RU" sz="2400" smtClean="0"/>
              <a:t>Федеральный государственный образовательный стандарт второго поколения </a:t>
            </a:r>
            <a:br>
              <a:rPr lang="ru-RU" altLang="ru-RU" sz="2400" smtClean="0"/>
            </a:br>
            <a:r>
              <a:rPr lang="ru-RU" altLang="ru-RU" sz="2400" smtClean="0"/>
              <a:t>в контексте здоровьесбережения (ФГОС)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14438"/>
            <a:ext cx="8929687" cy="56435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b="1" dirty="0" smtClean="0"/>
              <a:t>Требования к структуре основной образовательной программы начального общего образования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Основная образовательная программа начального общего образования должна содержать следующие разделы: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…</a:t>
            </a:r>
            <a:r>
              <a:rPr lang="ru-RU" sz="2000" dirty="0" smtClean="0">
                <a:solidFill>
                  <a:srgbClr val="FF0000"/>
                </a:solidFill>
              </a:rPr>
              <a:t> Программа формирования экологической культуры,  здорового и безопасного образа жизни.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dirty="0" smtClean="0"/>
              <a:t>Требования к структуре основной образовательной программы основного общего образования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Основная образовательная программа основного общего образования должна содержать программу: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…</a:t>
            </a:r>
            <a:r>
              <a:rPr lang="ru-RU" sz="2000" dirty="0" smtClean="0">
                <a:solidFill>
                  <a:srgbClr val="FF0000"/>
                </a:solidFill>
              </a:rPr>
              <a:t>Воспитания и социализации обучающихся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которая включает вопросы формирования знаний, установок, личностных ориентиров и норм здорового и безопасного образа жизни с целью сохранения и укрепления физического,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 психологического и социального здоровья.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defRPr/>
            </a:pPr>
            <a:endParaRPr lang="ru-RU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</TotalTime>
  <Words>1853</Words>
  <Application>Microsoft Office PowerPoint</Application>
  <PresentationFormat>Экран (4:3)</PresentationFormat>
  <Paragraphs>284</Paragraphs>
  <Slides>37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Аптека</vt:lpstr>
      <vt:lpstr>Clip</vt:lpstr>
      <vt:lpstr>Диаграмма</vt:lpstr>
      <vt:lpstr>Организация здоровьесберегающей образовательной среды в школе согласно требованиям ФГОС в условиях дистанционного обучения</vt:lpstr>
      <vt:lpstr>Какие болезни зарабатывает ребенок с аттестатом зрелости?</vt:lpstr>
      <vt:lpstr>Учиться или сохранить здоровье? </vt:lpstr>
      <vt:lpstr>Почему формирование и сохранение здоровья детей проблема системы образования?</vt:lpstr>
      <vt:lpstr>Презентация PowerPoint</vt:lpstr>
      <vt:lpstr> В Конвенции о правах ребенка подчеркивается, что современное образование должно стать здоровьесберегающим.  В законе РФ «Об образовании» сохранение и укрепление здоровья детей выделено в приоритетную задачу.</vt:lpstr>
      <vt:lpstr> Ключевые направления социальной инициативы президента   «Наша новая школа»</vt:lpstr>
      <vt:lpstr>Федеральный государственный образовательный стандарт (ФГОС) в контексте здоровьесбережения</vt:lpstr>
      <vt:lpstr>Федеральный государственный образовательный стандарт второго поколения  в контексте здоровьесбережения (ФГОС)</vt:lpstr>
      <vt:lpstr> Согласно определению ВОЗ «здоровье – это состояние полного физического, психического и социального благополучия…». </vt:lpstr>
      <vt:lpstr>Презентация PowerPoint</vt:lpstr>
      <vt:lpstr>Презентация PowerPoint</vt:lpstr>
      <vt:lpstr>Факторы формирующие образовательную среду и влияющие на здоровье учащихся (по М.М. Безруких)</vt:lpstr>
      <vt:lpstr>Презентация PowerPoint</vt:lpstr>
      <vt:lpstr>Презентация PowerPoint</vt:lpstr>
      <vt:lpstr>Презентация PowerPoint</vt:lpstr>
      <vt:lpstr>Меры, позволяющие снизить влияние школьных факторов риска Безруких М.М. 2002г.</vt:lpstr>
      <vt:lpstr>Презентация PowerPoint</vt:lpstr>
      <vt:lpstr>Здоровьесберегающие технологии</vt:lpstr>
      <vt:lpstr>                 Здоровьесберегающая инфраструктура ОУ согласно требованиям ФГОС включает </vt:lpstr>
      <vt:lpstr>Обновлённые гигиенические требования</vt:lpstr>
      <vt:lpstr>Обновлённые гигиенические требования</vt:lpstr>
      <vt:lpstr>РАЗНЫЕ ВИДЫ КОНТОРОК (для обучения в позе стоя) </vt:lpstr>
      <vt:lpstr>Гигиенические требования к весу портфеля</vt:lpstr>
      <vt:lpstr>Гигиенические требования к объему домашнего задания</vt:lpstr>
      <vt:lpstr>Основная причина возникновения современных «школьных болезней» - психоэмоциональные учебные стрессы</vt:lpstr>
      <vt:lpstr>Рациональная организация учебного процесса</vt:lpstr>
      <vt:lpstr> Современные педагогические технологии основанные на активизации деятельности учащихся, учете их индивидуальных особенностей, субъектном отношении к детям – основа здоровьесберегающей педагогики.</vt:lpstr>
      <vt:lpstr>  Педагогические меры, по снижению  возможного неблагоприятного воздействия учебного процесса на здоровье ребенка, которые нужно применять при использовании любой педагогической технологии: </vt:lpstr>
      <vt:lpstr>Презентация PowerPoint</vt:lpstr>
      <vt:lpstr>Основные  позиции формирования основ здорового образа жизни</vt:lpstr>
      <vt:lpstr>Использование дополнительных образовательных программ здоровьесберегающей направленности</vt:lpstr>
      <vt:lpstr>Точка зрения детей по отношению к своему здоровью – здоровье это: </vt:lpstr>
      <vt:lpstr>Школа полного дня. Внеурочная деятельность</vt:lpstr>
      <vt:lpstr>Школа - открытый институт широкого социокультурного партнерства </vt:lpstr>
      <vt:lpstr> Просветительская работа с родителями включает: </vt:lpstr>
      <vt:lpstr>Забота о здоровье учащихся – обязанность каждой школы, каждого учителя.  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здоровьесберегающей образовательной среды в школе согласно требованиям ФГОС в условиях дистанционного обучения</dc:title>
  <dc:creator>сервер</dc:creator>
  <cp:lastModifiedBy>сервер</cp:lastModifiedBy>
  <cp:revision>2</cp:revision>
  <dcterms:created xsi:type="dcterms:W3CDTF">2021-11-24T15:01:25Z</dcterms:created>
  <dcterms:modified xsi:type="dcterms:W3CDTF">2021-11-24T15:08:00Z</dcterms:modified>
</cp:coreProperties>
</file>