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92" r:id="rId4"/>
    <p:sldId id="280" r:id="rId5"/>
    <p:sldId id="260" r:id="rId6"/>
    <p:sldId id="288" r:id="rId7"/>
    <p:sldId id="283" r:id="rId8"/>
    <p:sldId id="291" r:id="rId9"/>
    <p:sldId id="286" r:id="rId10"/>
    <p:sldId id="284" r:id="rId11"/>
    <p:sldId id="289" r:id="rId12"/>
    <p:sldId id="285" r:id="rId13"/>
    <p:sldId id="282" r:id="rId14"/>
    <p:sldId id="263" r:id="rId15"/>
    <p:sldId id="267" r:id="rId16"/>
    <p:sldId id="293" r:id="rId17"/>
    <p:sldId id="287" r:id="rId18"/>
    <p:sldId id="276" r:id="rId19"/>
    <p:sldId id="290" r:id="rId20"/>
    <p:sldId id="264" r:id="rId21"/>
    <p:sldId id="261" r:id="rId22"/>
    <p:sldId id="262" r:id="rId23"/>
    <p:sldId id="271" r:id="rId24"/>
    <p:sldId id="266" r:id="rId25"/>
    <p:sldId id="275" r:id="rId26"/>
    <p:sldId id="273" r:id="rId27"/>
    <p:sldId id="265" r:id="rId28"/>
    <p:sldId id="272" r:id="rId29"/>
    <p:sldId id="277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40C"/>
    <a:srgbClr val="FF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061" autoAdjust="0"/>
    <p:restoredTop sz="94660"/>
  </p:normalViewPr>
  <p:slideViewPr>
    <p:cSldViewPr>
      <p:cViewPr varScale="1">
        <p:scale>
          <a:sx n="116" d="100"/>
          <a:sy n="11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7EF3A2-F58B-425B-93AE-FD19C5DF8B0F}" type="doc">
      <dgm:prSet loTypeId="urn:microsoft.com/office/officeart/2005/8/layout/list1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8D4E0DC-AFE8-4BDB-A895-01CE43FAC105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обогащение словарного запаса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8C81189F-E660-4ADB-9517-EED2C778370E}" type="parTrans" cxnId="{7288441F-968C-40FD-9834-D302ED2FB6D8}">
      <dgm:prSet/>
      <dgm:spPr/>
      <dgm:t>
        <a:bodyPr/>
        <a:lstStyle/>
        <a:p>
          <a:endParaRPr lang="ru-RU"/>
        </a:p>
      </dgm:t>
    </dgm:pt>
    <dgm:pt modelId="{6F57D271-4A4B-4CDB-BCA0-378AA42C6674}" type="sibTrans" cxnId="{7288441F-968C-40FD-9834-D302ED2FB6D8}">
      <dgm:prSet/>
      <dgm:spPr/>
      <dgm:t>
        <a:bodyPr/>
        <a:lstStyle/>
        <a:p>
          <a:endParaRPr lang="ru-RU"/>
        </a:p>
      </dgm:t>
    </dgm:pt>
    <dgm:pt modelId="{9A1A1838-29D2-4BCA-96AF-A40D792B0A57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разучивание стихотворений, скороговорок,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чистоговорок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B5370188-74A7-4FC6-8CB8-8787E74C1ACA}" type="parTrans" cxnId="{245AB5D2-374F-4B60-9E43-70021E805CFC}">
      <dgm:prSet/>
      <dgm:spPr/>
      <dgm:t>
        <a:bodyPr/>
        <a:lstStyle/>
        <a:p>
          <a:endParaRPr lang="ru-RU"/>
        </a:p>
      </dgm:t>
    </dgm:pt>
    <dgm:pt modelId="{DC10329C-62A8-4BC6-AF77-6514406772D3}" type="sibTrans" cxnId="{245AB5D2-374F-4B60-9E43-70021E805CFC}">
      <dgm:prSet/>
      <dgm:spPr/>
      <dgm:t>
        <a:bodyPr/>
        <a:lstStyle/>
        <a:p>
          <a:endParaRPr lang="ru-RU"/>
        </a:p>
      </dgm:t>
    </dgm:pt>
    <dgm:pt modelId="{04C0379E-C49A-445C-B828-BA76DEDF6A87}">
      <dgm:prSet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обучение составлению рассказов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8B9A1B84-5775-45CA-B7B1-81216A97FE39}" type="parTrans" cxnId="{8502DFC1-B647-425B-8C88-E75DFD5E372E}">
      <dgm:prSet/>
      <dgm:spPr/>
      <dgm:t>
        <a:bodyPr/>
        <a:lstStyle/>
        <a:p>
          <a:endParaRPr lang="ru-RU"/>
        </a:p>
      </dgm:t>
    </dgm:pt>
    <dgm:pt modelId="{93841035-25AC-4D6D-84F4-80C99FACDE99}" type="sibTrans" cxnId="{8502DFC1-B647-425B-8C88-E75DFD5E372E}">
      <dgm:prSet/>
      <dgm:spPr/>
      <dgm:t>
        <a:bodyPr/>
        <a:lstStyle/>
        <a:p>
          <a:endParaRPr lang="ru-RU"/>
        </a:p>
      </dgm:t>
    </dgm:pt>
    <dgm:pt modelId="{D1031E5B-3C59-458B-B669-0BF6B7369907}">
      <dgm:prSet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отгадывание и загадывание загадок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26EE651B-3635-4AF2-865A-66BB5014DABD}" type="parTrans" cxnId="{770DEA9E-0110-4B03-A8C5-A4FB5D39E368}">
      <dgm:prSet/>
      <dgm:spPr/>
      <dgm:t>
        <a:bodyPr/>
        <a:lstStyle/>
        <a:p>
          <a:endParaRPr lang="ru-RU"/>
        </a:p>
      </dgm:t>
    </dgm:pt>
    <dgm:pt modelId="{29175685-B949-4063-BBD6-2EB9A4954C9D}" type="sibTrans" cxnId="{770DEA9E-0110-4B03-A8C5-A4FB5D39E368}">
      <dgm:prSet/>
      <dgm:spPr/>
      <dgm:t>
        <a:bodyPr/>
        <a:lstStyle/>
        <a:p>
          <a:endParaRPr lang="ru-RU"/>
        </a:p>
      </dgm:t>
    </dgm:pt>
    <dgm:pt modelId="{F8FFCB34-BD1A-4BCD-9BDE-DE94A7E37729}">
      <dgm:prSet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пересказ художественной литературы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AB8B6744-F2A4-4729-B201-5775055B4406}" type="parTrans" cxnId="{45AA760E-8DA4-429C-BED8-8D2C56A8950B}">
      <dgm:prSet/>
      <dgm:spPr/>
      <dgm:t>
        <a:bodyPr/>
        <a:lstStyle/>
        <a:p>
          <a:endParaRPr lang="ru-RU"/>
        </a:p>
      </dgm:t>
    </dgm:pt>
    <dgm:pt modelId="{F98C2F8D-0211-4A35-B0B0-F1F7AD3DE106}" type="sibTrans" cxnId="{45AA760E-8DA4-429C-BED8-8D2C56A8950B}">
      <dgm:prSet/>
      <dgm:spPr/>
      <dgm:t>
        <a:bodyPr/>
        <a:lstStyle/>
        <a:p>
          <a:endParaRPr lang="ru-RU"/>
        </a:p>
      </dgm:t>
    </dgm:pt>
    <dgm:pt modelId="{19657436-EC2C-4E2A-B1B1-469C9872CAC0}" type="pres">
      <dgm:prSet presAssocID="{EF7EF3A2-F58B-425B-93AE-FD19C5DF8B0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972FAC-A7B4-40F0-B7D3-3C33CC32D3A5}" type="pres">
      <dgm:prSet presAssocID="{68D4E0DC-AFE8-4BDB-A895-01CE43FAC105}" presName="parentLin" presStyleCnt="0"/>
      <dgm:spPr/>
      <dgm:t>
        <a:bodyPr/>
        <a:lstStyle/>
        <a:p>
          <a:endParaRPr lang="ru-RU"/>
        </a:p>
      </dgm:t>
    </dgm:pt>
    <dgm:pt modelId="{4F9D5E3F-C0B5-4F91-9412-8284A3375F56}" type="pres">
      <dgm:prSet presAssocID="{68D4E0DC-AFE8-4BDB-A895-01CE43FAC105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7C2EBD9F-8194-4FBA-B6BA-1F8BC6853882}" type="pres">
      <dgm:prSet presAssocID="{68D4E0DC-AFE8-4BDB-A895-01CE43FAC105}" presName="parentText" presStyleLbl="node1" presStyleIdx="0" presStyleCnt="5" custScaleX="106439" custScaleY="170838" custLinFactNeighborX="516" custLinFactNeighborY="69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3219D2-B4DF-43C5-94BF-2AFBD855753B}" type="pres">
      <dgm:prSet presAssocID="{68D4E0DC-AFE8-4BDB-A895-01CE43FAC105}" presName="negativeSpace" presStyleCnt="0"/>
      <dgm:spPr/>
      <dgm:t>
        <a:bodyPr/>
        <a:lstStyle/>
        <a:p>
          <a:endParaRPr lang="ru-RU"/>
        </a:p>
      </dgm:t>
    </dgm:pt>
    <dgm:pt modelId="{640F49EB-A472-4382-9662-45E421E28B59}" type="pres">
      <dgm:prSet presAssocID="{68D4E0DC-AFE8-4BDB-A895-01CE43FAC105}" presName="childText" presStyleLbl="conFgAcc1" presStyleIdx="0" presStyleCnt="5" custScaleX="65591" custScaleY="1001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34871E-5751-48DB-8871-6D2B2B365762}" type="pres">
      <dgm:prSet presAssocID="{6F57D271-4A4B-4CDB-BCA0-378AA42C6674}" presName="spaceBetweenRectangles" presStyleCnt="0"/>
      <dgm:spPr/>
      <dgm:t>
        <a:bodyPr/>
        <a:lstStyle/>
        <a:p>
          <a:endParaRPr lang="ru-RU"/>
        </a:p>
      </dgm:t>
    </dgm:pt>
    <dgm:pt modelId="{3DC7B3D1-361D-44A8-81F8-71B3924106E9}" type="pres">
      <dgm:prSet presAssocID="{F8FFCB34-BD1A-4BCD-9BDE-DE94A7E37729}" presName="parentLin" presStyleCnt="0"/>
      <dgm:spPr/>
      <dgm:t>
        <a:bodyPr/>
        <a:lstStyle/>
        <a:p>
          <a:endParaRPr lang="ru-RU"/>
        </a:p>
      </dgm:t>
    </dgm:pt>
    <dgm:pt modelId="{340159A3-64E2-49B3-8708-B57E76B07114}" type="pres">
      <dgm:prSet presAssocID="{F8FFCB34-BD1A-4BCD-9BDE-DE94A7E37729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4F1E7A51-24E6-4FE2-9791-949FB64708FF}" type="pres">
      <dgm:prSet presAssocID="{F8FFCB34-BD1A-4BCD-9BDE-DE94A7E37729}" presName="parentText" presStyleLbl="node1" presStyleIdx="1" presStyleCnt="5" custScaleX="106211" custScaleY="1597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F542EC-E67D-44AB-B836-9580CE4516B4}" type="pres">
      <dgm:prSet presAssocID="{F8FFCB34-BD1A-4BCD-9BDE-DE94A7E37729}" presName="negativeSpace" presStyleCnt="0"/>
      <dgm:spPr/>
      <dgm:t>
        <a:bodyPr/>
        <a:lstStyle/>
        <a:p>
          <a:endParaRPr lang="ru-RU"/>
        </a:p>
      </dgm:t>
    </dgm:pt>
    <dgm:pt modelId="{D6507C67-07F5-41E9-8852-20C68B3CB559}" type="pres">
      <dgm:prSet presAssocID="{F8FFCB34-BD1A-4BCD-9BDE-DE94A7E37729}" presName="childText" presStyleLbl="conFgAcc1" presStyleIdx="1" presStyleCnt="5" custScaleX="65592" custScaleY="767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B4AD3B-E6A3-4466-8654-6067176EC3F3}" type="pres">
      <dgm:prSet presAssocID="{F98C2F8D-0211-4A35-B0B0-F1F7AD3DE106}" presName="spaceBetweenRectangles" presStyleCnt="0"/>
      <dgm:spPr/>
      <dgm:t>
        <a:bodyPr/>
        <a:lstStyle/>
        <a:p>
          <a:endParaRPr lang="ru-RU"/>
        </a:p>
      </dgm:t>
    </dgm:pt>
    <dgm:pt modelId="{48DFBD5C-64A7-4A2B-A857-EEDE77D7A91D}" type="pres">
      <dgm:prSet presAssocID="{04C0379E-C49A-445C-B828-BA76DEDF6A87}" presName="parentLin" presStyleCnt="0"/>
      <dgm:spPr/>
      <dgm:t>
        <a:bodyPr/>
        <a:lstStyle/>
        <a:p>
          <a:endParaRPr lang="ru-RU"/>
        </a:p>
      </dgm:t>
    </dgm:pt>
    <dgm:pt modelId="{ABC081F8-81C9-4862-B2AC-A5CE873AD3E8}" type="pres">
      <dgm:prSet presAssocID="{04C0379E-C49A-445C-B828-BA76DEDF6A87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E4D85467-604E-48BF-927B-7663F47C6826}" type="pres">
      <dgm:prSet presAssocID="{04C0379E-C49A-445C-B828-BA76DEDF6A87}" presName="parentText" presStyleLbl="node1" presStyleIdx="2" presStyleCnt="5" custScaleX="106211" custScaleY="1514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C2B0F7-4B8F-49B7-A168-BDE8B2B036B9}" type="pres">
      <dgm:prSet presAssocID="{04C0379E-C49A-445C-B828-BA76DEDF6A87}" presName="negativeSpace" presStyleCnt="0"/>
      <dgm:spPr/>
      <dgm:t>
        <a:bodyPr/>
        <a:lstStyle/>
        <a:p>
          <a:endParaRPr lang="ru-RU"/>
        </a:p>
      </dgm:t>
    </dgm:pt>
    <dgm:pt modelId="{AB42C792-9384-4CEF-905C-4F4B107FE402}" type="pres">
      <dgm:prSet presAssocID="{04C0379E-C49A-445C-B828-BA76DEDF6A87}" presName="childText" presStyleLbl="conFgAcc1" presStyleIdx="2" presStyleCnt="5" custScaleX="65591" custScaleY="996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D59DCB-0D61-47FD-BE60-D3F0A7896578}" type="pres">
      <dgm:prSet presAssocID="{93841035-25AC-4D6D-84F4-80C99FACDE99}" presName="spaceBetweenRectangles" presStyleCnt="0"/>
      <dgm:spPr/>
      <dgm:t>
        <a:bodyPr/>
        <a:lstStyle/>
        <a:p>
          <a:endParaRPr lang="ru-RU"/>
        </a:p>
      </dgm:t>
    </dgm:pt>
    <dgm:pt modelId="{BB8EA09B-F2D0-4C16-91DD-A0579C937B34}" type="pres">
      <dgm:prSet presAssocID="{9A1A1838-29D2-4BCA-96AF-A40D792B0A57}" presName="parentLin" presStyleCnt="0"/>
      <dgm:spPr/>
      <dgm:t>
        <a:bodyPr/>
        <a:lstStyle/>
        <a:p>
          <a:endParaRPr lang="ru-RU"/>
        </a:p>
      </dgm:t>
    </dgm:pt>
    <dgm:pt modelId="{2EFF7056-50C7-42DF-8F5C-669C66A831D3}" type="pres">
      <dgm:prSet presAssocID="{9A1A1838-29D2-4BCA-96AF-A40D792B0A57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7F5017CE-1689-447E-A286-75F4B06A26FB}" type="pres">
      <dgm:prSet presAssocID="{9A1A1838-29D2-4BCA-96AF-A40D792B0A57}" presName="parentText" presStyleLbl="node1" presStyleIdx="3" presStyleCnt="5" custScaleX="106211" custScaleY="1725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415914-5422-4358-AB66-B01EB5B79963}" type="pres">
      <dgm:prSet presAssocID="{9A1A1838-29D2-4BCA-96AF-A40D792B0A57}" presName="negativeSpace" presStyleCnt="0"/>
      <dgm:spPr/>
      <dgm:t>
        <a:bodyPr/>
        <a:lstStyle/>
        <a:p>
          <a:endParaRPr lang="ru-RU"/>
        </a:p>
      </dgm:t>
    </dgm:pt>
    <dgm:pt modelId="{45427444-98C1-4446-A536-A34D960FA1A9}" type="pres">
      <dgm:prSet presAssocID="{9A1A1838-29D2-4BCA-96AF-A40D792B0A57}" presName="childText" presStyleLbl="conFgAcc1" presStyleIdx="3" presStyleCnt="5" custScaleX="65592" custScaleY="971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67DA1D-1EC7-40BB-91BF-A2EBD23F5985}" type="pres">
      <dgm:prSet presAssocID="{DC10329C-62A8-4BC6-AF77-6514406772D3}" presName="spaceBetweenRectangles" presStyleCnt="0"/>
      <dgm:spPr/>
      <dgm:t>
        <a:bodyPr/>
        <a:lstStyle/>
        <a:p>
          <a:endParaRPr lang="ru-RU"/>
        </a:p>
      </dgm:t>
    </dgm:pt>
    <dgm:pt modelId="{84C98671-076D-4979-BF4A-98C40DDB9AA0}" type="pres">
      <dgm:prSet presAssocID="{D1031E5B-3C59-458B-B669-0BF6B7369907}" presName="parentLin" presStyleCnt="0"/>
      <dgm:spPr/>
      <dgm:t>
        <a:bodyPr/>
        <a:lstStyle/>
        <a:p>
          <a:endParaRPr lang="ru-RU"/>
        </a:p>
      </dgm:t>
    </dgm:pt>
    <dgm:pt modelId="{6C63126B-E598-440D-BAEB-4E4D35BD33AD}" type="pres">
      <dgm:prSet presAssocID="{D1031E5B-3C59-458B-B669-0BF6B7369907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70A87A3F-EBBB-4DA1-9F12-69989E153086}" type="pres">
      <dgm:prSet presAssocID="{D1031E5B-3C59-458B-B669-0BF6B7369907}" presName="parentText" presStyleLbl="node1" presStyleIdx="4" presStyleCnt="5" custScaleX="106211" custScaleY="16063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1946FA-AA06-414B-9E30-C8B175D91290}" type="pres">
      <dgm:prSet presAssocID="{D1031E5B-3C59-458B-B669-0BF6B7369907}" presName="negativeSpace" presStyleCnt="0"/>
      <dgm:spPr/>
      <dgm:t>
        <a:bodyPr/>
        <a:lstStyle/>
        <a:p>
          <a:endParaRPr lang="ru-RU"/>
        </a:p>
      </dgm:t>
    </dgm:pt>
    <dgm:pt modelId="{AD013951-3D4F-430A-B5F3-8E8191479628}" type="pres">
      <dgm:prSet presAssocID="{D1031E5B-3C59-458B-B669-0BF6B7369907}" presName="childText" presStyleLbl="conFgAcc1" presStyleIdx="4" presStyleCnt="5" custScaleX="652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0B6C9E-A1B4-4AFD-890A-04C251696B1C}" type="presOf" srcId="{F8FFCB34-BD1A-4BCD-9BDE-DE94A7E37729}" destId="{340159A3-64E2-49B3-8708-B57E76B07114}" srcOrd="0" destOrd="0" presId="urn:microsoft.com/office/officeart/2005/8/layout/list1"/>
    <dgm:cxn modelId="{57F70A21-20B7-4029-A207-3FFEAF5403A6}" type="presOf" srcId="{68D4E0DC-AFE8-4BDB-A895-01CE43FAC105}" destId="{7C2EBD9F-8194-4FBA-B6BA-1F8BC6853882}" srcOrd="1" destOrd="0" presId="urn:microsoft.com/office/officeart/2005/8/layout/list1"/>
    <dgm:cxn modelId="{D792472B-9D3F-4BE3-A2B4-58A75A2692F9}" type="presOf" srcId="{04C0379E-C49A-445C-B828-BA76DEDF6A87}" destId="{E4D85467-604E-48BF-927B-7663F47C6826}" srcOrd="1" destOrd="0" presId="urn:microsoft.com/office/officeart/2005/8/layout/list1"/>
    <dgm:cxn modelId="{A56AA6C8-F556-47D1-AE96-E7028E160531}" type="presOf" srcId="{D1031E5B-3C59-458B-B669-0BF6B7369907}" destId="{70A87A3F-EBBB-4DA1-9F12-69989E153086}" srcOrd="1" destOrd="0" presId="urn:microsoft.com/office/officeart/2005/8/layout/list1"/>
    <dgm:cxn modelId="{7288441F-968C-40FD-9834-D302ED2FB6D8}" srcId="{EF7EF3A2-F58B-425B-93AE-FD19C5DF8B0F}" destId="{68D4E0DC-AFE8-4BDB-A895-01CE43FAC105}" srcOrd="0" destOrd="0" parTransId="{8C81189F-E660-4ADB-9517-EED2C778370E}" sibTransId="{6F57D271-4A4B-4CDB-BCA0-378AA42C6674}"/>
    <dgm:cxn modelId="{4AF69F28-C6B9-440B-9C2C-A629D3B7DC43}" type="presOf" srcId="{D1031E5B-3C59-458B-B669-0BF6B7369907}" destId="{6C63126B-E598-440D-BAEB-4E4D35BD33AD}" srcOrd="0" destOrd="0" presId="urn:microsoft.com/office/officeart/2005/8/layout/list1"/>
    <dgm:cxn modelId="{8502DFC1-B647-425B-8C88-E75DFD5E372E}" srcId="{EF7EF3A2-F58B-425B-93AE-FD19C5DF8B0F}" destId="{04C0379E-C49A-445C-B828-BA76DEDF6A87}" srcOrd="2" destOrd="0" parTransId="{8B9A1B84-5775-45CA-B7B1-81216A97FE39}" sibTransId="{93841035-25AC-4D6D-84F4-80C99FACDE99}"/>
    <dgm:cxn modelId="{245AB5D2-374F-4B60-9E43-70021E805CFC}" srcId="{EF7EF3A2-F58B-425B-93AE-FD19C5DF8B0F}" destId="{9A1A1838-29D2-4BCA-96AF-A40D792B0A57}" srcOrd="3" destOrd="0" parTransId="{B5370188-74A7-4FC6-8CB8-8787E74C1ACA}" sibTransId="{DC10329C-62A8-4BC6-AF77-6514406772D3}"/>
    <dgm:cxn modelId="{2B584118-48C0-45FF-9FD8-E212D0A9BB6D}" type="presOf" srcId="{68D4E0DC-AFE8-4BDB-A895-01CE43FAC105}" destId="{4F9D5E3F-C0B5-4F91-9412-8284A3375F56}" srcOrd="0" destOrd="0" presId="urn:microsoft.com/office/officeart/2005/8/layout/list1"/>
    <dgm:cxn modelId="{83FF8276-508C-4C10-949F-07AD815A2052}" type="presOf" srcId="{9A1A1838-29D2-4BCA-96AF-A40D792B0A57}" destId="{2EFF7056-50C7-42DF-8F5C-669C66A831D3}" srcOrd="0" destOrd="0" presId="urn:microsoft.com/office/officeart/2005/8/layout/list1"/>
    <dgm:cxn modelId="{E7E37F5A-09CC-4396-872F-8CB36DDB6B32}" type="presOf" srcId="{04C0379E-C49A-445C-B828-BA76DEDF6A87}" destId="{ABC081F8-81C9-4862-B2AC-A5CE873AD3E8}" srcOrd="0" destOrd="0" presId="urn:microsoft.com/office/officeart/2005/8/layout/list1"/>
    <dgm:cxn modelId="{45AA760E-8DA4-429C-BED8-8D2C56A8950B}" srcId="{EF7EF3A2-F58B-425B-93AE-FD19C5DF8B0F}" destId="{F8FFCB34-BD1A-4BCD-9BDE-DE94A7E37729}" srcOrd="1" destOrd="0" parTransId="{AB8B6744-F2A4-4729-B201-5775055B4406}" sibTransId="{F98C2F8D-0211-4A35-B0B0-F1F7AD3DE106}"/>
    <dgm:cxn modelId="{770DEA9E-0110-4B03-A8C5-A4FB5D39E368}" srcId="{EF7EF3A2-F58B-425B-93AE-FD19C5DF8B0F}" destId="{D1031E5B-3C59-458B-B669-0BF6B7369907}" srcOrd="4" destOrd="0" parTransId="{26EE651B-3635-4AF2-865A-66BB5014DABD}" sibTransId="{29175685-B949-4063-BBD6-2EB9A4954C9D}"/>
    <dgm:cxn modelId="{05DD800D-3E80-47C7-8168-8A568CC7DCC9}" type="presOf" srcId="{EF7EF3A2-F58B-425B-93AE-FD19C5DF8B0F}" destId="{19657436-EC2C-4E2A-B1B1-469C9872CAC0}" srcOrd="0" destOrd="0" presId="urn:microsoft.com/office/officeart/2005/8/layout/list1"/>
    <dgm:cxn modelId="{ADE68ABA-1AA2-4AF2-9523-210EB47BBAD1}" type="presOf" srcId="{F8FFCB34-BD1A-4BCD-9BDE-DE94A7E37729}" destId="{4F1E7A51-24E6-4FE2-9791-949FB64708FF}" srcOrd="1" destOrd="0" presId="urn:microsoft.com/office/officeart/2005/8/layout/list1"/>
    <dgm:cxn modelId="{B6E79515-7C3E-4104-BB09-756B26F7740A}" type="presOf" srcId="{9A1A1838-29D2-4BCA-96AF-A40D792B0A57}" destId="{7F5017CE-1689-447E-A286-75F4B06A26FB}" srcOrd="1" destOrd="0" presId="urn:microsoft.com/office/officeart/2005/8/layout/list1"/>
    <dgm:cxn modelId="{C5CCA9EC-3E91-4E55-8C86-74CC54AAEA35}" type="presParOf" srcId="{19657436-EC2C-4E2A-B1B1-469C9872CAC0}" destId="{7D972FAC-A7B4-40F0-B7D3-3C33CC32D3A5}" srcOrd="0" destOrd="0" presId="urn:microsoft.com/office/officeart/2005/8/layout/list1"/>
    <dgm:cxn modelId="{A3AF5174-67BB-4888-880D-E13C15F1CA8C}" type="presParOf" srcId="{7D972FAC-A7B4-40F0-B7D3-3C33CC32D3A5}" destId="{4F9D5E3F-C0B5-4F91-9412-8284A3375F56}" srcOrd="0" destOrd="0" presId="urn:microsoft.com/office/officeart/2005/8/layout/list1"/>
    <dgm:cxn modelId="{A15C99A1-4794-4F9D-A3C0-9866A08C55C2}" type="presParOf" srcId="{7D972FAC-A7B4-40F0-B7D3-3C33CC32D3A5}" destId="{7C2EBD9F-8194-4FBA-B6BA-1F8BC6853882}" srcOrd="1" destOrd="0" presId="urn:microsoft.com/office/officeart/2005/8/layout/list1"/>
    <dgm:cxn modelId="{72F8013A-F399-495A-B37F-40A9BE32BB31}" type="presParOf" srcId="{19657436-EC2C-4E2A-B1B1-469C9872CAC0}" destId="{563219D2-B4DF-43C5-94BF-2AFBD855753B}" srcOrd="1" destOrd="0" presId="urn:microsoft.com/office/officeart/2005/8/layout/list1"/>
    <dgm:cxn modelId="{4E1C9B68-DA98-46A7-A342-11050EA9CD67}" type="presParOf" srcId="{19657436-EC2C-4E2A-B1B1-469C9872CAC0}" destId="{640F49EB-A472-4382-9662-45E421E28B59}" srcOrd="2" destOrd="0" presId="urn:microsoft.com/office/officeart/2005/8/layout/list1"/>
    <dgm:cxn modelId="{48BA8FC3-C13F-4F6F-B6C7-F5676A9A3993}" type="presParOf" srcId="{19657436-EC2C-4E2A-B1B1-469C9872CAC0}" destId="{5634871E-5751-48DB-8871-6D2B2B365762}" srcOrd="3" destOrd="0" presId="urn:microsoft.com/office/officeart/2005/8/layout/list1"/>
    <dgm:cxn modelId="{F136BBB4-3803-4C76-950C-5A7B0FA467DE}" type="presParOf" srcId="{19657436-EC2C-4E2A-B1B1-469C9872CAC0}" destId="{3DC7B3D1-361D-44A8-81F8-71B3924106E9}" srcOrd="4" destOrd="0" presId="urn:microsoft.com/office/officeart/2005/8/layout/list1"/>
    <dgm:cxn modelId="{28AC0ADC-B33C-41F5-B9B8-F289FDC8190E}" type="presParOf" srcId="{3DC7B3D1-361D-44A8-81F8-71B3924106E9}" destId="{340159A3-64E2-49B3-8708-B57E76B07114}" srcOrd="0" destOrd="0" presId="urn:microsoft.com/office/officeart/2005/8/layout/list1"/>
    <dgm:cxn modelId="{24D1E212-15A8-4CB0-B694-6D7C5525DA5F}" type="presParOf" srcId="{3DC7B3D1-361D-44A8-81F8-71B3924106E9}" destId="{4F1E7A51-24E6-4FE2-9791-949FB64708FF}" srcOrd="1" destOrd="0" presId="urn:microsoft.com/office/officeart/2005/8/layout/list1"/>
    <dgm:cxn modelId="{ADDD28D0-AE61-4927-BE4D-A3B3FB9EF2BB}" type="presParOf" srcId="{19657436-EC2C-4E2A-B1B1-469C9872CAC0}" destId="{9EF542EC-E67D-44AB-B836-9580CE4516B4}" srcOrd="5" destOrd="0" presId="urn:microsoft.com/office/officeart/2005/8/layout/list1"/>
    <dgm:cxn modelId="{418E8BCA-C136-4F89-97AA-79D93632ED9B}" type="presParOf" srcId="{19657436-EC2C-4E2A-B1B1-469C9872CAC0}" destId="{D6507C67-07F5-41E9-8852-20C68B3CB559}" srcOrd="6" destOrd="0" presId="urn:microsoft.com/office/officeart/2005/8/layout/list1"/>
    <dgm:cxn modelId="{12380DA6-561F-4F6B-AD97-892549921047}" type="presParOf" srcId="{19657436-EC2C-4E2A-B1B1-469C9872CAC0}" destId="{A6B4AD3B-E6A3-4466-8654-6067176EC3F3}" srcOrd="7" destOrd="0" presId="urn:microsoft.com/office/officeart/2005/8/layout/list1"/>
    <dgm:cxn modelId="{CE31462F-C667-461E-B391-D5E46DE3861B}" type="presParOf" srcId="{19657436-EC2C-4E2A-B1B1-469C9872CAC0}" destId="{48DFBD5C-64A7-4A2B-A857-EEDE77D7A91D}" srcOrd="8" destOrd="0" presId="urn:microsoft.com/office/officeart/2005/8/layout/list1"/>
    <dgm:cxn modelId="{0EEBB0F9-A28B-44CE-9607-D961AC89203D}" type="presParOf" srcId="{48DFBD5C-64A7-4A2B-A857-EEDE77D7A91D}" destId="{ABC081F8-81C9-4862-B2AC-A5CE873AD3E8}" srcOrd="0" destOrd="0" presId="urn:microsoft.com/office/officeart/2005/8/layout/list1"/>
    <dgm:cxn modelId="{20FD2C67-52D1-4E41-9305-E0315671A730}" type="presParOf" srcId="{48DFBD5C-64A7-4A2B-A857-EEDE77D7A91D}" destId="{E4D85467-604E-48BF-927B-7663F47C6826}" srcOrd="1" destOrd="0" presId="urn:microsoft.com/office/officeart/2005/8/layout/list1"/>
    <dgm:cxn modelId="{A6E6F97F-3C2C-4DA0-AD23-F99F8F720EBB}" type="presParOf" srcId="{19657436-EC2C-4E2A-B1B1-469C9872CAC0}" destId="{DEC2B0F7-4B8F-49B7-A168-BDE8B2B036B9}" srcOrd="9" destOrd="0" presId="urn:microsoft.com/office/officeart/2005/8/layout/list1"/>
    <dgm:cxn modelId="{6921DC1D-9909-4E1C-94BD-81469382B178}" type="presParOf" srcId="{19657436-EC2C-4E2A-B1B1-469C9872CAC0}" destId="{AB42C792-9384-4CEF-905C-4F4B107FE402}" srcOrd="10" destOrd="0" presId="urn:microsoft.com/office/officeart/2005/8/layout/list1"/>
    <dgm:cxn modelId="{23EC59DF-AE2F-4A57-AACF-5EE34DD28964}" type="presParOf" srcId="{19657436-EC2C-4E2A-B1B1-469C9872CAC0}" destId="{85D59DCB-0D61-47FD-BE60-D3F0A7896578}" srcOrd="11" destOrd="0" presId="urn:microsoft.com/office/officeart/2005/8/layout/list1"/>
    <dgm:cxn modelId="{8256FDE0-9E52-4BC7-AAC4-5536AD98F6CE}" type="presParOf" srcId="{19657436-EC2C-4E2A-B1B1-469C9872CAC0}" destId="{BB8EA09B-F2D0-4C16-91DD-A0579C937B34}" srcOrd="12" destOrd="0" presId="urn:microsoft.com/office/officeart/2005/8/layout/list1"/>
    <dgm:cxn modelId="{AF420518-1390-4BEC-959A-CB03EEB1EDF9}" type="presParOf" srcId="{BB8EA09B-F2D0-4C16-91DD-A0579C937B34}" destId="{2EFF7056-50C7-42DF-8F5C-669C66A831D3}" srcOrd="0" destOrd="0" presId="urn:microsoft.com/office/officeart/2005/8/layout/list1"/>
    <dgm:cxn modelId="{BD39471E-FEB8-4DBE-A0B6-2C6261EF5153}" type="presParOf" srcId="{BB8EA09B-F2D0-4C16-91DD-A0579C937B34}" destId="{7F5017CE-1689-447E-A286-75F4B06A26FB}" srcOrd="1" destOrd="0" presId="urn:microsoft.com/office/officeart/2005/8/layout/list1"/>
    <dgm:cxn modelId="{90039A40-299D-4403-897A-BAC8F277525D}" type="presParOf" srcId="{19657436-EC2C-4E2A-B1B1-469C9872CAC0}" destId="{CB415914-5422-4358-AB66-B01EB5B79963}" srcOrd="13" destOrd="0" presId="urn:microsoft.com/office/officeart/2005/8/layout/list1"/>
    <dgm:cxn modelId="{EA273269-2A79-425D-A37B-85AA38DBD3B0}" type="presParOf" srcId="{19657436-EC2C-4E2A-B1B1-469C9872CAC0}" destId="{45427444-98C1-4446-A536-A34D960FA1A9}" srcOrd="14" destOrd="0" presId="urn:microsoft.com/office/officeart/2005/8/layout/list1"/>
    <dgm:cxn modelId="{C8E5ADC8-C410-4CB3-93CA-5CEEE6FD6D7A}" type="presParOf" srcId="{19657436-EC2C-4E2A-B1B1-469C9872CAC0}" destId="{CF67DA1D-1EC7-40BB-91BF-A2EBD23F5985}" srcOrd="15" destOrd="0" presId="urn:microsoft.com/office/officeart/2005/8/layout/list1"/>
    <dgm:cxn modelId="{A3309D87-A017-4984-8ECE-ECF01ABB07CA}" type="presParOf" srcId="{19657436-EC2C-4E2A-B1B1-469C9872CAC0}" destId="{84C98671-076D-4979-BF4A-98C40DDB9AA0}" srcOrd="16" destOrd="0" presId="urn:microsoft.com/office/officeart/2005/8/layout/list1"/>
    <dgm:cxn modelId="{7DA3EE55-C1D5-4780-B27E-3F24C4DC26D0}" type="presParOf" srcId="{84C98671-076D-4979-BF4A-98C40DDB9AA0}" destId="{6C63126B-E598-440D-BAEB-4E4D35BD33AD}" srcOrd="0" destOrd="0" presId="urn:microsoft.com/office/officeart/2005/8/layout/list1"/>
    <dgm:cxn modelId="{36563EE9-BEDA-4F64-8D08-D4A40C2FB541}" type="presParOf" srcId="{84C98671-076D-4979-BF4A-98C40DDB9AA0}" destId="{70A87A3F-EBBB-4DA1-9F12-69989E153086}" srcOrd="1" destOrd="0" presId="urn:microsoft.com/office/officeart/2005/8/layout/list1"/>
    <dgm:cxn modelId="{D08306BF-315D-4B99-B5E2-AAA602D4B2E9}" type="presParOf" srcId="{19657436-EC2C-4E2A-B1B1-469C9872CAC0}" destId="{001946FA-AA06-414B-9E30-C8B175D91290}" srcOrd="17" destOrd="0" presId="urn:microsoft.com/office/officeart/2005/8/layout/list1"/>
    <dgm:cxn modelId="{11515100-CFB1-43DD-9C2F-6FB53B535491}" type="presParOf" srcId="{19657436-EC2C-4E2A-B1B1-469C9872CAC0}" destId="{AD013951-3D4F-430A-B5F3-8E8191479628}" srcOrd="18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1E4055-B5BA-460C-BAFE-85788BC2F5B3}" type="doc">
      <dgm:prSet loTypeId="urn:microsoft.com/office/officeart/2005/8/layout/chevron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E61A0C5-3A34-4198-A900-089442148612}">
      <dgm:prSet phldrT="[Текст]" custT="1"/>
      <dgm:spPr/>
      <dgm:t>
        <a:bodyPr/>
        <a:lstStyle/>
        <a:p>
          <a:r>
            <a:rPr lang="en-US" sz="1800" b="1" u="sng" dirty="0" smtClean="0">
              <a:latin typeface="Times New Roman" pitchFamily="18" charset="0"/>
              <a:cs typeface="Times New Roman" pitchFamily="18" charset="0"/>
            </a:rPr>
            <a:t>1 </a:t>
          </a:r>
          <a:r>
            <a:rPr lang="en-US" sz="1800" b="1" u="sng" dirty="0" err="1" smtClean="0">
              <a:latin typeface="Times New Roman" pitchFamily="18" charset="0"/>
              <a:cs typeface="Times New Roman" pitchFamily="18" charset="0"/>
            </a:rPr>
            <a:t>этап</a:t>
          </a:r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: </a:t>
          </a:r>
          <a:endParaRPr lang="ru-RU" dirty="0"/>
        </a:p>
      </dgm:t>
    </dgm:pt>
    <dgm:pt modelId="{752F1160-D6F7-4415-8632-F22E09561432}" type="parTrans" cxnId="{CE35E952-A683-4CC3-B5B3-3881FD5707C6}">
      <dgm:prSet/>
      <dgm:spPr/>
      <dgm:t>
        <a:bodyPr/>
        <a:lstStyle/>
        <a:p>
          <a:endParaRPr lang="ru-RU"/>
        </a:p>
      </dgm:t>
    </dgm:pt>
    <dgm:pt modelId="{654088A4-E460-4F4A-9AD4-1722A394ED8B}" type="sibTrans" cxnId="{CE35E952-A683-4CC3-B5B3-3881FD5707C6}">
      <dgm:prSet/>
      <dgm:spPr/>
      <dgm:t>
        <a:bodyPr/>
        <a:lstStyle/>
        <a:p>
          <a:endParaRPr lang="ru-RU"/>
        </a:p>
      </dgm:t>
    </dgm:pt>
    <dgm:pt modelId="{6829D2A6-02F6-4104-938E-713EB374BF3B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>
              <a:solidFill>
                <a:srgbClr val="00040C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ru-RU" sz="1800" dirty="0" err="1" smtClean="0">
              <a:solidFill>
                <a:srgbClr val="00040C"/>
              </a:solidFill>
              <a:latin typeface="Times New Roman" pitchFamily="18" charset="0"/>
              <a:cs typeface="Times New Roman" pitchFamily="18" charset="0"/>
            </a:rPr>
            <a:t>р</a:t>
          </a:r>
          <a:r>
            <a:rPr lang="en-US" sz="1800" dirty="0" err="1" smtClean="0">
              <a:solidFill>
                <a:srgbClr val="00040C"/>
              </a:solidFill>
              <a:latin typeface="Times New Roman" pitchFamily="18" charset="0"/>
              <a:cs typeface="Times New Roman" pitchFamily="18" charset="0"/>
            </a:rPr>
            <a:t>ассматривание</a:t>
          </a:r>
          <a:r>
            <a:rPr lang="en-US" sz="1800" dirty="0" smtClean="0">
              <a:solidFill>
                <a:srgbClr val="00040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solidFill>
                <a:srgbClr val="00040C"/>
              </a:solidFill>
              <a:latin typeface="Times New Roman" pitchFamily="18" charset="0"/>
              <a:cs typeface="Times New Roman" pitchFamily="18" charset="0"/>
            </a:rPr>
            <a:t>таблиц</a:t>
          </a:r>
          <a:r>
            <a:rPr lang="ru-RU" sz="1800" dirty="0" smtClean="0">
              <a:solidFill>
                <a:srgbClr val="00040C"/>
              </a:solidFill>
              <a:latin typeface="Times New Roman" pitchFamily="18" charset="0"/>
              <a:cs typeface="Times New Roman" pitchFamily="18" charset="0"/>
            </a:rPr>
            <a:t>, схем</a:t>
          </a:r>
          <a:r>
            <a:rPr lang="en-US" sz="1800" dirty="0" smtClean="0">
              <a:solidFill>
                <a:srgbClr val="00040C"/>
              </a:solidFill>
              <a:latin typeface="Times New Roman" pitchFamily="18" charset="0"/>
              <a:cs typeface="Times New Roman" pitchFamily="18" charset="0"/>
            </a:rPr>
            <a:t> и </a:t>
          </a:r>
          <a:r>
            <a:rPr lang="en-US" sz="1800" dirty="0" err="1" smtClean="0">
              <a:solidFill>
                <a:srgbClr val="00040C"/>
              </a:solidFill>
              <a:latin typeface="Times New Roman" pitchFamily="18" charset="0"/>
              <a:cs typeface="Times New Roman" pitchFamily="18" charset="0"/>
            </a:rPr>
            <a:t>разбор</a:t>
          </a:r>
          <a:r>
            <a:rPr lang="en-US" sz="1800" dirty="0" smtClean="0">
              <a:solidFill>
                <a:srgbClr val="00040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smtClean="0">
              <a:solidFill>
                <a:srgbClr val="00040C"/>
              </a:solidFill>
              <a:latin typeface="Times New Roman" pitchFamily="18" charset="0"/>
              <a:cs typeface="Times New Roman" pitchFamily="18" charset="0"/>
            </a:rPr>
            <a:t>изображенного</a:t>
          </a:r>
          <a:r>
            <a:rPr lang="en-US" sz="1800" dirty="0" smtClean="0">
              <a:solidFill>
                <a:srgbClr val="00040C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1800" dirty="0" smtClean="0">
            <a:solidFill>
              <a:srgbClr val="00040C"/>
            </a:solidFill>
            <a:latin typeface="Times New Roman" pitchFamily="18" charset="0"/>
            <a:cs typeface="Times New Roman" pitchFamily="18" charset="0"/>
          </a:endParaRPr>
        </a:p>
        <a:p>
          <a:pPr marL="228600" indent="0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600" dirty="0"/>
        </a:p>
      </dgm:t>
    </dgm:pt>
    <dgm:pt modelId="{767382D2-9E76-4E78-A931-39B8402EA40E}" type="parTrans" cxnId="{57F1AE7F-4C22-49C0-AA3D-EFA83FE113D6}">
      <dgm:prSet/>
      <dgm:spPr/>
      <dgm:t>
        <a:bodyPr/>
        <a:lstStyle/>
        <a:p>
          <a:endParaRPr lang="ru-RU"/>
        </a:p>
      </dgm:t>
    </dgm:pt>
    <dgm:pt modelId="{5783BDB7-9C03-4FC3-BF6A-F050D34E2813}" type="sibTrans" cxnId="{57F1AE7F-4C22-49C0-AA3D-EFA83FE113D6}">
      <dgm:prSet/>
      <dgm:spPr/>
      <dgm:t>
        <a:bodyPr/>
        <a:lstStyle/>
        <a:p>
          <a:endParaRPr lang="ru-RU"/>
        </a:p>
      </dgm:t>
    </dgm:pt>
    <dgm:pt modelId="{67EB3571-C9F8-4E24-830B-F7BF8674552E}">
      <dgm:prSet phldrT="[Текст]" custT="1"/>
      <dgm:spPr/>
      <dgm:t>
        <a:bodyPr/>
        <a:lstStyle/>
        <a:p>
          <a:r>
            <a:rPr lang="en-US" sz="1800" b="1" u="sng" smtClean="0">
              <a:latin typeface="Times New Roman" pitchFamily="18" charset="0"/>
              <a:cs typeface="Times New Roman" pitchFamily="18" charset="0"/>
            </a:rPr>
            <a:t>2 этап</a:t>
          </a:r>
          <a:r>
            <a:rPr lang="en-US" sz="1800" smtClean="0">
              <a:latin typeface="Times New Roman" pitchFamily="18" charset="0"/>
              <a:cs typeface="Times New Roman" pitchFamily="18" charset="0"/>
            </a:rPr>
            <a:t>: </a:t>
          </a:r>
          <a:endParaRPr lang="ru-RU" dirty="0"/>
        </a:p>
      </dgm:t>
    </dgm:pt>
    <dgm:pt modelId="{0407C9E1-59F6-47B2-825A-C50879B02649}" type="parTrans" cxnId="{040FB233-CDCD-4ADA-9EFA-2D8F6FE2C7AD}">
      <dgm:prSet/>
      <dgm:spPr/>
      <dgm:t>
        <a:bodyPr/>
        <a:lstStyle/>
        <a:p>
          <a:endParaRPr lang="ru-RU"/>
        </a:p>
      </dgm:t>
    </dgm:pt>
    <dgm:pt modelId="{6F3826D5-EDBE-4CC8-B202-9B9BC339089A}" type="sibTrans" cxnId="{040FB233-CDCD-4ADA-9EFA-2D8F6FE2C7AD}">
      <dgm:prSet/>
      <dgm:spPr/>
      <dgm:t>
        <a:bodyPr/>
        <a:lstStyle/>
        <a:p>
          <a:endParaRPr lang="ru-RU"/>
        </a:p>
      </dgm:t>
    </dgm:pt>
    <dgm:pt modelId="{26B8373C-6A94-4AF9-9922-22110AC3142F}">
      <dgm:prSet phldrT="[Текст]" custT="1"/>
      <dgm:spPr/>
      <dgm:t>
        <a:bodyPr/>
        <a:lstStyle/>
        <a:p>
          <a:r>
            <a:rPr lang="ru-RU" sz="1800" b="1" u="sng" dirty="0" smtClean="0">
              <a:latin typeface="Times New Roman" pitchFamily="18" charset="0"/>
              <a:cs typeface="Times New Roman" pitchFamily="18" charset="0"/>
            </a:rPr>
            <a:t>3 этап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: </a:t>
          </a:r>
          <a:endParaRPr lang="ru-RU" dirty="0"/>
        </a:p>
      </dgm:t>
    </dgm:pt>
    <dgm:pt modelId="{20F417C4-1090-4B78-A7EF-9520BCB6AC6D}" type="parTrans" cxnId="{EF4ABC59-ABB1-4B65-8F23-C6F2CB4F4D2A}">
      <dgm:prSet/>
      <dgm:spPr/>
      <dgm:t>
        <a:bodyPr/>
        <a:lstStyle/>
        <a:p>
          <a:endParaRPr lang="ru-RU"/>
        </a:p>
      </dgm:t>
    </dgm:pt>
    <dgm:pt modelId="{F3019F51-7613-4146-B179-EBC0A85B1953}" type="sibTrans" cxnId="{EF4ABC59-ABB1-4B65-8F23-C6F2CB4F4D2A}">
      <dgm:prSet/>
      <dgm:spPr/>
      <dgm:t>
        <a:bodyPr/>
        <a:lstStyle/>
        <a:p>
          <a:endParaRPr lang="ru-RU"/>
        </a:p>
      </dgm:t>
    </dgm:pt>
    <dgm:pt modelId="{0B89BF76-E7CD-4CB6-AFFC-3D5E9EBCAAD8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>
              <a:solidFill>
                <a:srgbClr val="00040C"/>
              </a:solidFill>
              <a:latin typeface="Times New Roman" pitchFamily="18" charset="0"/>
              <a:cs typeface="Times New Roman" pitchFamily="18" charset="0"/>
            </a:rPr>
            <a:t>После перекодирования осуществляется пересказ  или рассказывание с опорой на символы (образы), то есть происходит отработка метода запоминания. </a:t>
          </a:r>
        </a:p>
        <a:p>
          <a:pPr marL="171450" indent="0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900" dirty="0"/>
        </a:p>
      </dgm:t>
    </dgm:pt>
    <dgm:pt modelId="{B1AE9744-0858-4CA6-911B-5C8F438E73BE}" type="parTrans" cxnId="{F06B448E-55B5-488D-AB6A-EFB5AF5E6D9B}">
      <dgm:prSet/>
      <dgm:spPr/>
      <dgm:t>
        <a:bodyPr/>
        <a:lstStyle/>
        <a:p>
          <a:endParaRPr lang="ru-RU"/>
        </a:p>
      </dgm:t>
    </dgm:pt>
    <dgm:pt modelId="{E5650D51-501A-42CD-AD91-AF998C344251}" type="sibTrans" cxnId="{F06B448E-55B5-488D-AB6A-EFB5AF5E6D9B}">
      <dgm:prSet/>
      <dgm:spPr/>
      <dgm:t>
        <a:bodyPr/>
        <a:lstStyle/>
        <a:p>
          <a:endParaRPr lang="ru-RU"/>
        </a:p>
      </dgm:t>
    </dgm:pt>
    <dgm:pt modelId="{C1F52F51-65C1-4046-9967-E642121B23FA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>
              <a:solidFill>
                <a:srgbClr val="00040C"/>
              </a:solidFill>
              <a:latin typeface="Times New Roman" pitchFamily="18" charset="0"/>
              <a:cs typeface="Times New Roman" pitchFamily="18" charset="0"/>
            </a:rPr>
            <a:t> О</a:t>
          </a:r>
          <a:r>
            <a:rPr lang="en-US" sz="1800" dirty="0" err="1" smtClean="0">
              <a:solidFill>
                <a:srgbClr val="00040C"/>
              </a:solidFill>
              <a:latin typeface="Times New Roman" pitchFamily="18" charset="0"/>
              <a:cs typeface="Times New Roman" pitchFamily="18" charset="0"/>
            </a:rPr>
            <a:t>существл</a:t>
          </a:r>
          <a:r>
            <a:rPr lang="ru-RU" sz="1800" dirty="0" err="1" smtClean="0">
              <a:solidFill>
                <a:srgbClr val="00040C"/>
              </a:solidFill>
              <a:latin typeface="Times New Roman" pitchFamily="18" charset="0"/>
              <a:cs typeface="Times New Roman" pitchFamily="18" charset="0"/>
            </a:rPr>
            <a:t>яется</a:t>
          </a:r>
          <a:r>
            <a:rPr lang="en-US" sz="1800" dirty="0" smtClean="0">
              <a:solidFill>
                <a:srgbClr val="00040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solidFill>
                <a:srgbClr val="00040C"/>
              </a:solidFill>
              <a:latin typeface="Times New Roman" pitchFamily="18" charset="0"/>
              <a:cs typeface="Times New Roman" pitchFamily="18" charset="0"/>
            </a:rPr>
            <a:t>перекодирование</a:t>
          </a:r>
          <a:r>
            <a:rPr lang="en-US" sz="1800" dirty="0" smtClean="0">
              <a:solidFill>
                <a:srgbClr val="00040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solidFill>
                <a:srgbClr val="00040C"/>
              </a:solidFill>
              <a:latin typeface="Times New Roman" pitchFamily="18" charset="0"/>
              <a:cs typeface="Times New Roman" pitchFamily="18" charset="0"/>
            </a:rPr>
            <a:t>информации</a:t>
          </a:r>
          <a:r>
            <a:rPr lang="en-US" sz="1800" dirty="0" smtClean="0">
              <a:solidFill>
                <a:srgbClr val="00040C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dirty="0" smtClean="0">
              <a:solidFill>
                <a:srgbClr val="00040C"/>
              </a:solidFill>
              <a:latin typeface="Times New Roman" pitchFamily="18" charset="0"/>
              <a:cs typeface="Times New Roman" pitchFamily="18" charset="0"/>
            </a:rPr>
            <a:t>то есть </a:t>
          </a:r>
          <a:r>
            <a:rPr lang="en-US" sz="1800" dirty="0" err="1" smtClean="0">
              <a:solidFill>
                <a:srgbClr val="00040C"/>
              </a:solidFill>
              <a:latin typeface="Times New Roman" pitchFamily="18" charset="0"/>
              <a:cs typeface="Times New Roman" pitchFamily="18" charset="0"/>
            </a:rPr>
            <a:t>преобразование</a:t>
          </a:r>
          <a:r>
            <a:rPr lang="en-US" sz="1800" dirty="0" smtClean="0">
              <a:solidFill>
                <a:srgbClr val="00040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solidFill>
                <a:srgbClr val="00040C"/>
              </a:solidFill>
              <a:latin typeface="Times New Roman" pitchFamily="18" charset="0"/>
              <a:cs typeface="Times New Roman" pitchFamily="18" charset="0"/>
            </a:rPr>
            <a:t>из</a:t>
          </a:r>
          <a:r>
            <a:rPr lang="en-US" sz="1800" dirty="0" smtClean="0">
              <a:solidFill>
                <a:srgbClr val="00040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solidFill>
                <a:srgbClr val="00040C"/>
              </a:solidFill>
              <a:latin typeface="Times New Roman" pitchFamily="18" charset="0"/>
              <a:cs typeface="Times New Roman" pitchFamily="18" charset="0"/>
            </a:rPr>
            <a:t>абстрактных</a:t>
          </a:r>
          <a:r>
            <a:rPr lang="en-US" sz="1800" dirty="0" smtClean="0">
              <a:solidFill>
                <a:srgbClr val="00040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solidFill>
                <a:srgbClr val="00040C"/>
              </a:solidFill>
              <a:latin typeface="Times New Roman" pitchFamily="18" charset="0"/>
              <a:cs typeface="Times New Roman" pitchFamily="18" charset="0"/>
            </a:rPr>
            <a:t>символов</a:t>
          </a:r>
          <a:r>
            <a:rPr lang="en-US" sz="1800" dirty="0" smtClean="0">
              <a:solidFill>
                <a:srgbClr val="00040C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en-US" sz="1800" dirty="0" err="1" smtClean="0">
              <a:solidFill>
                <a:srgbClr val="00040C"/>
              </a:solidFill>
              <a:latin typeface="Times New Roman" pitchFamily="18" charset="0"/>
              <a:cs typeface="Times New Roman" pitchFamily="18" charset="0"/>
            </a:rPr>
            <a:t>слов</a:t>
          </a:r>
          <a:r>
            <a:rPr lang="en-US" sz="1800" dirty="0" smtClean="0">
              <a:solidFill>
                <a:srgbClr val="00040C"/>
              </a:solidFill>
              <a:latin typeface="Times New Roman" pitchFamily="18" charset="0"/>
              <a:cs typeface="Times New Roman" pitchFamily="18" charset="0"/>
            </a:rPr>
            <a:t> в</a:t>
          </a:r>
          <a:r>
            <a:rPr lang="ru-RU" sz="1800" dirty="0" smtClean="0">
              <a:solidFill>
                <a:srgbClr val="00040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solidFill>
                <a:srgbClr val="00040C"/>
              </a:solidFill>
              <a:latin typeface="Times New Roman" pitchFamily="18" charset="0"/>
              <a:cs typeface="Times New Roman" pitchFamily="18" charset="0"/>
            </a:rPr>
            <a:t>образы</a:t>
          </a:r>
          <a:r>
            <a:rPr lang="en-US" sz="1800" dirty="0" smtClean="0">
              <a:solidFill>
                <a:srgbClr val="00040C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800" dirty="0" smtClean="0">
            <a:solidFill>
              <a:srgbClr val="00040C"/>
            </a:solidFill>
            <a:latin typeface="Times New Roman" pitchFamily="18" charset="0"/>
            <a:cs typeface="Times New Roman" pitchFamily="18" charset="0"/>
          </a:endParaRPr>
        </a:p>
        <a:p>
          <a:pPr marL="228600" indent="0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dirty="0"/>
        </a:p>
      </dgm:t>
    </dgm:pt>
    <dgm:pt modelId="{B64114A4-EE99-4061-AF3C-31BDC44785A2}" type="parTrans" cxnId="{83D3D55B-C18C-43ED-92D5-88D69BB83F7A}">
      <dgm:prSet/>
      <dgm:spPr/>
      <dgm:t>
        <a:bodyPr/>
        <a:lstStyle/>
        <a:p>
          <a:endParaRPr lang="ru-RU"/>
        </a:p>
      </dgm:t>
    </dgm:pt>
    <dgm:pt modelId="{A62A9C00-BDCB-40CA-A133-70E2326705D2}" type="sibTrans" cxnId="{83D3D55B-C18C-43ED-92D5-88D69BB83F7A}">
      <dgm:prSet/>
      <dgm:spPr/>
      <dgm:t>
        <a:bodyPr/>
        <a:lstStyle/>
        <a:p>
          <a:endParaRPr lang="ru-RU"/>
        </a:p>
      </dgm:t>
    </dgm:pt>
    <dgm:pt modelId="{1173CB36-566E-4272-97B5-C0DDFF3E1075}">
      <dgm:prSet phldrT="[Текст]" custT="1"/>
      <dgm:spPr/>
      <dgm:t>
        <a:bodyPr/>
        <a:lstStyle/>
        <a:p>
          <a:pPr marL="171450" indent="0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900" dirty="0"/>
        </a:p>
      </dgm:t>
    </dgm:pt>
    <dgm:pt modelId="{4C296AA5-5C4A-42D8-A319-72FAB7C2AC41}" type="parTrans" cxnId="{D9D423D7-D89E-4AA8-96C6-72320CFDEA64}">
      <dgm:prSet/>
      <dgm:spPr/>
      <dgm:t>
        <a:bodyPr/>
        <a:lstStyle/>
        <a:p>
          <a:endParaRPr lang="ru-RU"/>
        </a:p>
      </dgm:t>
    </dgm:pt>
    <dgm:pt modelId="{D18E4B7D-DCB6-4B77-86D5-560BCE10AE3C}" type="sibTrans" cxnId="{D9D423D7-D89E-4AA8-96C6-72320CFDEA64}">
      <dgm:prSet/>
      <dgm:spPr/>
      <dgm:t>
        <a:bodyPr/>
        <a:lstStyle/>
        <a:p>
          <a:endParaRPr lang="ru-RU"/>
        </a:p>
      </dgm:t>
    </dgm:pt>
    <dgm:pt modelId="{DDCF5FAE-AA2D-47C2-8C79-3F7C9B50E9BB}" type="pres">
      <dgm:prSet presAssocID="{AB1E4055-B5BA-460C-BAFE-85788BC2F5B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1516FB-CCF4-4DFE-AB90-C996DB78A1FE}" type="pres">
      <dgm:prSet presAssocID="{FE61A0C5-3A34-4198-A900-089442148612}" presName="composite" presStyleCnt="0"/>
      <dgm:spPr/>
      <dgm:t>
        <a:bodyPr/>
        <a:lstStyle/>
        <a:p>
          <a:endParaRPr lang="ru-RU"/>
        </a:p>
      </dgm:t>
    </dgm:pt>
    <dgm:pt modelId="{4C1099CF-5438-4F37-9E38-E025E939224B}" type="pres">
      <dgm:prSet presAssocID="{FE61A0C5-3A34-4198-A900-08944214861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D812AD-1CBD-4268-8F48-D754F17DFE46}" type="pres">
      <dgm:prSet presAssocID="{FE61A0C5-3A34-4198-A900-08944214861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961D96-43BE-4EB4-8E40-DC540FD1505F}" type="pres">
      <dgm:prSet presAssocID="{654088A4-E460-4F4A-9AD4-1722A394ED8B}" presName="sp" presStyleCnt="0"/>
      <dgm:spPr/>
      <dgm:t>
        <a:bodyPr/>
        <a:lstStyle/>
        <a:p>
          <a:endParaRPr lang="ru-RU"/>
        </a:p>
      </dgm:t>
    </dgm:pt>
    <dgm:pt modelId="{2AD279D4-783E-4BF5-940C-D94A42D4DEF9}" type="pres">
      <dgm:prSet presAssocID="{67EB3571-C9F8-4E24-830B-F7BF8674552E}" presName="composite" presStyleCnt="0"/>
      <dgm:spPr/>
      <dgm:t>
        <a:bodyPr/>
        <a:lstStyle/>
        <a:p>
          <a:endParaRPr lang="ru-RU"/>
        </a:p>
      </dgm:t>
    </dgm:pt>
    <dgm:pt modelId="{3ED3C80B-585C-4837-9B48-630DE0B5AB02}" type="pres">
      <dgm:prSet presAssocID="{67EB3571-C9F8-4E24-830B-F7BF8674552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02ADFE-EFB2-49A3-87C7-D0ED5D323092}" type="pres">
      <dgm:prSet presAssocID="{67EB3571-C9F8-4E24-830B-F7BF8674552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83D69A-D155-4A17-9873-275DE0C56ADC}" type="pres">
      <dgm:prSet presAssocID="{6F3826D5-EDBE-4CC8-B202-9B9BC339089A}" presName="sp" presStyleCnt="0"/>
      <dgm:spPr/>
      <dgm:t>
        <a:bodyPr/>
        <a:lstStyle/>
        <a:p>
          <a:endParaRPr lang="ru-RU"/>
        </a:p>
      </dgm:t>
    </dgm:pt>
    <dgm:pt modelId="{EC7E7277-1880-4C3E-B094-658E1F89A5EA}" type="pres">
      <dgm:prSet presAssocID="{26B8373C-6A94-4AF9-9922-22110AC3142F}" presName="composite" presStyleCnt="0"/>
      <dgm:spPr/>
      <dgm:t>
        <a:bodyPr/>
        <a:lstStyle/>
        <a:p>
          <a:endParaRPr lang="ru-RU"/>
        </a:p>
      </dgm:t>
    </dgm:pt>
    <dgm:pt modelId="{FF9D8A35-D4E2-403F-A025-E466DFA8881B}" type="pres">
      <dgm:prSet presAssocID="{26B8373C-6A94-4AF9-9922-22110AC3142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10D9B8-AB5D-469D-8AD9-0FE9EB4D35CE}" type="pres">
      <dgm:prSet presAssocID="{26B8373C-6A94-4AF9-9922-22110AC3142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C20128-4ADB-4BE8-9C41-8CB73568550A}" type="presOf" srcId="{6829D2A6-02F6-4104-938E-713EB374BF3B}" destId="{00D812AD-1CBD-4268-8F48-D754F17DFE46}" srcOrd="0" destOrd="0" presId="urn:microsoft.com/office/officeart/2005/8/layout/chevron2"/>
    <dgm:cxn modelId="{9F3FC092-CA3B-4AE0-AF61-D441B040364E}" type="presOf" srcId="{FE61A0C5-3A34-4198-A900-089442148612}" destId="{4C1099CF-5438-4F37-9E38-E025E939224B}" srcOrd="0" destOrd="0" presId="urn:microsoft.com/office/officeart/2005/8/layout/chevron2"/>
    <dgm:cxn modelId="{156731EC-02AA-45EB-A76E-ACFF286F0C25}" type="presOf" srcId="{AB1E4055-B5BA-460C-BAFE-85788BC2F5B3}" destId="{DDCF5FAE-AA2D-47C2-8C79-3F7C9B50E9BB}" srcOrd="0" destOrd="0" presId="urn:microsoft.com/office/officeart/2005/8/layout/chevron2"/>
    <dgm:cxn modelId="{57F1AE7F-4C22-49C0-AA3D-EFA83FE113D6}" srcId="{FE61A0C5-3A34-4198-A900-089442148612}" destId="{6829D2A6-02F6-4104-938E-713EB374BF3B}" srcOrd="0" destOrd="0" parTransId="{767382D2-9E76-4E78-A931-39B8402EA40E}" sibTransId="{5783BDB7-9C03-4FC3-BF6A-F050D34E2813}"/>
    <dgm:cxn modelId="{D8B71DBF-057C-46D0-9372-D8E076428ABF}" type="presOf" srcId="{26B8373C-6A94-4AF9-9922-22110AC3142F}" destId="{FF9D8A35-D4E2-403F-A025-E466DFA8881B}" srcOrd="0" destOrd="0" presId="urn:microsoft.com/office/officeart/2005/8/layout/chevron2"/>
    <dgm:cxn modelId="{E8EC5C74-752D-4ABD-B78C-B03959A3DEA0}" type="presOf" srcId="{67EB3571-C9F8-4E24-830B-F7BF8674552E}" destId="{3ED3C80B-585C-4837-9B48-630DE0B5AB02}" srcOrd="0" destOrd="0" presId="urn:microsoft.com/office/officeart/2005/8/layout/chevron2"/>
    <dgm:cxn modelId="{CE35E952-A683-4CC3-B5B3-3881FD5707C6}" srcId="{AB1E4055-B5BA-460C-BAFE-85788BC2F5B3}" destId="{FE61A0C5-3A34-4198-A900-089442148612}" srcOrd="0" destOrd="0" parTransId="{752F1160-D6F7-4415-8632-F22E09561432}" sibTransId="{654088A4-E460-4F4A-9AD4-1722A394ED8B}"/>
    <dgm:cxn modelId="{65873430-16A4-46EF-8B0B-94DB1FE13DEE}" type="presOf" srcId="{C1F52F51-65C1-4046-9967-E642121B23FA}" destId="{7B02ADFE-EFB2-49A3-87C7-D0ED5D323092}" srcOrd="0" destOrd="0" presId="urn:microsoft.com/office/officeart/2005/8/layout/chevron2"/>
    <dgm:cxn modelId="{D9D423D7-D89E-4AA8-96C6-72320CFDEA64}" srcId="{26B8373C-6A94-4AF9-9922-22110AC3142F}" destId="{1173CB36-566E-4272-97B5-C0DDFF3E1075}" srcOrd="0" destOrd="0" parTransId="{4C296AA5-5C4A-42D8-A319-72FAB7C2AC41}" sibTransId="{D18E4B7D-DCB6-4B77-86D5-560BCE10AE3C}"/>
    <dgm:cxn modelId="{F06B448E-55B5-488D-AB6A-EFB5AF5E6D9B}" srcId="{26B8373C-6A94-4AF9-9922-22110AC3142F}" destId="{0B89BF76-E7CD-4CB6-AFFC-3D5E9EBCAAD8}" srcOrd="1" destOrd="0" parTransId="{B1AE9744-0858-4CA6-911B-5C8F438E73BE}" sibTransId="{E5650D51-501A-42CD-AD91-AF998C344251}"/>
    <dgm:cxn modelId="{02C6E506-FA93-4316-8A1D-79742FA84661}" type="presOf" srcId="{0B89BF76-E7CD-4CB6-AFFC-3D5E9EBCAAD8}" destId="{5810D9B8-AB5D-469D-8AD9-0FE9EB4D35CE}" srcOrd="0" destOrd="1" presId="urn:microsoft.com/office/officeart/2005/8/layout/chevron2"/>
    <dgm:cxn modelId="{EF4ABC59-ABB1-4B65-8F23-C6F2CB4F4D2A}" srcId="{AB1E4055-B5BA-460C-BAFE-85788BC2F5B3}" destId="{26B8373C-6A94-4AF9-9922-22110AC3142F}" srcOrd="2" destOrd="0" parTransId="{20F417C4-1090-4B78-A7EF-9520BCB6AC6D}" sibTransId="{F3019F51-7613-4146-B179-EBC0A85B1953}"/>
    <dgm:cxn modelId="{040FB233-CDCD-4ADA-9EFA-2D8F6FE2C7AD}" srcId="{AB1E4055-B5BA-460C-BAFE-85788BC2F5B3}" destId="{67EB3571-C9F8-4E24-830B-F7BF8674552E}" srcOrd="1" destOrd="0" parTransId="{0407C9E1-59F6-47B2-825A-C50879B02649}" sibTransId="{6F3826D5-EDBE-4CC8-B202-9B9BC339089A}"/>
    <dgm:cxn modelId="{83D3D55B-C18C-43ED-92D5-88D69BB83F7A}" srcId="{67EB3571-C9F8-4E24-830B-F7BF8674552E}" destId="{C1F52F51-65C1-4046-9967-E642121B23FA}" srcOrd="0" destOrd="0" parTransId="{B64114A4-EE99-4061-AF3C-31BDC44785A2}" sibTransId="{A62A9C00-BDCB-40CA-A133-70E2326705D2}"/>
    <dgm:cxn modelId="{15CC0F67-E416-47E5-B08C-364FBC5A1C54}" type="presOf" srcId="{1173CB36-566E-4272-97B5-C0DDFF3E1075}" destId="{5810D9B8-AB5D-469D-8AD9-0FE9EB4D35CE}" srcOrd="0" destOrd="0" presId="urn:microsoft.com/office/officeart/2005/8/layout/chevron2"/>
    <dgm:cxn modelId="{5DD1C853-02C9-4D87-9D58-D262F6AE4568}" type="presParOf" srcId="{DDCF5FAE-AA2D-47C2-8C79-3F7C9B50E9BB}" destId="{F51516FB-CCF4-4DFE-AB90-C996DB78A1FE}" srcOrd="0" destOrd="0" presId="urn:microsoft.com/office/officeart/2005/8/layout/chevron2"/>
    <dgm:cxn modelId="{585A851C-C6C2-4622-A85B-C737F650FDF3}" type="presParOf" srcId="{F51516FB-CCF4-4DFE-AB90-C996DB78A1FE}" destId="{4C1099CF-5438-4F37-9E38-E025E939224B}" srcOrd="0" destOrd="0" presId="urn:microsoft.com/office/officeart/2005/8/layout/chevron2"/>
    <dgm:cxn modelId="{744A5F59-56D0-4F7A-8A2A-6E9CBF4093FC}" type="presParOf" srcId="{F51516FB-CCF4-4DFE-AB90-C996DB78A1FE}" destId="{00D812AD-1CBD-4268-8F48-D754F17DFE46}" srcOrd="1" destOrd="0" presId="urn:microsoft.com/office/officeart/2005/8/layout/chevron2"/>
    <dgm:cxn modelId="{584C2B2B-5391-4AAF-BE09-10F071554ADD}" type="presParOf" srcId="{DDCF5FAE-AA2D-47C2-8C79-3F7C9B50E9BB}" destId="{61961D96-43BE-4EB4-8E40-DC540FD1505F}" srcOrd="1" destOrd="0" presId="urn:microsoft.com/office/officeart/2005/8/layout/chevron2"/>
    <dgm:cxn modelId="{4B277311-98CD-4EF9-9F9C-4947929DDEDD}" type="presParOf" srcId="{DDCF5FAE-AA2D-47C2-8C79-3F7C9B50E9BB}" destId="{2AD279D4-783E-4BF5-940C-D94A42D4DEF9}" srcOrd="2" destOrd="0" presId="urn:microsoft.com/office/officeart/2005/8/layout/chevron2"/>
    <dgm:cxn modelId="{5DB7A947-34EC-402A-94FB-DE9F5669229B}" type="presParOf" srcId="{2AD279D4-783E-4BF5-940C-D94A42D4DEF9}" destId="{3ED3C80B-585C-4837-9B48-630DE0B5AB02}" srcOrd="0" destOrd="0" presId="urn:microsoft.com/office/officeart/2005/8/layout/chevron2"/>
    <dgm:cxn modelId="{581A49FE-522C-45EA-9DB1-CD9B5125239B}" type="presParOf" srcId="{2AD279D4-783E-4BF5-940C-D94A42D4DEF9}" destId="{7B02ADFE-EFB2-49A3-87C7-D0ED5D323092}" srcOrd="1" destOrd="0" presId="urn:microsoft.com/office/officeart/2005/8/layout/chevron2"/>
    <dgm:cxn modelId="{D5BB0D9A-666B-4C9F-8E45-532F2B9F3F36}" type="presParOf" srcId="{DDCF5FAE-AA2D-47C2-8C79-3F7C9B50E9BB}" destId="{CD83D69A-D155-4A17-9873-275DE0C56ADC}" srcOrd="3" destOrd="0" presId="urn:microsoft.com/office/officeart/2005/8/layout/chevron2"/>
    <dgm:cxn modelId="{3B6B12F9-1165-46D3-8B4A-5D63825D99F0}" type="presParOf" srcId="{DDCF5FAE-AA2D-47C2-8C79-3F7C9B50E9BB}" destId="{EC7E7277-1880-4C3E-B094-658E1F89A5EA}" srcOrd="4" destOrd="0" presId="urn:microsoft.com/office/officeart/2005/8/layout/chevron2"/>
    <dgm:cxn modelId="{9183A84F-4BCD-451C-BE98-9A90CA9210AA}" type="presParOf" srcId="{EC7E7277-1880-4C3E-B094-658E1F89A5EA}" destId="{FF9D8A35-D4E2-403F-A025-E466DFA8881B}" srcOrd="0" destOrd="0" presId="urn:microsoft.com/office/officeart/2005/8/layout/chevron2"/>
    <dgm:cxn modelId="{9DF58CDB-2B32-4B0A-89C6-E98BACD80063}" type="presParOf" srcId="{EC7E7277-1880-4C3E-B094-658E1F89A5EA}" destId="{5810D9B8-AB5D-469D-8AD9-0FE9EB4D35CE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0F49EB-A472-4382-9662-45E421E28B59}">
      <dsp:nvSpPr>
        <dsp:cNvPr id="0" name=""/>
        <dsp:cNvSpPr/>
      </dsp:nvSpPr>
      <dsp:spPr>
        <a:xfrm>
          <a:off x="0" y="592598"/>
          <a:ext cx="4462974" cy="4037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C2EBD9F-8194-4FBA-B6BA-1F8BC6853882}">
      <dsp:nvSpPr>
        <dsp:cNvPr id="0" name=""/>
        <dsp:cNvSpPr/>
      </dsp:nvSpPr>
      <dsp:spPr>
        <a:xfrm>
          <a:off x="341967" y="54904"/>
          <a:ext cx="5069661" cy="80690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0029" tIns="0" rIns="18002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обогащение словарного запаса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1967" y="54904"/>
        <a:ext cx="5069661" cy="806902"/>
      </dsp:txXfrm>
    </dsp:sp>
    <dsp:sp modelId="{D6507C67-07F5-41E9-8852-20C68B3CB559}">
      <dsp:nvSpPr>
        <dsp:cNvPr id="0" name=""/>
        <dsp:cNvSpPr/>
      </dsp:nvSpPr>
      <dsp:spPr>
        <a:xfrm>
          <a:off x="0" y="1600978"/>
          <a:ext cx="4463042" cy="30927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865908"/>
              <a:satOff val="0"/>
              <a:lumOff val="-78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F1E7A51-24E6-4FE2-9791-949FB64708FF}">
      <dsp:nvSpPr>
        <dsp:cNvPr id="0" name=""/>
        <dsp:cNvSpPr/>
      </dsp:nvSpPr>
      <dsp:spPr>
        <a:xfrm>
          <a:off x="340212" y="1082739"/>
          <a:ext cx="5058801" cy="754398"/>
        </a:xfrm>
        <a:prstGeom prst="roundRect">
          <a:avLst/>
        </a:prstGeom>
        <a:gradFill rotWithShape="0">
          <a:gsLst>
            <a:gs pos="0">
              <a:schemeClr val="accent5">
                <a:hueOff val="-865908"/>
                <a:satOff val="0"/>
                <a:lumOff val="-784"/>
                <a:alphaOff val="0"/>
                <a:shade val="51000"/>
                <a:satMod val="130000"/>
              </a:schemeClr>
            </a:gs>
            <a:gs pos="80000">
              <a:schemeClr val="accent5">
                <a:hueOff val="-865908"/>
                <a:satOff val="0"/>
                <a:lumOff val="-784"/>
                <a:alphaOff val="0"/>
                <a:shade val="93000"/>
                <a:satMod val="130000"/>
              </a:schemeClr>
            </a:gs>
            <a:gs pos="100000">
              <a:schemeClr val="accent5">
                <a:hueOff val="-865908"/>
                <a:satOff val="0"/>
                <a:lumOff val="-78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0029" tIns="0" rIns="18002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пересказ художественной литературы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0212" y="1082739"/>
        <a:ext cx="5058801" cy="754398"/>
      </dsp:txXfrm>
    </dsp:sp>
    <dsp:sp modelId="{AB42C792-9384-4CEF-905C-4F4B107FE402}">
      <dsp:nvSpPr>
        <dsp:cNvPr id="0" name=""/>
        <dsp:cNvSpPr/>
      </dsp:nvSpPr>
      <dsp:spPr>
        <a:xfrm>
          <a:off x="0" y="2475990"/>
          <a:ext cx="4462974" cy="4016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731816"/>
              <a:satOff val="0"/>
              <a:lumOff val="-156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D85467-604E-48BF-927B-7663F47C6826}">
      <dsp:nvSpPr>
        <dsp:cNvPr id="0" name=""/>
        <dsp:cNvSpPr/>
      </dsp:nvSpPr>
      <dsp:spPr>
        <a:xfrm>
          <a:off x="340212" y="1996656"/>
          <a:ext cx="5058801" cy="715493"/>
        </a:xfrm>
        <a:prstGeom prst="roundRect">
          <a:avLst/>
        </a:prstGeom>
        <a:gradFill rotWithShape="0">
          <a:gsLst>
            <a:gs pos="0">
              <a:schemeClr val="accent5">
                <a:hueOff val="-1731816"/>
                <a:satOff val="0"/>
                <a:lumOff val="-1569"/>
                <a:alphaOff val="0"/>
                <a:shade val="51000"/>
                <a:satMod val="130000"/>
              </a:schemeClr>
            </a:gs>
            <a:gs pos="80000">
              <a:schemeClr val="accent5">
                <a:hueOff val="-1731816"/>
                <a:satOff val="0"/>
                <a:lumOff val="-1569"/>
                <a:alphaOff val="0"/>
                <a:shade val="93000"/>
                <a:satMod val="130000"/>
              </a:schemeClr>
            </a:gs>
            <a:gs pos="100000">
              <a:schemeClr val="accent5">
                <a:hueOff val="-1731816"/>
                <a:satOff val="0"/>
                <a:lumOff val="-156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0029" tIns="0" rIns="18002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обучение составлению рассказов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0212" y="1996656"/>
        <a:ext cx="5058801" cy="715493"/>
      </dsp:txXfrm>
    </dsp:sp>
    <dsp:sp modelId="{45427444-98C1-4446-A536-A34D960FA1A9}">
      <dsp:nvSpPr>
        <dsp:cNvPr id="0" name=""/>
        <dsp:cNvSpPr/>
      </dsp:nvSpPr>
      <dsp:spPr>
        <a:xfrm>
          <a:off x="0" y="3542794"/>
          <a:ext cx="4463042" cy="3917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2597724"/>
              <a:satOff val="0"/>
              <a:lumOff val="-235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F5017CE-1689-447E-A286-75F4B06A26FB}">
      <dsp:nvSpPr>
        <dsp:cNvPr id="0" name=""/>
        <dsp:cNvSpPr/>
      </dsp:nvSpPr>
      <dsp:spPr>
        <a:xfrm>
          <a:off x="340212" y="2964018"/>
          <a:ext cx="5058801" cy="814936"/>
        </a:xfrm>
        <a:prstGeom prst="roundRect">
          <a:avLst/>
        </a:prstGeom>
        <a:gradFill rotWithShape="0">
          <a:gsLst>
            <a:gs pos="0">
              <a:schemeClr val="accent5">
                <a:hueOff val="-2597724"/>
                <a:satOff val="0"/>
                <a:lumOff val="-2353"/>
                <a:alphaOff val="0"/>
                <a:shade val="51000"/>
                <a:satMod val="130000"/>
              </a:schemeClr>
            </a:gs>
            <a:gs pos="80000">
              <a:schemeClr val="accent5">
                <a:hueOff val="-2597724"/>
                <a:satOff val="0"/>
                <a:lumOff val="-2353"/>
                <a:alphaOff val="0"/>
                <a:shade val="93000"/>
                <a:satMod val="130000"/>
              </a:schemeClr>
            </a:gs>
            <a:gs pos="100000">
              <a:schemeClr val="accent5">
                <a:hueOff val="-2597724"/>
                <a:satOff val="0"/>
                <a:lumOff val="-235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0029" tIns="0" rIns="18002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разучивание стихотворений, скороговорок,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чистоговорок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0212" y="2964018"/>
        <a:ext cx="5058801" cy="814936"/>
      </dsp:txXfrm>
    </dsp:sp>
    <dsp:sp modelId="{AD013951-3D4F-430A-B5F3-8E8191479628}">
      <dsp:nvSpPr>
        <dsp:cNvPr id="0" name=""/>
        <dsp:cNvSpPr/>
      </dsp:nvSpPr>
      <dsp:spPr>
        <a:xfrm>
          <a:off x="0" y="4543495"/>
          <a:ext cx="443752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463632"/>
              <a:satOff val="0"/>
              <a:lumOff val="-31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0A87A3F-EBBB-4DA1-9F12-69989E153086}">
      <dsp:nvSpPr>
        <dsp:cNvPr id="0" name=""/>
        <dsp:cNvSpPr/>
      </dsp:nvSpPr>
      <dsp:spPr>
        <a:xfrm>
          <a:off x="340212" y="4020967"/>
          <a:ext cx="5058801" cy="758687"/>
        </a:xfrm>
        <a:prstGeom prst="roundRect">
          <a:avLst/>
        </a:prstGeom>
        <a:gradFill rotWithShape="0">
          <a:gsLst>
            <a:gs pos="0">
              <a:schemeClr val="accent5">
                <a:hueOff val="-3463632"/>
                <a:satOff val="0"/>
                <a:lumOff val="-3137"/>
                <a:alphaOff val="0"/>
                <a:shade val="51000"/>
                <a:satMod val="130000"/>
              </a:schemeClr>
            </a:gs>
            <a:gs pos="80000">
              <a:schemeClr val="accent5">
                <a:hueOff val="-3463632"/>
                <a:satOff val="0"/>
                <a:lumOff val="-3137"/>
                <a:alphaOff val="0"/>
                <a:shade val="93000"/>
                <a:satMod val="130000"/>
              </a:schemeClr>
            </a:gs>
            <a:gs pos="100000">
              <a:schemeClr val="accent5">
                <a:hueOff val="-3463632"/>
                <a:satOff val="0"/>
                <a:lumOff val="-31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0029" tIns="0" rIns="18002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отгадывание и загадывание загадок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0212" y="4020967"/>
        <a:ext cx="5058801" cy="75868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1099CF-5438-4F37-9E38-E025E939224B}">
      <dsp:nvSpPr>
        <dsp:cNvPr id="0" name=""/>
        <dsp:cNvSpPr/>
      </dsp:nvSpPr>
      <dsp:spPr>
        <a:xfrm rot="5400000">
          <a:off x="-245634" y="250905"/>
          <a:ext cx="1637565" cy="1146296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 smtClean="0">
              <a:latin typeface="Times New Roman" pitchFamily="18" charset="0"/>
              <a:cs typeface="Times New Roman" pitchFamily="18" charset="0"/>
            </a:rPr>
            <a:t>1 </a:t>
          </a:r>
          <a:r>
            <a:rPr lang="en-US" sz="1800" b="1" u="sng" kern="1200" dirty="0" err="1" smtClean="0">
              <a:latin typeface="Times New Roman" pitchFamily="18" charset="0"/>
              <a:cs typeface="Times New Roman" pitchFamily="18" charset="0"/>
            </a:rPr>
            <a:t>этап</a:t>
          </a:r>
          <a:r>
            <a:rPr lang="en-US" sz="1800" b="1" kern="1200" dirty="0" smtClean="0">
              <a:latin typeface="Times New Roman" pitchFamily="18" charset="0"/>
              <a:cs typeface="Times New Roman" pitchFamily="18" charset="0"/>
            </a:rPr>
            <a:t>: </a:t>
          </a:r>
          <a:endParaRPr lang="ru-RU" kern="1200" dirty="0"/>
        </a:p>
      </dsp:txBody>
      <dsp:txXfrm rot="5400000">
        <a:off x="-245634" y="250905"/>
        <a:ext cx="1637565" cy="1146296"/>
      </dsp:txXfrm>
    </dsp:sp>
    <dsp:sp modelId="{00D812AD-1CBD-4268-8F48-D754F17DFE46}">
      <dsp:nvSpPr>
        <dsp:cNvPr id="0" name=""/>
        <dsp:cNvSpPr/>
      </dsp:nvSpPr>
      <dsp:spPr>
        <a:xfrm rot="5400000">
          <a:off x="4109391" y="-2957824"/>
          <a:ext cx="1064417" cy="69906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0" marR="0" lvl="1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kern="1200" dirty="0" smtClean="0">
              <a:solidFill>
                <a:srgbClr val="00040C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ru-RU" sz="1800" kern="1200" dirty="0" err="1" smtClean="0">
              <a:solidFill>
                <a:srgbClr val="00040C"/>
              </a:solidFill>
              <a:latin typeface="Times New Roman" pitchFamily="18" charset="0"/>
              <a:cs typeface="Times New Roman" pitchFamily="18" charset="0"/>
            </a:rPr>
            <a:t>р</a:t>
          </a:r>
          <a:r>
            <a:rPr lang="en-US" sz="1800" kern="1200" dirty="0" err="1" smtClean="0">
              <a:solidFill>
                <a:srgbClr val="00040C"/>
              </a:solidFill>
              <a:latin typeface="Times New Roman" pitchFamily="18" charset="0"/>
              <a:cs typeface="Times New Roman" pitchFamily="18" charset="0"/>
            </a:rPr>
            <a:t>ассматривание</a:t>
          </a:r>
          <a:r>
            <a:rPr lang="en-US" sz="1800" kern="1200" dirty="0" smtClean="0">
              <a:solidFill>
                <a:srgbClr val="00040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solidFill>
                <a:srgbClr val="00040C"/>
              </a:solidFill>
              <a:latin typeface="Times New Roman" pitchFamily="18" charset="0"/>
              <a:cs typeface="Times New Roman" pitchFamily="18" charset="0"/>
            </a:rPr>
            <a:t>таблиц</a:t>
          </a:r>
          <a:r>
            <a:rPr lang="ru-RU" sz="1800" kern="1200" dirty="0" smtClean="0">
              <a:solidFill>
                <a:srgbClr val="00040C"/>
              </a:solidFill>
              <a:latin typeface="Times New Roman" pitchFamily="18" charset="0"/>
              <a:cs typeface="Times New Roman" pitchFamily="18" charset="0"/>
            </a:rPr>
            <a:t>, схем</a:t>
          </a:r>
          <a:r>
            <a:rPr lang="en-US" sz="1800" kern="1200" dirty="0" smtClean="0">
              <a:solidFill>
                <a:srgbClr val="00040C"/>
              </a:solidFill>
              <a:latin typeface="Times New Roman" pitchFamily="18" charset="0"/>
              <a:cs typeface="Times New Roman" pitchFamily="18" charset="0"/>
            </a:rPr>
            <a:t> и </a:t>
          </a:r>
          <a:r>
            <a:rPr lang="en-US" sz="1800" kern="1200" dirty="0" err="1" smtClean="0">
              <a:solidFill>
                <a:srgbClr val="00040C"/>
              </a:solidFill>
              <a:latin typeface="Times New Roman" pitchFamily="18" charset="0"/>
              <a:cs typeface="Times New Roman" pitchFamily="18" charset="0"/>
            </a:rPr>
            <a:t>разбор</a:t>
          </a:r>
          <a:r>
            <a:rPr lang="en-US" sz="1800" kern="1200" dirty="0" smtClean="0">
              <a:solidFill>
                <a:srgbClr val="00040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smtClean="0">
              <a:solidFill>
                <a:srgbClr val="00040C"/>
              </a:solidFill>
              <a:latin typeface="Times New Roman" pitchFamily="18" charset="0"/>
              <a:cs typeface="Times New Roman" pitchFamily="18" charset="0"/>
            </a:rPr>
            <a:t>изображенного</a:t>
          </a:r>
          <a:r>
            <a:rPr lang="en-US" sz="1800" kern="1200" dirty="0" smtClean="0">
              <a:solidFill>
                <a:srgbClr val="00040C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1800" kern="1200" dirty="0" smtClean="0">
            <a:solidFill>
              <a:srgbClr val="00040C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0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600" kern="1200" dirty="0"/>
        </a:p>
      </dsp:txBody>
      <dsp:txXfrm rot="5400000">
        <a:off x="4109391" y="-2957824"/>
        <a:ext cx="1064417" cy="6990607"/>
      </dsp:txXfrm>
    </dsp:sp>
    <dsp:sp modelId="{3ED3C80B-585C-4837-9B48-630DE0B5AB02}">
      <dsp:nvSpPr>
        <dsp:cNvPr id="0" name=""/>
        <dsp:cNvSpPr/>
      </dsp:nvSpPr>
      <dsp:spPr>
        <a:xfrm rot="5400000">
          <a:off x="-245634" y="1695103"/>
          <a:ext cx="1637565" cy="1146296"/>
        </a:xfrm>
        <a:prstGeom prst="chevron">
          <a:avLst/>
        </a:prstGeom>
        <a:gradFill rotWithShape="0">
          <a:gsLst>
            <a:gs pos="0">
              <a:schemeClr val="accent5">
                <a:hueOff val="-1731816"/>
                <a:satOff val="0"/>
                <a:lumOff val="-1569"/>
                <a:alphaOff val="0"/>
                <a:shade val="51000"/>
                <a:satMod val="130000"/>
              </a:schemeClr>
            </a:gs>
            <a:gs pos="80000">
              <a:schemeClr val="accent5">
                <a:hueOff val="-1731816"/>
                <a:satOff val="0"/>
                <a:lumOff val="-1569"/>
                <a:alphaOff val="0"/>
                <a:shade val="93000"/>
                <a:satMod val="130000"/>
              </a:schemeClr>
            </a:gs>
            <a:gs pos="100000">
              <a:schemeClr val="accent5">
                <a:hueOff val="-1731816"/>
                <a:satOff val="0"/>
                <a:lumOff val="-156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1731816"/>
              <a:satOff val="0"/>
              <a:lumOff val="-156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smtClean="0">
              <a:latin typeface="Times New Roman" pitchFamily="18" charset="0"/>
              <a:cs typeface="Times New Roman" pitchFamily="18" charset="0"/>
            </a:rPr>
            <a:t>2 этап</a:t>
          </a:r>
          <a:r>
            <a:rPr lang="en-US" sz="1800" kern="1200" smtClean="0">
              <a:latin typeface="Times New Roman" pitchFamily="18" charset="0"/>
              <a:cs typeface="Times New Roman" pitchFamily="18" charset="0"/>
            </a:rPr>
            <a:t>: </a:t>
          </a:r>
          <a:endParaRPr lang="ru-RU" kern="1200" dirty="0"/>
        </a:p>
      </dsp:txBody>
      <dsp:txXfrm rot="5400000">
        <a:off x="-245634" y="1695103"/>
        <a:ext cx="1637565" cy="1146296"/>
      </dsp:txXfrm>
    </dsp:sp>
    <dsp:sp modelId="{7B02ADFE-EFB2-49A3-87C7-D0ED5D323092}">
      <dsp:nvSpPr>
        <dsp:cNvPr id="0" name=""/>
        <dsp:cNvSpPr/>
      </dsp:nvSpPr>
      <dsp:spPr>
        <a:xfrm rot="5400000">
          <a:off x="4109391" y="-1513625"/>
          <a:ext cx="1064417" cy="69906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731816"/>
              <a:satOff val="0"/>
              <a:lumOff val="-156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0" marR="0" lvl="1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kern="1200" dirty="0" smtClean="0">
              <a:solidFill>
                <a:srgbClr val="00040C"/>
              </a:solidFill>
              <a:latin typeface="Times New Roman" pitchFamily="18" charset="0"/>
              <a:cs typeface="Times New Roman" pitchFamily="18" charset="0"/>
            </a:rPr>
            <a:t> О</a:t>
          </a:r>
          <a:r>
            <a:rPr lang="en-US" sz="1800" kern="1200" dirty="0" err="1" smtClean="0">
              <a:solidFill>
                <a:srgbClr val="00040C"/>
              </a:solidFill>
              <a:latin typeface="Times New Roman" pitchFamily="18" charset="0"/>
              <a:cs typeface="Times New Roman" pitchFamily="18" charset="0"/>
            </a:rPr>
            <a:t>существл</a:t>
          </a:r>
          <a:r>
            <a:rPr lang="ru-RU" sz="1800" kern="1200" dirty="0" err="1" smtClean="0">
              <a:solidFill>
                <a:srgbClr val="00040C"/>
              </a:solidFill>
              <a:latin typeface="Times New Roman" pitchFamily="18" charset="0"/>
              <a:cs typeface="Times New Roman" pitchFamily="18" charset="0"/>
            </a:rPr>
            <a:t>яется</a:t>
          </a:r>
          <a:r>
            <a:rPr lang="en-US" sz="1800" kern="1200" dirty="0" smtClean="0">
              <a:solidFill>
                <a:srgbClr val="00040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solidFill>
                <a:srgbClr val="00040C"/>
              </a:solidFill>
              <a:latin typeface="Times New Roman" pitchFamily="18" charset="0"/>
              <a:cs typeface="Times New Roman" pitchFamily="18" charset="0"/>
            </a:rPr>
            <a:t>перекодирование</a:t>
          </a:r>
          <a:r>
            <a:rPr lang="en-US" sz="1800" kern="1200" dirty="0" smtClean="0">
              <a:solidFill>
                <a:srgbClr val="00040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solidFill>
                <a:srgbClr val="00040C"/>
              </a:solidFill>
              <a:latin typeface="Times New Roman" pitchFamily="18" charset="0"/>
              <a:cs typeface="Times New Roman" pitchFamily="18" charset="0"/>
            </a:rPr>
            <a:t>информации</a:t>
          </a:r>
          <a:r>
            <a:rPr lang="en-US" sz="1800" kern="1200" dirty="0" smtClean="0">
              <a:solidFill>
                <a:srgbClr val="00040C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kern="1200" dirty="0" smtClean="0">
              <a:solidFill>
                <a:srgbClr val="00040C"/>
              </a:solidFill>
              <a:latin typeface="Times New Roman" pitchFamily="18" charset="0"/>
              <a:cs typeface="Times New Roman" pitchFamily="18" charset="0"/>
            </a:rPr>
            <a:t>то есть </a:t>
          </a:r>
          <a:r>
            <a:rPr lang="en-US" sz="1800" kern="1200" dirty="0" err="1" smtClean="0">
              <a:solidFill>
                <a:srgbClr val="00040C"/>
              </a:solidFill>
              <a:latin typeface="Times New Roman" pitchFamily="18" charset="0"/>
              <a:cs typeface="Times New Roman" pitchFamily="18" charset="0"/>
            </a:rPr>
            <a:t>преобразование</a:t>
          </a:r>
          <a:r>
            <a:rPr lang="en-US" sz="1800" kern="1200" dirty="0" smtClean="0">
              <a:solidFill>
                <a:srgbClr val="00040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solidFill>
                <a:srgbClr val="00040C"/>
              </a:solidFill>
              <a:latin typeface="Times New Roman" pitchFamily="18" charset="0"/>
              <a:cs typeface="Times New Roman" pitchFamily="18" charset="0"/>
            </a:rPr>
            <a:t>из</a:t>
          </a:r>
          <a:r>
            <a:rPr lang="en-US" sz="1800" kern="1200" dirty="0" smtClean="0">
              <a:solidFill>
                <a:srgbClr val="00040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solidFill>
                <a:srgbClr val="00040C"/>
              </a:solidFill>
              <a:latin typeface="Times New Roman" pitchFamily="18" charset="0"/>
              <a:cs typeface="Times New Roman" pitchFamily="18" charset="0"/>
            </a:rPr>
            <a:t>абстрактных</a:t>
          </a:r>
          <a:r>
            <a:rPr lang="en-US" sz="1800" kern="1200" dirty="0" smtClean="0">
              <a:solidFill>
                <a:srgbClr val="00040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solidFill>
                <a:srgbClr val="00040C"/>
              </a:solidFill>
              <a:latin typeface="Times New Roman" pitchFamily="18" charset="0"/>
              <a:cs typeface="Times New Roman" pitchFamily="18" charset="0"/>
            </a:rPr>
            <a:t>символов</a:t>
          </a:r>
          <a:r>
            <a:rPr lang="en-US" sz="1800" kern="1200" dirty="0" smtClean="0">
              <a:solidFill>
                <a:srgbClr val="00040C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en-US" sz="1800" kern="1200" dirty="0" err="1" smtClean="0">
              <a:solidFill>
                <a:srgbClr val="00040C"/>
              </a:solidFill>
              <a:latin typeface="Times New Roman" pitchFamily="18" charset="0"/>
              <a:cs typeface="Times New Roman" pitchFamily="18" charset="0"/>
            </a:rPr>
            <a:t>слов</a:t>
          </a:r>
          <a:r>
            <a:rPr lang="en-US" sz="1800" kern="1200" dirty="0" smtClean="0">
              <a:solidFill>
                <a:srgbClr val="00040C"/>
              </a:solidFill>
              <a:latin typeface="Times New Roman" pitchFamily="18" charset="0"/>
              <a:cs typeface="Times New Roman" pitchFamily="18" charset="0"/>
            </a:rPr>
            <a:t> в</a:t>
          </a:r>
          <a:r>
            <a:rPr lang="ru-RU" sz="1800" kern="1200" dirty="0" smtClean="0">
              <a:solidFill>
                <a:srgbClr val="00040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solidFill>
                <a:srgbClr val="00040C"/>
              </a:solidFill>
              <a:latin typeface="Times New Roman" pitchFamily="18" charset="0"/>
              <a:cs typeface="Times New Roman" pitchFamily="18" charset="0"/>
            </a:rPr>
            <a:t>образы</a:t>
          </a:r>
          <a:r>
            <a:rPr lang="en-US" sz="1800" kern="1200" dirty="0" smtClean="0">
              <a:solidFill>
                <a:srgbClr val="00040C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800" kern="1200" dirty="0" smtClean="0">
            <a:solidFill>
              <a:srgbClr val="00040C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0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kern="1200" dirty="0"/>
        </a:p>
      </dsp:txBody>
      <dsp:txXfrm rot="5400000">
        <a:off x="4109391" y="-1513625"/>
        <a:ext cx="1064417" cy="6990607"/>
      </dsp:txXfrm>
    </dsp:sp>
    <dsp:sp modelId="{FF9D8A35-D4E2-403F-A025-E466DFA8881B}">
      <dsp:nvSpPr>
        <dsp:cNvPr id="0" name=""/>
        <dsp:cNvSpPr/>
      </dsp:nvSpPr>
      <dsp:spPr>
        <a:xfrm rot="5400000">
          <a:off x="-245634" y="3139302"/>
          <a:ext cx="1637565" cy="1146296"/>
        </a:xfrm>
        <a:prstGeom prst="chevron">
          <a:avLst/>
        </a:prstGeom>
        <a:gradFill rotWithShape="0">
          <a:gsLst>
            <a:gs pos="0">
              <a:schemeClr val="accent5">
                <a:hueOff val="-3463632"/>
                <a:satOff val="0"/>
                <a:lumOff val="-3137"/>
                <a:alphaOff val="0"/>
                <a:shade val="51000"/>
                <a:satMod val="130000"/>
              </a:schemeClr>
            </a:gs>
            <a:gs pos="80000">
              <a:schemeClr val="accent5">
                <a:hueOff val="-3463632"/>
                <a:satOff val="0"/>
                <a:lumOff val="-3137"/>
                <a:alphaOff val="0"/>
                <a:shade val="93000"/>
                <a:satMod val="130000"/>
              </a:schemeClr>
            </a:gs>
            <a:gs pos="100000">
              <a:schemeClr val="accent5">
                <a:hueOff val="-3463632"/>
                <a:satOff val="0"/>
                <a:lumOff val="-313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3463632"/>
              <a:satOff val="0"/>
              <a:lumOff val="-31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sng" kern="1200" dirty="0" smtClean="0">
              <a:latin typeface="Times New Roman" pitchFamily="18" charset="0"/>
              <a:cs typeface="Times New Roman" pitchFamily="18" charset="0"/>
            </a:rPr>
            <a:t>3 этап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: </a:t>
          </a:r>
          <a:endParaRPr lang="ru-RU" kern="1200" dirty="0"/>
        </a:p>
      </dsp:txBody>
      <dsp:txXfrm rot="5400000">
        <a:off x="-245634" y="3139302"/>
        <a:ext cx="1637565" cy="1146296"/>
      </dsp:txXfrm>
    </dsp:sp>
    <dsp:sp modelId="{5810D9B8-AB5D-469D-8AD9-0FE9EB4D35CE}">
      <dsp:nvSpPr>
        <dsp:cNvPr id="0" name=""/>
        <dsp:cNvSpPr/>
      </dsp:nvSpPr>
      <dsp:spPr>
        <a:xfrm rot="5400000">
          <a:off x="4109391" y="-69427"/>
          <a:ext cx="1064417" cy="69906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463632"/>
              <a:satOff val="0"/>
              <a:lumOff val="-31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900" kern="1200" dirty="0"/>
        </a:p>
        <a:p>
          <a:pPr marL="0" marR="0" lvl="1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kern="1200" dirty="0" smtClean="0">
              <a:solidFill>
                <a:srgbClr val="00040C"/>
              </a:solidFill>
              <a:latin typeface="Times New Roman" pitchFamily="18" charset="0"/>
              <a:cs typeface="Times New Roman" pitchFamily="18" charset="0"/>
            </a:rPr>
            <a:t>После перекодирования осуществляется пересказ  или рассказывание с опорой на символы (образы), то есть происходит отработка метода запоминания. </a:t>
          </a:r>
        </a:p>
        <a:p>
          <a:pPr marL="171450" lvl="1" indent="0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900" kern="1200" dirty="0"/>
        </a:p>
      </dsp:txBody>
      <dsp:txXfrm rot="5400000">
        <a:off x="4109391" y="-69427"/>
        <a:ext cx="1064417" cy="6990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505F0-5E66-4D6F-9E97-CD4BA5D03543}" type="datetimeFigureOut">
              <a:rPr lang="ru-RU"/>
              <a:pPr>
                <a:defRPr/>
              </a:pPr>
              <a:t>17.09.2016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B40019-75D0-47D2-A5E7-B29AD6F56EA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114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11E6A-3492-4E1B-8881-86E7D41E40C6}" type="datetimeFigureOut">
              <a:rPr lang="ru-RU"/>
              <a:pPr>
                <a:defRPr/>
              </a:pPr>
              <a:t>17.09.2016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E6789F-0140-49DB-A957-6D3334D0A71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857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D391E-DD32-40CF-A993-AF97829429A9}" type="datetimeFigureOut">
              <a:rPr lang="ru-RU"/>
              <a:pPr>
                <a:defRPr/>
              </a:pPr>
              <a:t>17.09.2016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31850-3AAA-4D47-8E35-1262AF01A77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8366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52FA1-67F0-40BF-9E10-F7B30C5C964D}" type="datetimeFigureOut">
              <a:rPr lang="ru-RU"/>
              <a:pPr>
                <a:defRPr/>
              </a:pPr>
              <a:t>17.09.2016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563988-F15C-495F-9744-983AE1D7E51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23997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77FE4-15A3-438A-8375-C40790720775}" type="datetimeFigureOut">
              <a:rPr lang="ru-RU"/>
              <a:pPr>
                <a:defRPr/>
              </a:pPr>
              <a:t>17.09.2016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A6A18-0F7D-4E1D-A839-16E85CB2703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0803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1E8B7-C54D-46CD-86CD-BD382D850A8F}" type="datetimeFigureOut">
              <a:rPr lang="ru-RU"/>
              <a:pPr>
                <a:defRPr/>
              </a:pPr>
              <a:t>17.09.2016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0AD0C-88CA-4172-A1AF-716A2CDED92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90020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1B716-9FB7-4E53-98F6-76F8AE5E9753}" type="datetimeFigureOut">
              <a:rPr lang="ru-RU"/>
              <a:pPr>
                <a:defRPr/>
              </a:pPr>
              <a:t>17.09.2016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0096A-8C35-4F13-A5A4-0F2A9C10AAC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4055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BAAF3-410B-4E05-88E5-DFF00A99B16B}" type="datetimeFigureOut">
              <a:rPr lang="ru-RU"/>
              <a:pPr>
                <a:defRPr/>
              </a:pPr>
              <a:t>17.09.2016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617AA-00FF-4A65-964C-08012F6BBC1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0696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32637-63C9-4950-91E9-9299EC3F40BB}" type="datetimeFigureOut">
              <a:rPr lang="ru-RU"/>
              <a:pPr>
                <a:defRPr/>
              </a:pPr>
              <a:t>17.09.2016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96CB9C-CF20-4A0F-B5A2-7892DCBEE78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0012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9DDE9-0492-482C-A85A-1CBBBD54C204}" type="datetimeFigureOut">
              <a:rPr lang="ru-RU"/>
              <a:pPr>
                <a:defRPr/>
              </a:pPr>
              <a:t>17.09.2016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78F63-CB13-4155-AA9B-97AABCE9A3D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501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5B7AF-44D8-4CB1-B434-E670851E5E64}" type="datetimeFigureOut">
              <a:rPr lang="ru-RU"/>
              <a:pPr>
                <a:defRPr/>
              </a:pPr>
              <a:t>17.09.2016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47B70-80B1-468A-8529-CDBADAF6983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3617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ACA685-6AE1-487F-A222-44AC6287AEED}" type="datetimeFigureOut">
              <a:rPr lang="ru-RU"/>
              <a:pPr>
                <a:defRPr/>
              </a:pPr>
              <a:t>17.09.2016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6DD97"/>
                </a:solidFill>
                <a:latin typeface="Calibri" panose="020F0502020204030204" pitchFamily="34" charset="0"/>
              </a:defRPr>
            </a:lvl1pPr>
          </a:lstStyle>
          <a:p>
            <a:fld id="{B3AC43F8-B89F-4C8A-98CD-2C3373B6002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87824" y="3356992"/>
            <a:ext cx="5832648" cy="1800200"/>
          </a:xfrm>
          <a:solidFill>
            <a:schemeClr val="bg1"/>
          </a:solidFill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ln w="12700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Monotype Corsiva" panose="03010101010201010101" pitchFamily="66" charset="0"/>
              </a:rPr>
              <a:t>Использование мнемотехники в развитии связной речи детей старшего дошкольного возраста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5625016"/>
            <a:ext cx="4733887" cy="1052736"/>
          </a:xfrm>
          <a:solidFill>
            <a:schemeClr val="bg1"/>
          </a:solidFill>
        </p:spPr>
        <p:txBody>
          <a:bodyPr rtlCol="0">
            <a:normAutofit fontScale="70000" lnSpcReduction="2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3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учитель-логопед </a:t>
            </a:r>
            <a:endParaRPr lang="ru-RU" sz="23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sz="23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Михайлова Екатерина Павловна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3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Г.Нелидово Тверской обл.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3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г.</a:t>
            </a:r>
          </a:p>
          <a:p>
            <a:pPr fontAlgn="auto">
              <a:spcAft>
                <a:spcPts val="0"/>
              </a:spcAft>
              <a:defRPr/>
            </a:pPr>
            <a:endParaRPr lang="ru-RU" sz="28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rgbClr val="92D050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i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Использование </a:t>
            </a:r>
            <a:r>
              <a:rPr lang="ru-RU" sz="3600" b="1" i="1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мнемотаблиц</a:t>
            </a:r>
            <a:endParaRPr lang="ru-RU" sz="3600" b="1" i="1" dirty="0" smtClean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124744"/>
          <a:ext cx="680424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 descr="IMG_617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44108" y="2060848"/>
            <a:ext cx="3492388" cy="23999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  <a:solidFill>
            <a:srgbClr val="92D050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i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Этапы работы с таблицами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71472" y="1285861"/>
            <a:ext cx="7858180" cy="3357586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endParaRPr lang="ru-RU" sz="2400" dirty="0" smtClean="0">
              <a:solidFill>
                <a:schemeClr val="accent5"/>
              </a:solidFill>
            </a:endParaRPr>
          </a:p>
          <a:p>
            <a:pPr algn="just"/>
            <a:endParaRPr lang="ru-RU" sz="1400" u="sng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467544" y="1268760"/>
          <a:ext cx="813690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  <a:solidFill>
            <a:srgbClr val="92D050"/>
          </a:solidFill>
        </p:spPr>
        <p:txBody>
          <a:bodyPr rtlCol="0">
            <a:normAutofit fontScale="900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3200" b="1" i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/>
            </a:r>
            <a:br>
              <a:rPr lang="ru-RU" sz="3200" b="1" i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</a:br>
            <a:r>
              <a:rPr lang="ru-RU" sz="3200" b="1" i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Условные заместители: </a:t>
            </a:r>
            <a:br>
              <a:rPr lang="ru-RU" sz="3200" b="1" i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</a:br>
            <a:r>
              <a:rPr lang="ru-RU" sz="2700" i="1" dirty="0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геометрические фигуры</a:t>
            </a:r>
            <a:r>
              <a:rPr lang="ru-RU" sz="3200" b="1" dirty="0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i="1" dirty="0" smtClean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827584" y="3717032"/>
            <a:ext cx="4244482" cy="2409131"/>
          </a:xfrm>
        </p:spPr>
        <p:txBody>
          <a:bodyPr/>
          <a:lstStyle/>
          <a:p>
            <a:endParaRPr lang="ru-RU" sz="1800" dirty="0" smtClean="0">
              <a:solidFill>
                <a:srgbClr val="00040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IMG_6089.JPG"/>
          <p:cNvPicPr>
            <a:picLocks noChangeAspect="1"/>
          </p:cNvPicPr>
          <p:nvPr/>
        </p:nvPicPr>
        <p:blipFill>
          <a:blip r:embed="rId3" cstate="print"/>
          <a:srcRect l="8806" t="10693" r="18232"/>
          <a:stretch>
            <a:fillRect/>
          </a:stretch>
        </p:blipFill>
        <p:spPr>
          <a:xfrm>
            <a:off x="539552" y="1124744"/>
            <a:ext cx="3623700" cy="295697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</p:pic>
      <p:pic>
        <p:nvPicPr>
          <p:cNvPr id="6" name="Рисунок 5" descr="IMG_60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1124744"/>
            <a:ext cx="3456384" cy="230425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</p:pic>
      <p:pic>
        <p:nvPicPr>
          <p:cNvPr id="7" name="Рисунок 6" descr="IMG_609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3356992"/>
            <a:ext cx="3564397" cy="237626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" name="Рисунок 8" descr="IMG_609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3568" y="4196746"/>
            <a:ext cx="3096344" cy="20642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  <a:solidFill>
            <a:srgbClr val="92D050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i="1" dirty="0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символические изображения предметов (условные обозначения, силуэты, контуры, пиктограммы)</a:t>
            </a:r>
            <a:endParaRPr lang="ru-RU" sz="2400" i="1" dirty="0" smtClean="0"/>
          </a:p>
        </p:txBody>
      </p:sp>
      <p:pic>
        <p:nvPicPr>
          <p:cNvPr id="7" name="Содержимое 6" descr="DSC0052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177183" y="2924175"/>
            <a:ext cx="270272" cy="360363"/>
          </a:xfrm>
        </p:spPr>
      </p:pic>
      <p:pic>
        <p:nvPicPr>
          <p:cNvPr id="4" name="Рисунок 3" descr="detsad-119227-14209751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1268760"/>
            <a:ext cx="3060179" cy="408252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Рисунок 5" descr="detsad-249437-141529825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5616" y="1124744"/>
            <a:ext cx="3096344" cy="232225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</p:pic>
      <p:pic>
        <p:nvPicPr>
          <p:cNvPr id="9" name="Рисунок 8" descr="DSC00537.JPG"/>
          <p:cNvPicPr>
            <a:picLocks noChangeAspect="1"/>
          </p:cNvPicPr>
          <p:nvPr/>
        </p:nvPicPr>
        <p:blipFill>
          <a:blip r:embed="rId6" cstate="print"/>
          <a:srcRect l="14547" t="3637" b="13932"/>
          <a:stretch>
            <a:fillRect/>
          </a:stretch>
        </p:blipFill>
        <p:spPr>
          <a:xfrm>
            <a:off x="971600" y="3573016"/>
            <a:ext cx="3384376" cy="244851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rgbClr val="92D050"/>
          </a:solidFill>
        </p:spPr>
        <p:txBody>
          <a:bodyPr rtlCol="0">
            <a:normAutofit fontScale="900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2700" dirty="0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планы и условные обозначения, используемые в них</a:t>
            </a:r>
            <a:r>
              <a:rPr lang="ru-RU" i="1" dirty="0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i="1" dirty="0" smtClean="0"/>
          </a:p>
        </p:txBody>
      </p:sp>
      <p:pic>
        <p:nvPicPr>
          <p:cNvPr id="8" name="Содержимое 7" descr="IMG_611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62660" y="4221163"/>
            <a:ext cx="754856" cy="503237"/>
          </a:xfrm>
        </p:spPr>
      </p:pic>
      <p:pic>
        <p:nvPicPr>
          <p:cNvPr id="4" name="Рисунок 3" descr="DSC00613.JPG"/>
          <p:cNvPicPr>
            <a:picLocks noChangeAspect="1"/>
          </p:cNvPicPr>
          <p:nvPr/>
        </p:nvPicPr>
        <p:blipFill>
          <a:blip r:embed="rId4" cstate="print">
            <a:lum bright="10000"/>
          </a:blip>
          <a:srcRect r="306" b="15644"/>
          <a:stretch>
            <a:fillRect/>
          </a:stretch>
        </p:blipFill>
        <p:spPr>
          <a:xfrm>
            <a:off x="467544" y="908720"/>
            <a:ext cx="3744416" cy="237626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</p:pic>
      <p:pic>
        <p:nvPicPr>
          <p:cNvPr id="5" name="Рисунок 4" descr="91856269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908720"/>
            <a:ext cx="3096344" cy="232225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</p:pic>
      <p:pic>
        <p:nvPicPr>
          <p:cNvPr id="7" name="Рисунок 6" descr="DSC00618.JPG"/>
          <p:cNvPicPr>
            <a:picLocks noChangeAspect="1"/>
          </p:cNvPicPr>
          <p:nvPr/>
        </p:nvPicPr>
        <p:blipFill>
          <a:blip r:embed="rId6" cstate="print">
            <a:lum bright="10000"/>
          </a:blip>
          <a:srcRect t="3030" b="3030"/>
          <a:stretch>
            <a:fillRect/>
          </a:stretch>
        </p:blipFill>
        <p:spPr>
          <a:xfrm>
            <a:off x="5292080" y="3356992"/>
            <a:ext cx="3168352" cy="223224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</p:pic>
      <p:pic>
        <p:nvPicPr>
          <p:cNvPr id="9" name="Рисунок 8" descr="IMG_6112.JPG"/>
          <p:cNvPicPr>
            <a:picLocks noChangeAspect="1"/>
          </p:cNvPicPr>
          <p:nvPr/>
        </p:nvPicPr>
        <p:blipFill>
          <a:blip r:embed="rId7" cstate="print"/>
          <a:srcRect l="9051" t="9838" r="15350" b="5113"/>
          <a:stretch>
            <a:fillRect/>
          </a:stretch>
        </p:blipFill>
        <p:spPr>
          <a:xfrm>
            <a:off x="611560" y="3501008"/>
            <a:ext cx="3456384" cy="25922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19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rgbClr val="92D050"/>
          </a:solidFill>
        </p:spPr>
        <p:txBody>
          <a:bodyPr rtlCol="0">
            <a:normAutofit fontScale="900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2700" i="1" dirty="0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i="1" dirty="0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контрастная рамка - прием фрагментарного рассказывания и многие другие.</a:t>
            </a:r>
            <a:r>
              <a:rPr lang="ru-RU" sz="3200" dirty="0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i="1" dirty="0" smtClean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2" descr="978-5-86775-139-5-2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CFFF6"/>
              </a:clrFrom>
              <a:clrTo>
                <a:srgbClr val="FCFF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1009284"/>
            <a:ext cx="6336704" cy="4861782"/>
          </a:xfrm>
          <a:prstGeom prst="rect">
            <a:avLst/>
          </a:prstGeom>
          <a:noFill/>
          <a:ln w="9525">
            <a:solidFill>
              <a:srgbClr val="FF6699"/>
            </a:solidFill>
            <a:miter lim="800000"/>
            <a:headEnd/>
            <a:tailEnd/>
          </a:ln>
        </p:spPr>
      </p:pic>
      <p:sp>
        <p:nvSpPr>
          <p:cNvPr id="6" name="Прямоугольник с двумя скругленными соседними углами 5"/>
          <p:cNvSpPr/>
          <p:nvPr/>
        </p:nvSpPr>
        <p:spPr>
          <a:xfrm>
            <a:off x="1331640" y="1196752"/>
            <a:ext cx="6480720" cy="1152128"/>
          </a:xfrm>
          <a:prstGeom prst="round2SameRect">
            <a:avLst/>
          </a:prstGeom>
          <a:solidFill>
            <a:srgbClr val="FFFF0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3347864" y="2276872"/>
            <a:ext cx="2736305" cy="2376264"/>
          </a:xfrm>
          <a:prstGeom prst="round2DiagRect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Табличка 7"/>
          <p:cNvSpPr/>
          <p:nvPr/>
        </p:nvSpPr>
        <p:spPr>
          <a:xfrm>
            <a:off x="1331640" y="2708920"/>
            <a:ext cx="2088232" cy="2997522"/>
          </a:xfrm>
          <a:prstGeom prst="plaque">
            <a:avLst/>
          </a:prstGeom>
          <a:solidFill>
            <a:srgbClr val="6600FF">
              <a:alpha val="36000"/>
            </a:srgbClr>
          </a:solidFill>
          <a:ln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Табличка 8"/>
          <p:cNvSpPr/>
          <p:nvPr/>
        </p:nvSpPr>
        <p:spPr>
          <a:xfrm>
            <a:off x="5940152" y="2420888"/>
            <a:ext cx="1656184" cy="2925515"/>
          </a:xfrm>
          <a:prstGeom prst="plaque">
            <a:avLst/>
          </a:prstGeom>
          <a:solidFill>
            <a:schemeClr val="accent5">
              <a:lumMod val="50000"/>
              <a:alpha val="36000"/>
            </a:schemeClr>
          </a:solidFill>
          <a:ln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461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850106"/>
          </a:xfrm>
          <a:solidFill>
            <a:srgbClr val="92D050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i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Пересказ сказки «Три поросёнка»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1052736"/>
            <a:ext cx="47525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040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040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040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040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040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-99-uy_2bLI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r="-201" b="16636"/>
          <a:stretch>
            <a:fillRect/>
          </a:stretch>
        </p:blipFill>
        <p:spPr>
          <a:xfrm>
            <a:off x="2195736" y="1124743"/>
            <a:ext cx="4680520" cy="4550689"/>
          </a:xfrm>
        </p:spPr>
      </p:pic>
    </p:spTree>
    <p:extLst>
      <p:ext uri="{BB962C8B-B14F-4D97-AF65-F5344CB8AC3E}">
        <p14:creationId xmlns="" xmlns:p14="http://schemas.microsoft.com/office/powerpoint/2010/main" val="412461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rgbClr val="92D050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 smtClean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83568" y="1124744"/>
            <a:ext cx="8003232" cy="500141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DSC005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764704"/>
            <a:ext cx="3312368" cy="2484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DSC005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3429000"/>
            <a:ext cx="2843808" cy="2132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DSC00533.JPG"/>
          <p:cNvPicPr>
            <a:picLocks noChangeAspect="1"/>
          </p:cNvPicPr>
          <p:nvPr/>
        </p:nvPicPr>
        <p:blipFill>
          <a:blip r:embed="rId5" cstate="print"/>
          <a:srcRect l="8890" t="13829"/>
          <a:stretch>
            <a:fillRect/>
          </a:stretch>
        </p:blipFill>
        <p:spPr>
          <a:xfrm>
            <a:off x="539552" y="3717032"/>
            <a:ext cx="3514364" cy="2492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IMG_607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60032" y="836712"/>
            <a:ext cx="3707904" cy="2471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0" y="0"/>
            <a:ext cx="9144000" cy="836712"/>
          </a:xfrm>
          <a:solidFill>
            <a:schemeClr val="tx2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800" dirty="0" smtClean="0"/>
          </a:p>
        </p:txBody>
      </p:sp>
      <p:pic>
        <p:nvPicPr>
          <p:cNvPr id="5" name="Рисунок 4" descr="DSC00552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rcRect t="15573" r="-740"/>
          <a:stretch>
            <a:fillRect/>
          </a:stretch>
        </p:blipFill>
        <p:spPr>
          <a:xfrm>
            <a:off x="4644008" y="260648"/>
            <a:ext cx="4052050" cy="25469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DSC00601.JPG"/>
          <p:cNvPicPr>
            <a:picLocks noChangeAspect="1"/>
          </p:cNvPicPr>
          <p:nvPr/>
        </p:nvPicPr>
        <p:blipFill>
          <a:blip r:embed="rId4" cstate="print">
            <a:lum bright="10000" contrast="10000"/>
          </a:blip>
          <a:stretch>
            <a:fillRect/>
          </a:stretch>
        </p:blipFill>
        <p:spPr>
          <a:xfrm>
            <a:off x="539552" y="3645024"/>
            <a:ext cx="3360374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1979712" y="2132856"/>
            <a:ext cx="1584176" cy="50405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" name="Рисунок 11" descr="IMG_6111.JPG"/>
          <p:cNvPicPr>
            <a:picLocks noChangeAspect="1"/>
          </p:cNvPicPr>
          <p:nvPr/>
        </p:nvPicPr>
        <p:blipFill>
          <a:blip r:embed="rId5" cstate="print"/>
          <a:srcRect l="13447" t="2521"/>
          <a:stretch>
            <a:fillRect/>
          </a:stretch>
        </p:blipFill>
        <p:spPr>
          <a:xfrm>
            <a:off x="4932040" y="2924944"/>
            <a:ext cx="3563888" cy="26758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DSC00609.JPG"/>
          <p:cNvPicPr>
            <a:picLocks noChangeAspect="1"/>
          </p:cNvPicPr>
          <p:nvPr/>
        </p:nvPicPr>
        <p:blipFill>
          <a:blip r:embed="rId6" cstate="print"/>
          <a:srcRect l="18500" t="3801" r="9838" b="10100"/>
          <a:stretch>
            <a:fillRect/>
          </a:stretch>
        </p:blipFill>
        <p:spPr>
          <a:xfrm>
            <a:off x="611560" y="260648"/>
            <a:ext cx="3312368" cy="29847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97708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  <a:solidFill>
            <a:srgbClr val="92D050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i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Составление рассказа по сюжетной картине «Зимние забавы»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14480" y="2285992"/>
            <a:ext cx="3929090" cy="2428892"/>
          </a:xfrm>
        </p:spPr>
        <p:txBody>
          <a:bodyPr/>
          <a:lstStyle/>
          <a:p>
            <a:pPr algn="just">
              <a:buNone/>
            </a:pPr>
            <a:r>
              <a:rPr lang="ru-RU" sz="24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8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9816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1340768"/>
            <a:ext cx="5250160" cy="3937620"/>
          </a:xfrm>
          <a:prstGeom prst="rect">
            <a:avLst/>
          </a:prstGeom>
        </p:spPr>
      </p:pic>
      <p:pic>
        <p:nvPicPr>
          <p:cNvPr id="7" name="Рисунок 6" descr="IMG_6202.JPG"/>
          <p:cNvPicPr>
            <a:picLocks noChangeAspect="1"/>
          </p:cNvPicPr>
          <p:nvPr/>
        </p:nvPicPr>
        <p:blipFill>
          <a:blip r:embed="rId4" cstate="print">
            <a:lum bright="20000"/>
          </a:blip>
          <a:srcRect l="4545" t="7576" r="2272" b="24242"/>
          <a:stretch>
            <a:fillRect/>
          </a:stretch>
        </p:blipFill>
        <p:spPr>
          <a:xfrm>
            <a:off x="500034" y="1643050"/>
            <a:ext cx="2928958" cy="3214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0"/>
            <a:ext cx="7500990" cy="4214818"/>
          </a:xfrm>
          <a:solidFill>
            <a:srgbClr val="92D050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i="1" dirty="0" smtClean="0">
                <a:solidFill>
                  <a:srgbClr val="002060"/>
                </a:solidFill>
                <a:latin typeface="Monotype Corsiva" pitchFamily="66" charset="0"/>
              </a:rPr>
              <a:t>«Учите ребенка каким-нибудь неизвестным ему пяти словам – он будет долго и напрасно мучиться, но свяжите двадцать таких же слов с картинками - и он их усвоит на лету…»</a:t>
            </a:r>
            <a:r>
              <a:rPr lang="ru-RU" sz="2000" i="1" dirty="0" smtClean="0">
                <a:solidFill>
                  <a:srgbClr val="002060"/>
                </a:solidFill>
              </a:rPr>
              <a:t/>
            </a:r>
            <a:br>
              <a:rPr lang="ru-RU" sz="2000" i="1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К.Д. Ушинский</a:t>
            </a:r>
          </a:p>
        </p:txBody>
      </p:sp>
      <p:pic>
        <p:nvPicPr>
          <p:cNvPr id="5" name="Picture 2" descr="http://content.schools.by/ddu68grodno/library/%D1%83%D0%BC%D0%BD%D1%8B%D0%B5_%D0%BA%D0%BD%D0%B8%D0%B3%D0%B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43182"/>
            <a:ext cx="4379366" cy="369189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5195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rgbClr val="92D050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 smtClean="0"/>
          </a:p>
        </p:txBody>
      </p:sp>
      <p:pic>
        <p:nvPicPr>
          <p:cNvPr id="4" name="Содержимое 3" descr="IMG_593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1268760"/>
            <a:ext cx="3683000" cy="2455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detsad-18039-14266893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2060848"/>
            <a:ext cx="3498832" cy="2620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44912_html_3f3d0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0" y="3933056"/>
            <a:ext cx="2993973" cy="2244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55377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rgbClr val="92D050"/>
          </a:solidFill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endParaRPr lang="ru-RU" dirty="0" smtClean="0"/>
          </a:p>
        </p:txBody>
      </p:sp>
      <p:pic>
        <p:nvPicPr>
          <p:cNvPr id="8" name="Рисунок 7" descr="IMG_6128.JPG"/>
          <p:cNvPicPr>
            <a:picLocks noChangeAspect="1"/>
          </p:cNvPicPr>
          <p:nvPr/>
        </p:nvPicPr>
        <p:blipFill>
          <a:blip r:embed="rId3" cstate="print"/>
          <a:srcRect l="15688" t="-654" r="5874"/>
          <a:stretch>
            <a:fillRect/>
          </a:stretch>
        </p:blipFill>
        <p:spPr>
          <a:xfrm>
            <a:off x="611560" y="2996952"/>
            <a:ext cx="3779912" cy="323362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</p:pic>
      <p:pic>
        <p:nvPicPr>
          <p:cNvPr id="9" name="Picture 2" descr="http://content.schools.by/ddu68grodno/library/%D1%83%D0%BC%D0%BD%D1%8B%D0%B5_%D0%BA%D0%BD%D0%B8%D0%B3%D0%B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08920"/>
            <a:ext cx="3672408" cy="300219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Содержимое 5" descr="DSC00520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rcRect l="4657" t="10178" r="5850" b="11863"/>
          <a:stretch>
            <a:fillRect/>
          </a:stretch>
        </p:blipFill>
        <p:spPr>
          <a:xfrm>
            <a:off x="539552" y="188640"/>
            <a:ext cx="3967788" cy="259228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</p:pic>
      <p:pic>
        <p:nvPicPr>
          <p:cNvPr id="10" name="Рисунок 9" descr="detsad-339519-143166651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92080" y="332656"/>
            <a:ext cx="3296022" cy="2472017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</p:pic>
    </p:spTree>
    <p:extLst>
      <p:ext uri="{BB962C8B-B14F-4D97-AF65-F5344CB8AC3E}">
        <p14:creationId xmlns="" xmlns:p14="http://schemas.microsoft.com/office/powerpoint/2010/main" val="249938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rgbClr val="92D050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 smtClean="0"/>
          </a:p>
        </p:txBody>
      </p:sp>
      <p:pic>
        <p:nvPicPr>
          <p:cNvPr id="4" name="Содержимое 3" descr="DSC0059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27584" y="764704"/>
            <a:ext cx="3449357" cy="2587017"/>
          </a:xfrm>
        </p:spPr>
      </p:pic>
      <p:pic>
        <p:nvPicPr>
          <p:cNvPr id="6" name="Рисунок 5" descr="DSC0058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3501008"/>
            <a:ext cx="3419872" cy="2564904"/>
          </a:xfrm>
          <a:prstGeom prst="rect">
            <a:avLst/>
          </a:prstGeom>
        </p:spPr>
      </p:pic>
      <p:pic>
        <p:nvPicPr>
          <p:cNvPr id="7" name="Рисунок 6" descr="DSC005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1628800"/>
            <a:ext cx="4067944" cy="30509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5421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850106"/>
          </a:xfrm>
          <a:solidFill>
            <a:srgbClr val="92D050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i="1" dirty="0">
                <a:solidFill>
                  <a:srgbClr val="00040C"/>
                </a:solidFill>
              </a:rPr>
              <a:t>Дидактические</a:t>
            </a:r>
            <a:r>
              <a:rPr lang="ru-RU" sz="3600" i="1" dirty="0"/>
              <a:t> </a:t>
            </a:r>
            <a:r>
              <a:rPr lang="ru-RU" sz="3600" i="1" dirty="0">
                <a:solidFill>
                  <a:srgbClr val="00040C"/>
                </a:solidFill>
              </a:rPr>
              <a:t>игры</a:t>
            </a:r>
          </a:p>
        </p:txBody>
      </p:sp>
      <p:pic>
        <p:nvPicPr>
          <p:cNvPr id="3" name="Рисунок 2" descr="DSC005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8872" y="967036"/>
            <a:ext cx="3867894" cy="5157192"/>
          </a:xfrm>
          <a:prstGeom prst="rect">
            <a:avLst/>
          </a:prstGeom>
        </p:spPr>
      </p:pic>
      <p:pic>
        <p:nvPicPr>
          <p:cNvPr id="4" name="Рисунок 3" descr="DSC005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23748" y="934461"/>
            <a:ext cx="2355726" cy="3140968"/>
          </a:xfrm>
          <a:prstGeom prst="rect">
            <a:avLst/>
          </a:prstGeom>
        </p:spPr>
      </p:pic>
      <p:pic>
        <p:nvPicPr>
          <p:cNvPr id="5" name="Рисунок 4" descr="DSC005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3284984"/>
            <a:ext cx="3131840" cy="23488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7185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rgbClr val="92D050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i="1" dirty="0" smtClean="0">
                <a:solidFill>
                  <a:srgbClr val="00040C"/>
                </a:solidFill>
              </a:rPr>
              <a:t>Консультации для родителей</a:t>
            </a:r>
          </a:p>
        </p:txBody>
      </p:sp>
      <p:pic>
        <p:nvPicPr>
          <p:cNvPr id="3" name="Рисунок 2" descr="DSC005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196752"/>
            <a:ext cx="3168352" cy="2376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Рисунок 3" descr="DSC00507.JPG"/>
          <p:cNvPicPr>
            <a:picLocks noChangeAspect="1"/>
          </p:cNvPicPr>
          <p:nvPr/>
        </p:nvPicPr>
        <p:blipFill>
          <a:blip r:embed="rId4" cstate="print"/>
          <a:srcRect l="9146"/>
          <a:stretch>
            <a:fillRect/>
          </a:stretch>
        </p:blipFill>
        <p:spPr>
          <a:xfrm>
            <a:off x="5148064" y="1844824"/>
            <a:ext cx="3576397" cy="2952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Рисунок 5" descr="DSC005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3645024"/>
            <a:ext cx="3384376" cy="25382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="" xmlns:p14="http://schemas.microsoft.com/office/powerpoint/2010/main" val="362412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1052736"/>
          </a:xfrm>
          <a:solidFill>
            <a:srgbClr val="92D050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i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Разучивание стихотворений, скороговорок, </a:t>
            </a:r>
            <a:r>
              <a:rPr lang="ru-RU" sz="2800" i="1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чистоговорок</a:t>
            </a:r>
            <a:endParaRPr lang="ru-RU" sz="2800" i="1" dirty="0" smtClean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DSC00535.JPG"/>
          <p:cNvPicPr>
            <a:picLocks noChangeAspect="1"/>
          </p:cNvPicPr>
          <p:nvPr/>
        </p:nvPicPr>
        <p:blipFill>
          <a:blip r:embed="rId3" cstate="print"/>
          <a:srcRect l="3095" t="6190" b="7149"/>
          <a:stretch>
            <a:fillRect/>
          </a:stretch>
        </p:blipFill>
        <p:spPr>
          <a:xfrm>
            <a:off x="683568" y="1196752"/>
            <a:ext cx="3888432" cy="26080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DSC00607.JPG"/>
          <p:cNvPicPr>
            <a:picLocks noChangeAspect="1"/>
          </p:cNvPicPr>
          <p:nvPr/>
        </p:nvPicPr>
        <p:blipFill>
          <a:blip r:embed="rId4" cstate="print"/>
          <a:srcRect l="20692" t="5058" r="19992"/>
          <a:stretch>
            <a:fillRect/>
          </a:stretch>
        </p:blipFill>
        <p:spPr>
          <a:xfrm>
            <a:off x="5508104" y="1484784"/>
            <a:ext cx="3096344" cy="37170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image1.jpeg"/>
          <p:cNvPicPr>
            <a:picLocks noChangeAspect="1"/>
          </p:cNvPicPr>
          <p:nvPr/>
        </p:nvPicPr>
        <p:blipFill>
          <a:blip r:embed="rId5" cstate="print"/>
          <a:srcRect t="9269"/>
          <a:stretch>
            <a:fillRect/>
          </a:stretch>
        </p:blipFill>
        <p:spPr>
          <a:xfrm>
            <a:off x="395536" y="4005064"/>
            <a:ext cx="4430943" cy="20986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33528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764704"/>
          </a:xfrm>
          <a:solidFill>
            <a:srgbClr val="92D050"/>
          </a:solidFill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 smtClean="0"/>
          </a:p>
        </p:txBody>
      </p:sp>
      <p:pic>
        <p:nvPicPr>
          <p:cNvPr id="3" name="Рисунок 2" descr="4c23d6be41d35263b81171c234448ee7.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1268760"/>
            <a:ext cx="2808573" cy="3759458"/>
          </a:xfrm>
          <a:prstGeom prst="rect">
            <a:avLst/>
          </a:prstGeom>
        </p:spPr>
      </p:pic>
      <p:pic>
        <p:nvPicPr>
          <p:cNvPr id="8" name="Рисунок 7" descr="IMG_6179.JPG"/>
          <p:cNvPicPr>
            <a:picLocks noChangeAspect="1"/>
          </p:cNvPicPr>
          <p:nvPr/>
        </p:nvPicPr>
        <p:blipFill>
          <a:blip r:embed="rId4" cstate="print"/>
          <a:srcRect l="15096" t="1258" r="9426"/>
          <a:stretch>
            <a:fillRect/>
          </a:stretch>
        </p:blipFill>
        <p:spPr>
          <a:xfrm>
            <a:off x="323528" y="980728"/>
            <a:ext cx="4320480" cy="3768079"/>
          </a:xfrm>
          <a:prstGeom prst="rect">
            <a:avLst/>
          </a:prstGeom>
        </p:spPr>
      </p:pic>
      <p:pic>
        <p:nvPicPr>
          <p:cNvPr id="5" name="Содержимое 8" descr="luboznaiki.jpg"/>
          <p:cNvPicPr>
            <a:picLocks noGrp="1" noChangeAspect="1"/>
          </p:cNvPicPr>
          <p:nvPr>
            <p:ph sz="quarter" idx="4294967295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5816" y="4365104"/>
            <a:ext cx="2281013" cy="18782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6641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rgbClr val="92D050"/>
          </a:solidFill>
        </p:spPr>
        <p:txBody>
          <a:bodyPr rtlCol="0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i="1" spc="150" dirty="0" smtClean="0">
                <a:ln w="28575">
                  <a:solidFill>
                    <a:schemeClr val="accent6"/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Подарок маме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80" y="1484784"/>
            <a:ext cx="3240360" cy="4641379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Сорвала я в поле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Цветик голубой,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Принесу в подарок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Маме дорогой.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Я его на платье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Маме приколю.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Больше всех на свете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Маму я люблю.</a:t>
            </a:r>
          </a:p>
          <a:p>
            <a:pPr algn="r">
              <a:buNone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Т. Волгина</a:t>
            </a: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2" descr="http://30ahtub-dou1.caduk.ru/images/bezyimyannyiy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196752"/>
            <a:ext cx="3456384" cy="49849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050879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770" y="188640"/>
            <a:ext cx="8229600" cy="792088"/>
          </a:xfrm>
          <a:solidFill>
            <a:srgbClr val="92D050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i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результате использования </a:t>
            </a:r>
            <a:r>
              <a:rPr lang="ru-RU" sz="3200" b="1" i="1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мнемотаблиц</a:t>
            </a:r>
            <a:r>
              <a:rPr lang="ru-RU" sz="3200" b="1" i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8520" y="1124744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1196752"/>
            <a:ext cx="7200800" cy="4464496"/>
          </a:xfrm>
        </p:spPr>
        <p:txBody>
          <a:bodyPr/>
          <a:lstStyle/>
          <a:p>
            <a:pPr>
              <a:buFont typeface="Wingdings" pitchFamily="2" charset="2"/>
              <a:buChar char="§"/>
              <a:defRPr/>
            </a:pPr>
            <a:r>
              <a:rPr lang="ru-RU" sz="1600" i="1" dirty="0" smtClean="0">
                <a:solidFill>
                  <a:srgbClr val="00040C"/>
                </a:solidFill>
                <a:latin typeface="Bookman Old Style" pitchFamily="18" charset="0"/>
              </a:rPr>
              <a:t>Расширяется не только словарный запас, но и знания об окружающем мире.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1600" i="1" dirty="0" smtClean="0">
                <a:solidFill>
                  <a:srgbClr val="00040C"/>
                </a:solidFill>
                <a:latin typeface="Bookman Old Style" pitchFamily="18" charset="0"/>
              </a:rPr>
              <a:t>Появляется желание пересказывать — ребенок понимает, что это совсем не трудно.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1600" i="1" dirty="0" smtClean="0">
                <a:solidFill>
                  <a:srgbClr val="00040C"/>
                </a:solidFill>
                <a:latin typeface="Bookman Old Style" pitchFamily="18" charset="0"/>
              </a:rPr>
              <a:t>Заучивание стихов превращается в игру, которая очень нравится детям.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1600" i="1" dirty="0" smtClean="0">
                <a:solidFill>
                  <a:srgbClr val="00040C"/>
                </a:solidFill>
                <a:latin typeface="Bookman Old Style" pitchFamily="18" charset="0"/>
              </a:rPr>
              <a:t>Это является одним из эффективных способов развития связной речи дошкольников.</a:t>
            </a:r>
          </a:p>
          <a:p>
            <a:pPr>
              <a:buNone/>
              <a:defRPr/>
            </a:pPr>
            <a:endParaRPr lang="ru-RU" sz="1600" i="1" u="sng" dirty="0" smtClean="0">
              <a:solidFill>
                <a:srgbClr val="00040C"/>
              </a:solidFill>
              <a:latin typeface="Bookman Old Style" pitchFamily="18" charset="0"/>
            </a:endParaRPr>
          </a:p>
          <a:p>
            <a:pPr algn="ctr">
              <a:buNone/>
              <a:defRPr/>
            </a:pPr>
            <a:r>
              <a:rPr lang="ru-RU" sz="1600" b="1" i="1" u="sng" dirty="0" smtClean="0">
                <a:solidFill>
                  <a:srgbClr val="00040C"/>
                </a:solidFill>
                <a:latin typeface="Bookman Old Style" pitchFamily="18" charset="0"/>
              </a:rPr>
              <a:t>Необходимо помнить: </a:t>
            </a:r>
          </a:p>
          <a:p>
            <a:pPr algn="ctr">
              <a:buNone/>
              <a:defRPr/>
            </a:pPr>
            <a:r>
              <a:rPr lang="ru-RU" sz="1600" i="1" dirty="0" smtClean="0">
                <a:solidFill>
                  <a:srgbClr val="00040C"/>
                </a:solidFill>
                <a:latin typeface="Bookman Old Style" pitchFamily="18" charset="0"/>
              </a:rPr>
              <a:t>уровень речевого развития определяется словарным запасом ребёнка. </a:t>
            </a:r>
          </a:p>
          <a:p>
            <a:pPr algn="ctr">
              <a:buNone/>
              <a:defRPr/>
            </a:pPr>
            <a:r>
              <a:rPr lang="ru-RU" sz="1600" i="1" dirty="0" smtClean="0">
                <a:solidFill>
                  <a:srgbClr val="00040C"/>
                </a:solidFill>
                <a:latin typeface="Bookman Old Style" pitchFamily="18" charset="0"/>
              </a:rPr>
              <a:t>И всего несколько шагов, сделанных в этом направлении, помогут вам в развитии связной речи дошкольника.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04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i="1" dirty="0">
              <a:solidFill>
                <a:srgbClr val="00040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717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rgbClr val="92D050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 smtClean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23528" y="980728"/>
            <a:ext cx="8820472" cy="3960439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 и творческих успехов!</a:t>
            </a:r>
          </a:p>
          <a:p>
            <a:pPr marL="0" indent="0" algn="r">
              <a:buNone/>
            </a:pPr>
            <a:r>
              <a:rPr lang="ru-RU" sz="48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               </a:t>
            </a:r>
          </a:p>
          <a:p>
            <a:pPr marL="0" indent="0" algn="ctr">
              <a:buNone/>
            </a:pPr>
            <a:endParaRPr lang="ru-RU" sz="4800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rebenok-s-knigoi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276872"/>
            <a:ext cx="5159158" cy="39502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2858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rgbClr val="92D050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i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</p:txBody>
      </p:sp>
      <p:pic>
        <p:nvPicPr>
          <p:cNvPr id="2050" name="Picture 2" descr="http://content.schools.by/ddu68grodno/library/%D1%83%D0%BC%D0%BD%D1%8B%D0%B5_%D0%BA%D0%BD%D0%B8%D0%B3%D0%B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80" y="2571744"/>
            <a:ext cx="4563323" cy="37305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48" y="1071546"/>
            <a:ext cx="7715304" cy="5515265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   </a:t>
            </a:r>
          </a:p>
          <a:p>
            <a:pPr marL="0" indent="0" algn="just">
              <a:buNone/>
            </a:pPr>
            <a:r>
              <a:rPr lang="ru-RU" sz="2000" b="1" i="1" dirty="0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   На сегодняшний день – образная, богатая синонимами, дополнениями и описаниями речь у детей дошкольного возраста – явление очень редкое. Наблюдаются проблемы: односложная, состоящая из простых предложений речь, неспособность грамматически правильно построить распространенное предложение.</a:t>
            </a:r>
          </a:p>
          <a:p>
            <a:pPr marL="0" indent="0" algn="just">
              <a:buNone/>
            </a:pPr>
            <a:endParaRPr lang="ru-RU" sz="2000" dirty="0">
              <a:solidFill>
                <a:srgbClr val="00206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493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5325"/>
          </a:xfrm>
          <a:solidFill>
            <a:srgbClr val="92D050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Цель и задачи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528" y="548680"/>
            <a:ext cx="8640960" cy="5256585"/>
          </a:xfrm>
        </p:spPr>
        <p:txBody>
          <a:bodyPr/>
          <a:lstStyle/>
          <a:p>
            <a:pPr>
              <a:buNone/>
            </a:pPr>
            <a:endParaRPr lang="ru-RU" sz="2000" dirty="0" smtClean="0">
              <a:solidFill>
                <a:schemeClr val="accent5"/>
              </a:solidFill>
            </a:endParaRPr>
          </a:p>
          <a:p>
            <a:pPr>
              <a:buNone/>
            </a:pPr>
            <a:r>
              <a:rPr lang="ru-RU" sz="1600" dirty="0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600" i="1" dirty="0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научить детей связно, последовательно, грамматически правильно излагать свои мысли.</a:t>
            </a:r>
          </a:p>
          <a:p>
            <a:pPr>
              <a:buNone/>
            </a:pPr>
            <a:r>
              <a:rPr lang="ru-RU" sz="1600" dirty="0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Font typeface="Wingdings" pitchFamily="2" charset="2"/>
              <a:buChar char="Ø"/>
            </a:pPr>
            <a:r>
              <a:rPr lang="ru-RU" sz="1600" i="1" dirty="0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Обучать анализу текста, выделению смысловых звеньев, составлению плана и пересказа текста;</a:t>
            </a:r>
          </a:p>
          <a:p>
            <a:pPr>
              <a:buFont typeface="Wingdings" pitchFamily="2" charset="2"/>
              <a:buChar char="Ø"/>
            </a:pPr>
            <a:r>
              <a:rPr lang="ru-RU" sz="1600" i="1" dirty="0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Учить правильно лексически и грамматически оформлять речевые высказывания;</a:t>
            </a:r>
          </a:p>
          <a:p>
            <a:pPr>
              <a:buFont typeface="Wingdings" pitchFamily="2" charset="2"/>
              <a:buChar char="Ø"/>
            </a:pPr>
            <a:r>
              <a:rPr lang="ru-RU" sz="1600" i="1" dirty="0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Обогащать словарный запас детей, развивать связную речь: учить последовательности, логичности, полноте и связности изложения;</a:t>
            </a:r>
          </a:p>
          <a:p>
            <a:pPr>
              <a:buFont typeface="Wingdings" pitchFamily="2" charset="2"/>
              <a:buChar char="Ø"/>
            </a:pPr>
            <a:r>
              <a:rPr lang="ru-RU" sz="1600" i="1" dirty="0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Развивать у детей умения с помощью графической аналогии, а так же с помощью заместителей понимать и составлять связный рассказ;</a:t>
            </a:r>
          </a:p>
          <a:p>
            <a:pPr>
              <a:buFont typeface="Wingdings" pitchFamily="2" charset="2"/>
              <a:buChar char="Ø"/>
            </a:pPr>
            <a:r>
              <a:rPr lang="ru-RU" sz="1600" i="1" dirty="0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Обучать детей правильному звукопроизношению.</a:t>
            </a:r>
            <a:endParaRPr lang="ru-RU" sz="1600" i="1" dirty="0">
              <a:solidFill>
                <a:srgbClr val="00040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61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3717032"/>
            <a:ext cx="3635896" cy="24239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rible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rgbClr val="92D050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Гипотеза</a:t>
            </a:r>
          </a:p>
        </p:txBody>
      </p:sp>
      <p:pic>
        <p:nvPicPr>
          <p:cNvPr id="2050" name="Picture 2" descr="http://content.schools.by/ddu68grodno/library/%D1%83%D0%BC%D0%BD%D1%8B%D0%B5_%D0%BA%D0%BD%D0%B8%D0%B3%D0%B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0306"/>
            <a:ext cx="4714876" cy="38544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104984" cy="5318051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i="1" dirty="0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Если в дошкольном образовательном учреждении систематически использовать метод мнемотехники, то это будет способствовать развитию связной, последовательной, грамматически правильной речи детей.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   </a:t>
            </a:r>
            <a:endParaRPr lang="ru-RU" dirty="0">
              <a:solidFill>
                <a:srgbClr val="00206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mnemotable5.png"/>
          <p:cNvPicPr>
            <a:picLocks noChangeAspect="1"/>
          </p:cNvPicPr>
          <p:nvPr/>
        </p:nvPicPr>
        <p:blipFill>
          <a:blip r:embed="rId4" cstate="print"/>
          <a:srcRect t="17004" r="-152"/>
          <a:stretch>
            <a:fillRect/>
          </a:stretch>
        </p:blipFill>
        <p:spPr>
          <a:xfrm>
            <a:off x="4716016" y="3212976"/>
            <a:ext cx="3640488" cy="2179886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="" xmlns:p14="http://schemas.microsoft.com/office/powerpoint/2010/main" val="143493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0" y="0"/>
            <a:ext cx="9144000" cy="1196752"/>
          </a:xfrm>
          <a:solidFill>
            <a:schemeClr val="tx2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500" b="1" i="1" dirty="0" smtClean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Обследование речи детей</a:t>
            </a:r>
            <a:br>
              <a:rPr lang="ru-RU" sz="3500" b="1" i="1" dirty="0" smtClean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3500" b="1" i="1" dirty="0" smtClean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(методика В.П. </a:t>
            </a:r>
            <a:r>
              <a:rPr lang="ru-RU" sz="3500" b="1" i="1" dirty="0" err="1" smtClean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Глухова</a:t>
            </a:r>
            <a:r>
              <a:rPr lang="ru-RU" sz="3500" b="1" i="1" dirty="0" smtClean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179512" y="4786322"/>
            <a:ext cx="8507288" cy="45719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57554" y="3071810"/>
            <a:ext cx="2592288" cy="1202432"/>
          </a:xfrm>
          <a:prstGeom prst="roundRect">
            <a:avLst/>
          </a:prstGeom>
          <a:solidFill>
            <a:srgbClr val="FF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Особенности речевого развития дошкольников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1628800"/>
            <a:ext cx="2192730" cy="1309824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Рассказы детей бедны по содержанию и композиционному построению</a:t>
            </a:r>
            <a:endParaRPr lang="ru-RU" dirty="0">
              <a:solidFill>
                <a:srgbClr val="00040C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47864" y="1214422"/>
            <a:ext cx="2592288" cy="1350482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/>
            <a:r>
              <a:rPr lang="ru-RU" dirty="0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Рассказы детей однотипные, так как отсутствуют синонимы, сравнения, эпитеты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572264" y="1643050"/>
            <a:ext cx="2304256" cy="1368152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/>
            <a:r>
              <a:rPr lang="ru-RU" dirty="0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Фраза короткая, отсутствует сложная предложная конструкция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29388" y="4357694"/>
            <a:ext cx="2520280" cy="1296144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/>
            <a:r>
              <a:rPr lang="ru-RU" dirty="0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Дети не умеют начать и закончить рассказ, нарушается его структура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4282" y="4429132"/>
            <a:ext cx="2736304" cy="127444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/>
            <a:r>
              <a:rPr lang="ru-RU" dirty="0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Большинство детей дают односложные ответы на вопросы педагога</a:t>
            </a:r>
          </a:p>
        </p:txBody>
      </p:sp>
      <p:sp>
        <p:nvSpPr>
          <p:cNvPr id="11" name="Стрелка вниз 10"/>
          <p:cNvSpPr/>
          <p:nvPr/>
        </p:nvSpPr>
        <p:spPr>
          <a:xfrm rot="10800000">
            <a:off x="4357686" y="2428868"/>
            <a:ext cx="357190" cy="5777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20306640">
            <a:off x="5971103" y="2808663"/>
            <a:ext cx="576099" cy="3371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2333388">
            <a:off x="2549018" y="2795196"/>
            <a:ext cx="796964" cy="406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3000887">
            <a:off x="2926279" y="4064994"/>
            <a:ext cx="433370" cy="5681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953327">
            <a:off x="5927198" y="4127363"/>
            <a:ext cx="597672" cy="4321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Объект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DEEF3"/>
              </a:clrFrom>
              <a:clrTo>
                <a:srgbClr val="EDEEF3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096310" y="4437112"/>
            <a:ext cx="2665055" cy="1768931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3493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  <a:solidFill>
            <a:srgbClr val="92D050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800" b="1" i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Мнемотехника </a:t>
            </a:r>
            <a:r>
              <a:rPr lang="ru-RU" sz="36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/>
            </a:r>
            <a:br>
              <a:rPr lang="ru-RU" sz="36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</a:br>
            <a:r>
              <a:rPr lang="ru-RU" sz="31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(с греч. - искусство запоминания) -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1124745"/>
            <a:ext cx="7776864" cy="2808312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i="1" dirty="0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это система методов и приёмов, обеспечивающих успешное освоение детьми знаний об особенностях объектов природы, об окружающем мире, эффективное запоминание рассказа, сохранение и воспроизведение информации, и конечно, развитие речи.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img19.jpg"/>
          <p:cNvPicPr>
            <a:picLocks noChangeAspect="1"/>
          </p:cNvPicPr>
          <p:nvPr/>
        </p:nvPicPr>
        <p:blipFill>
          <a:blip r:embed="rId3" cstate="print"/>
          <a:srcRect t="13461" r="-84" b="7161"/>
          <a:stretch>
            <a:fillRect/>
          </a:stretch>
        </p:blipFill>
        <p:spPr>
          <a:xfrm>
            <a:off x="467544" y="3485492"/>
            <a:ext cx="4386064" cy="26090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6" name="Рисунок 5" descr="IMG_6121.JPG"/>
          <p:cNvPicPr>
            <a:picLocks noChangeAspect="1"/>
          </p:cNvPicPr>
          <p:nvPr/>
        </p:nvPicPr>
        <p:blipFill>
          <a:blip r:embed="rId4" cstate="print"/>
          <a:srcRect l="12988" t="7476" b="18107"/>
          <a:stretch>
            <a:fillRect/>
          </a:stretch>
        </p:blipFill>
        <p:spPr>
          <a:xfrm>
            <a:off x="5220072" y="3356992"/>
            <a:ext cx="3788750" cy="2160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  <a:solidFill>
            <a:srgbClr val="92D050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i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Структура мнемотехники</a:t>
            </a: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124744"/>
            <a:ext cx="7046828" cy="45539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8"/>
          </a:xfrm>
          <a:solidFill>
            <a:srgbClr val="92D050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i="1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Мнемотаблица</a:t>
            </a:r>
            <a:r>
              <a:rPr lang="ru-RU" sz="3600" b="1" i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 –</a:t>
            </a:r>
            <a:r>
              <a:rPr lang="ru-RU" sz="3600" i="1" dirty="0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это схема, в которой заложена определенная информация. </a:t>
            </a:r>
            <a:endParaRPr lang="ru-RU" sz="2400" b="1" dirty="0" smtClean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908720"/>
            <a:ext cx="9001156" cy="2016225"/>
          </a:xfrm>
        </p:spPr>
        <p:txBody>
          <a:bodyPr/>
          <a:lstStyle/>
          <a:p>
            <a:pPr algn="ctr">
              <a:buNone/>
            </a:pPr>
            <a:endParaRPr lang="ru-RU" sz="2400" dirty="0" smtClean="0">
              <a:solidFill>
                <a:srgbClr val="00040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Суть </a:t>
            </a:r>
            <a:r>
              <a:rPr lang="ru-RU" sz="2400" dirty="0" err="1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sz="2400" dirty="0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заключается в следующем: </a:t>
            </a:r>
          </a:p>
          <a:p>
            <a:pPr algn="just">
              <a:buNone/>
            </a:pPr>
            <a:r>
              <a:rPr lang="ru-RU" sz="2400" i="1" dirty="0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    на каждое слово или маленькое словосочетание придумывается картинка (изображение); таким образом весь текст зарисовывается схематично, глядя на эти схемы – рисунки,  ребенок легко запоминает информацию.  </a:t>
            </a:r>
          </a:p>
          <a:p>
            <a:pPr>
              <a:buNone/>
            </a:pPr>
            <a:endParaRPr lang="ru-RU" sz="28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detsad-249437-1415298179.jpg"/>
          <p:cNvPicPr>
            <a:picLocks noChangeAspect="1"/>
          </p:cNvPicPr>
          <p:nvPr/>
        </p:nvPicPr>
        <p:blipFill>
          <a:blip r:embed="rId3" cstate="print"/>
          <a:srcRect t="6139" r="-523"/>
          <a:stretch>
            <a:fillRect/>
          </a:stretch>
        </p:blipFill>
        <p:spPr>
          <a:xfrm>
            <a:off x="5148064" y="3356992"/>
            <a:ext cx="3144350" cy="22019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" name="Рисунок 9" descr="55861_html_m3a45c7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3428999"/>
            <a:ext cx="3600400" cy="27357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Кубики">
      <a:dk1>
        <a:srgbClr val="92D050"/>
      </a:dk1>
      <a:lt1>
        <a:srgbClr val="FFFFFF"/>
      </a:lt1>
      <a:dk2>
        <a:srgbClr val="92D050"/>
      </a:dk2>
      <a:lt2>
        <a:srgbClr val="EBF1DD"/>
      </a:lt2>
      <a:accent1>
        <a:srgbClr val="76923C"/>
      </a:accent1>
      <a:accent2>
        <a:srgbClr val="FFC000"/>
      </a:accent2>
      <a:accent3>
        <a:srgbClr val="586D2C"/>
      </a:accent3>
      <a:accent4>
        <a:srgbClr val="5F497A"/>
      </a:accent4>
      <a:accent5>
        <a:srgbClr val="0070C0"/>
      </a:accent5>
      <a:accent6>
        <a:srgbClr val="00B050"/>
      </a:accent6>
      <a:hlink>
        <a:srgbClr val="3F3FFF"/>
      </a:hlink>
      <a:folHlink>
        <a:srgbClr val="7030A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1170</TotalTime>
  <Words>578</Words>
  <Application>Microsoft Office PowerPoint</Application>
  <PresentationFormat>Экран (4:3)</PresentationFormat>
  <Paragraphs>86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Использование мнемотехники в развитии связной речи детей старшего дошкольного возраста</vt:lpstr>
      <vt:lpstr>«Учите ребенка каким-нибудь неизвестным ему пяти словам – он будет долго и напрасно мучиться, но свяжите двадцать таких же слов с картинками - и он их усвоит на лету…»  К.Д. Ушинский</vt:lpstr>
      <vt:lpstr>Актуальность</vt:lpstr>
      <vt:lpstr>Цель и задачи </vt:lpstr>
      <vt:lpstr>Гипотеза</vt:lpstr>
      <vt:lpstr>Обследование речи детей (методика В.П. Глухова)</vt:lpstr>
      <vt:lpstr>Мнемотехника  (с греч. - искусство запоминания) -</vt:lpstr>
      <vt:lpstr>Структура мнемотехники</vt:lpstr>
      <vt:lpstr>Мнемотаблица –  это схема, в которой заложена определенная информация. </vt:lpstr>
      <vt:lpstr>Использование мнемотаблиц</vt:lpstr>
      <vt:lpstr>Этапы работы с таблицами</vt:lpstr>
      <vt:lpstr> Условные заместители:  геометрические фигуры </vt:lpstr>
      <vt:lpstr> символические изображения предметов (условные обозначения, силуэты, контуры, пиктограммы)</vt:lpstr>
      <vt:lpstr> планы и условные обозначения, используемые в них </vt:lpstr>
      <vt:lpstr> контрастная рамка - прием фрагментарного рассказывания и многие другие. </vt:lpstr>
      <vt:lpstr>Пересказ сказки «Три поросёнка» </vt:lpstr>
      <vt:lpstr>Слайд 17</vt:lpstr>
      <vt:lpstr>Слайд 18</vt:lpstr>
      <vt:lpstr>Составление рассказа по сюжетной картине «Зимние забавы»</vt:lpstr>
      <vt:lpstr>Слайд 20</vt:lpstr>
      <vt:lpstr>Слайд 21</vt:lpstr>
      <vt:lpstr>Слайд 22</vt:lpstr>
      <vt:lpstr>Дидактические игры</vt:lpstr>
      <vt:lpstr>Консультации для родителей</vt:lpstr>
      <vt:lpstr>Разучивание стихотворений, скороговорок, чистоговорок</vt:lpstr>
      <vt:lpstr>Слайд 26</vt:lpstr>
      <vt:lpstr>Подарок маме</vt:lpstr>
      <vt:lpstr>В результате использования мнемотаблиц:</vt:lpstr>
      <vt:lpstr>Слайд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Пользователь Windows</dc:creator>
  <cp:lastModifiedBy>1</cp:lastModifiedBy>
  <cp:revision>130</cp:revision>
  <dcterms:created xsi:type="dcterms:W3CDTF">2015-05-26T06:47:10Z</dcterms:created>
  <dcterms:modified xsi:type="dcterms:W3CDTF">2016-09-17T13:59:44Z</dcterms:modified>
</cp:coreProperties>
</file>