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6" r:id="rId10"/>
    <p:sldId id="276" r:id="rId11"/>
    <p:sldId id="265" r:id="rId12"/>
    <p:sldId id="275" r:id="rId13"/>
    <p:sldId id="277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2007</a:t>
            </a:r>
            <a:r>
              <a:rPr lang="ru-RU" baseline="0"/>
              <a:t> год</a:t>
            </a:r>
            <a:endParaRPr lang="ru-RU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11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1-2 ребенка</c:v>
                </c:pt>
                <c:pt idx="1">
                  <c:v>3 ребенка</c:v>
                </c:pt>
                <c:pt idx="2">
                  <c:v>4 и более детей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20</c:v>
                </c:pt>
                <c:pt idx="2">
                  <c:v>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612013696950682"/>
          <c:y val="0.33225751700775513"/>
          <c:w val="0.27548918715143411"/>
          <c:h val="0.39807712048676241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68527438588633E-2"/>
          <c:y val="0.22306772579190279"/>
          <c:w val="0.54199936836407803"/>
          <c:h val="0.66616728543051862"/>
        </c:manualLayout>
      </c:layout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'Лист1'!$A$2:$A$4</c:f>
              <c:strCache>
                <c:ptCount val="3"/>
                <c:pt idx="0">
                  <c:v>1-2 ребенка</c:v>
                </c:pt>
                <c:pt idx="1">
                  <c:v>3 ребенка</c:v>
                </c:pt>
                <c:pt idx="2">
                  <c:v>4 и более детей</c:v>
                </c:pt>
              </c:strCache>
            </c:strRef>
          </c:cat>
          <c:val>
            <c:numRef>
              <c:f>'Лист1'!$B$2:$B$4</c:f>
              <c:numCache>
                <c:formatCode>General</c:formatCode>
                <c:ptCount val="3"/>
                <c:pt idx="0">
                  <c:v>63.1</c:v>
                </c:pt>
                <c:pt idx="1">
                  <c:v>25</c:v>
                </c:pt>
                <c:pt idx="2">
                  <c:v>11.84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600139797940142"/>
          <c:y val="0.24601158557943156"/>
          <c:w val="0.27651238561100117"/>
          <c:h val="0.46412495652763597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Microsoft_Office_Excel1.xlsx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6864" cy="2420888"/>
          </a:xfrm>
          <a:ln>
            <a:noFill/>
          </a:ln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z="38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3800" dirty="0">
                <a:solidFill>
                  <a:schemeClr val="bg1"/>
                </a:solidFill>
              </a:rPr>
              <a:t>И РЕЛИГИОЗНЫЙ СОСТАВ НАСЕЛЕНИЯ ПОСЕЛКА </a:t>
            </a:r>
            <a:r>
              <a:rPr lang="ru-RU" sz="3800" dirty="0" smtClean="0">
                <a:solidFill>
                  <a:schemeClr val="bg1"/>
                </a:solidFill>
              </a:rPr>
              <a:t>ИБРЕСИ</a:t>
            </a:r>
            <a:endParaRPr lang="ru-RU" sz="3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429000"/>
            <a:ext cx="6444208" cy="23762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Выполнили: </a:t>
            </a:r>
            <a:r>
              <a:rPr lang="ru-RU" sz="2000" dirty="0" smtClean="0">
                <a:solidFill>
                  <a:schemeClr val="tx1"/>
                </a:solidFill>
              </a:rPr>
              <a:t>ученицы </a:t>
            </a:r>
            <a:r>
              <a:rPr lang="ru-RU" sz="2000" dirty="0" smtClean="0">
                <a:solidFill>
                  <a:schemeClr val="tx1"/>
                </a:solidFill>
              </a:rPr>
              <a:t>МБОУ «</a:t>
            </a:r>
            <a:r>
              <a:rPr lang="ru-RU" sz="2000" dirty="0" err="1" smtClean="0">
                <a:solidFill>
                  <a:schemeClr val="tx1"/>
                </a:solidFill>
              </a:rPr>
              <a:t>Ибресинскяя</a:t>
            </a:r>
            <a:r>
              <a:rPr lang="ru-RU" sz="2000" dirty="0" smtClean="0">
                <a:solidFill>
                  <a:schemeClr val="tx1"/>
                </a:solidFill>
              </a:rPr>
              <a:t> СОШ</a:t>
            </a:r>
            <a:r>
              <a:rPr lang="ru-RU" sz="2000" dirty="0">
                <a:solidFill>
                  <a:schemeClr val="tx1"/>
                </a:solidFill>
              </a:rPr>
              <a:t>№1</a:t>
            </a:r>
            <a:r>
              <a:rPr lang="ru-RU" sz="2000" dirty="0" smtClean="0">
                <a:solidFill>
                  <a:schemeClr val="tx1"/>
                </a:solidFill>
              </a:rPr>
              <a:t>», </a:t>
            </a:r>
            <a:r>
              <a:rPr lang="ru-RU" sz="2000" dirty="0">
                <a:solidFill>
                  <a:schemeClr val="tx1"/>
                </a:solidFill>
              </a:rPr>
              <a:t>10«м» </a:t>
            </a:r>
            <a:r>
              <a:rPr lang="ru-RU" sz="2000" dirty="0" smtClean="0">
                <a:solidFill>
                  <a:schemeClr val="tx1"/>
                </a:solidFill>
              </a:rPr>
              <a:t>класс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Научный руководитель: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Моисеева </a:t>
            </a:r>
            <a:r>
              <a:rPr lang="ru-RU" sz="2000" dirty="0">
                <a:solidFill>
                  <a:schemeClr val="tx1"/>
                </a:solidFill>
              </a:rPr>
              <a:t>Светлана Ивановна</a:t>
            </a:r>
            <a:r>
              <a:rPr lang="ru-RU" sz="20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учитель географии МБОУ «</a:t>
            </a:r>
            <a:r>
              <a:rPr lang="ru-RU" sz="2000" dirty="0" err="1">
                <a:solidFill>
                  <a:schemeClr val="tx1"/>
                </a:solidFill>
              </a:rPr>
              <a:t>Ибресинская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СОШ№</a:t>
            </a:r>
            <a:r>
              <a:rPr lang="ru-RU" sz="2000" dirty="0">
                <a:solidFill>
                  <a:schemeClr val="tx1"/>
                </a:solidFill>
              </a:rPr>
              <a:t>1»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5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929090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960440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4143372" y="2143116"/>
          <a:ext cx="4838700" cy="3714776"/>
        </p:xfrm>
        <a:graphic>
          <a:graphicData uri="http://schemas.openxmlformats.org/presentationml/2006/ole">
            <p:oleObj spid="_x0000_s31745" name="Лист" r:id="rId5" imgW="4838700" imgH="2733675" progId="Excel.Shee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29454" y="235743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Чувашия 2016 г.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7310438" cy="12858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Религиозный состав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714488"/>
            <a:ext cx="8030126" cy="3983363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поселка проживают представители двух мировых религий - православия (одна из ветвей христианства) - чуваши, русские, мордва и ислама - татары. На следующей диаграмме мы видим соотношение между представителями этих религий.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89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3786182" y="1928802"/>
          <a:ext cx="5072066" cy="3714776"/>
        </p:xfrm>
        <a:graphic>
          <a:graphicData uri="http://schemas.openxmlformats.org/presentationml/2006/ole">
            <p:oleObj spid="_x0000_s30721" name="Лист" r:id="rId3" imgW="4572000" imgH="2571750" progId="Excel.Sheet.12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3643338" cy="204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600400" cy="1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00826" y="235743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Чувашия 2016г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ru-RU" dirty="0" smtClean="0"/>
              <a:t>МНОГОДЕТНЫЕ СЕМЬИ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357298"/>
          <a:ext cx="4143404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661779" y="3615605"/>
          <a:ext cx="4357718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785794"/>
            <a:ext cx="8381260" cy="933569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Межэтнические отношения и взаимопроникновение культур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И еще один вопрос, который волновал нас в процессе работы - взаимоотношение между представителями разных народов и религий, вопрос этот не праздный. От взаимоотношений между народами зависит благополучие всей </a:t>
            </a:r>
            <a:r>
              <a:rPr lang="ru-RU" b="1" dirty="0" smtClean="0">
                <a:solidFill>
                  <a:schemeClr val="tx1"/>
                </a:solidFill>
              </a:rPr>
              <a:t>страны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r>
              <a:rPr lang="ru-RU" sz="1800" b="1" dirty="0" smtClean="0"/>
              <a:t>Наличие  </a:t>
            </a:r>
            <a:r>
              <a:rPr lang="ru-RU" sz="1800" b="1" dirty="0"/>
              <a:t>в ответах - «отрицательное отношение» вызвано, скорее, событиями происходящими в мире и не является показателем межнациональных отношений среди жителей поселка и республики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928934"/>
            <a:ext cx="549910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468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pPr algn="ctr"/>
            <a:r>
              <a:rPr lang="ru-RU" sz="4000" dirty="0" smtClean="0"/>
              <a:t>Ассимиляция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357298"/>
            <a:ext cx="7358114" cy="221457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Длительное совместное сосуществование различных народов на одной территории приводит к сглаживанию различий, взаимопроникновению </a:t>
            </a:r>
            <a:r>
              <a:rPr lang="ru-RU" dirty="0" smtClean="0"/>
              <a:t>культур. Подтверждение </a:t>
            </a:r>
            <a:r>
              <a:rPr lang="ru-RU" dirty="0"/>
              <a:t>этому </a:t>
            </a:r>
            <a:r>
              <a:rPr lang="ru-RU" dirty="0" smtClean="0"/>
              <a:t>служат </a:t>
            </a:r>
            <a:r>
              <a:rPr lang="ru-RU" dirty="0"/>
              <a:t>созвучные слова, имеющие </a:t>
            </a:r>
            <a:r>
              <a:rPr lang="ru-RU" dirty="0" smtClean="0"/>
              <a:t>одно </a:t>
            </a:r>
            <a:r>
              <a:rPr lang="ru-RU" dirty="0"/>
              <a:t>и то же лексическое </a:t>
            </a:r>
            <a:r>
              <a:rPr lang="ru-RU" dirty="0" smtClean="0"/>
              <a:t>значение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3643314"/>
            <a:ext cx="87154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Чувашский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     анне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купаста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пахча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пукан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усский-              мама   улица   капуста    огород   стул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арийский-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кавшта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пакча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пÿкен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дмуртский-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кубыста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бахча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пукон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ордовский     -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капста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2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214338"/>
            <a:ext cx="7239000" cy="114300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Общие элементы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00108"/>
            <a:ext cx="7416824" cy="21431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Общие элементы так же можно найти и в национальных костюмах - головные уборы, монисты, традиционные цвета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вышивки (красный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желтый,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черный), в танцах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занятиях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населения (бортничество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охота,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ткачество)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1947996" cy="341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2103104" cy="338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143248"/>
            <a:ext cx="2648580" cy="338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009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Государственные символы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357298"/>
            <a:ext cx="7196166" cy="23196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символика соседних республик тоже имеет общие черты. В гербах и флагах используется очень похожий солярный знак, символизирующий плодородие, благополучие, солнечный свет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267434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571876"/>
            <a:ext cx="27495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571876"/>
            <a:ext cx="24748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681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45" y="1357298"/>
            <a:ext cx="5214974" cy="529373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Подводя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итоги своей работы, мы пришли к выводу - как бы мы ни отличались друг от друга, но мы граждане одной страны. Культурное и духовное наследие каждого из народов должно служить укреплению нашего государства и способствовать его процветанию. Но нельзя забывать о сохранение самобытности каждого народа. Этому способствует преподавание родного языка и культуры родного края в школах поселка и республики.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285992"/>
            <a:ext cx="355332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259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00364" y="428604"/>
            <a:ext cx="4767274" cy="2105336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 — Европа 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Азия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Россия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земля без границ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Великое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Наречий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характеров, лиц...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7248079" cy="353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99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    </a:t>
            </a:r>
            <a:r>
              <a:rPr lang="ru-RU" dirty="0"/>
              <a:t>Население мира можно разделить по разным критериям: по расам, религиям, </a:t>
            </a:r>
            <a:r>
              <a:rPr lang="ru-RU" dirty="0" smtClean="0"/>
              <a:t>языкам. </a:t>
            </a:r>
            <a:r>
              <a:rPr lang="ru-RU" dirty="0"/>
              <a:t>Одной из особенностей Российской Федерации является то, что исторически наше государство складывалось как сообщество разных этносов, культур и религий. Особую актуальность учет интересов всех населяющих Россию народов и культур приобретает в современных условиях, поскольку изменения,  произошедшие в стране в области политики, экономики, социальных отношений, вызвали, в свою очередь рост национального самосознания этносов</a:t>
            </a:r>
          </a:p>
        </p:txBody>
      </p:sp>
    </p:spTree>
    <p:extLst>
      <p:ext uri="{BB962C8B-B14F-4D97-AF65-F5344CB8AC3E}">
        <p14:creationId xmlns="" xmlns:p14="http://schemas.microsoft.com/office/powerpoint/2010/main" val="40517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ru-RU" sz="4000" b="1" dirty="0" smtClean="0"/>
              <a:t>Цели и задачи 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357298"/>
            <a:ext cx="7239000" cy="484632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b="1" dirty="0"/>
              <a:t>Ц</a:t>
            </a:r>
            <a:r>
              <a:rPr lang="ru-RU" b="1" dirty="0" smtClean="0"/>
              <a:t>ель</a:t>
            </a:r>
            <a:r>
              <a:rPr lang="ru-RU" dirty="0" smtClean="0"/>
              <a:t>: </a:t>
            </a:r>
          </a:p>
          <a:p>
            <a:pPr marL="45720" indent="0">
              <a:buNone/>
            </a:pPr>
            <a:r>
              <a:rPr lang="ru-RU" dirty="0" smtClean="0"/>
              <a:t>воспитание </a:t>
            </a:r>
            <a:r>
              <a:rPr lang="ru-RU" dirty="0"/>
              <a:t>чувства любви к Родине, приобщение к её истории и культуре разных народов, развитие гуманистических межнациональных отношений, развитие этнической толерантности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 </a:t>
            </a:r>
            <a:r>
              <a:rPr lang="ru-RU" dirty="0"/>
              <a:t>кратко рассмотреть историю формирования этнического и религиозного состава населения Чувашии;</a:t>
            </a:r>
          </a:p>
          <a:p>
            <a:r>
              <a:rPr lang="ru-RU" dirty="0" smtClean="0"/>
              <a:t>проанализировать </a:t>
            </a:r>
            <a:r>
              <a:rPr lang="ru-RU" dirty="0"/>
              <a:t>национальный и религиозный состав населения и. </a:t>
            </a:r>
            <a:r>
              <a:rPr lang="ru-RU" dirty="0" err="1"/>
              <a:t>Ибреси</a:t>
            </a:r>
            <a:r>
              <a:rPr lang="ru-RU" dirty="0"/>
              <a:t> и сравнить их с республиканскими;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88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ru-RU" sz="4000" b="1" dirty="0" smtClean="0"/>
              <a:t>Гипотеза 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Длительное </a:t>
            </a:r>
            <a:r>
              <a:rPr lang="ru-RU" dirty="0"/>
              <a:t>проживание разных народов на одной территории приводит к взаимопроникновению культур, формированию дружеских </a:t>
            </a:r>
            <a:r>
              <a:rPr lang="ru-RU" dirty="0" smtClean="0"/>
              <a:t>взаимоотношений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52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7381876" cy="135729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объект и предмет исследования 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4846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45720" indent="0">
              <a:buNone/>
            </a:pPr>
            <a:r>
              <a:rPr lang="ru-RU" b="1" dirty="0" smtClean="0"/>
              <a:t>Объект</a:t>
            </a:r>
            <a:r>
              <a:rPr lang="ru-RU" dirty="0" smtClean="0"/>
              <a:t> исследования: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учащиеся МБОУ </a:t>
            </a:r>
            <a:r>
              <a:rPr lang="ru-RU" dirty="0" smtClean="0"/>
              <a:t>«ИСОШ </a:t>
            </a:r>
            <a:r>
              <a:rPr lang="ru-RU" dirty="0"/>
              <a:t>№1</a:t>
            </a:r>
            <a:r>
              <a:rPr lang="ru-RU" dirty="0" smtClean="0"/>
              <a:t>»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Предмет</a:t>
            </a:r>
            <a:r>
              <a:rPr lang="ru-RU" dirty="0" smtClean="0"/>
              <a:t> </a:t>
            </a:r>
            <a:r>
              <a:rPr lang="ru-RU" dirty="0"/>
              <a:t>исследования </a:t>
            </a:r>
            <a:r>
              <a:rPr lang="ru-RU" dirty="0" smtClean="0"/>
              <a:t>: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национальный и религиозный состав, наличие многодетных семей, отношение к представителям других национальностей.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16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Ценность </a:t>
            </a:r>
            <a:br>
              <a:rPr lang="ru-RU" sz="4000" b="1" dirty="0" smtClean="0"/>
            </a:br>
            <a:r>
              <a:rPr lang="ru-RU" sz="4000" b="1" dirty="0" smtClean="0"/>
              <a:t>Методы </a:t>
            </a:r>
            <a:r>
              <a:rPr lang="ru-RU" sz="4000" b="1" dirty="0"/>
              <a:t>исследования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b="1" dirty="0" smtClean="0"/>
              <a:t>Ценность:</a:t>
            </a:r>
          </a:p>
          <a:p>
            <a:pPr marL="45720" indent="0">
              <a:buNone/>
            </a:pPr>
            <a:r>
              <a:rPr lang="ru-RU" dirty="0" smtClean="0"/>
              <a:t>Мы </a:t>
            </a:r>
            <a:r>
              <a:rPr lang="ru-RU" dirty="0"/>
              <a:t>считаем, что знания об истории и культуре народов, проживающих на территории поселка и республики позволит понять, что каждый из народов нашей страны, обладая своей уникальной историей и культурой, является частью удивительной общности – российский народ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b="1" dirty="0" smtClean="0"/>
              <a:t>Методы:</a:t>
            </a:r>
          </a:p>
          <a:p>
            <a:pPr marL="45720" indent="0">
              <a:buNone/>
            </a:pPr>
            <a:r>
              <a:rPr lang="ru-RU" dirty="0" smtClean="0"/>
              <a:t> - Анкетирование </a:t>
            </a:r>
            <a:r>
              <a:rPr lang="ru-RU" dirty="0"/>
              <a:t>и анализ</a:t>
            </a:r>
            <a:r>
              <a:rPr lang="ru-RU" i="1" dirty="0"/>
              <a:t> 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– Статистический </a:t>
            </a:r>
            <a:r>
              <a:rPr lang="ru-RU" dirty="0" smtClean="0"/>
              <a:t>метод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– </a:t>
            </a:r>
            <a:r>
              <a:rPr lang="ru-RU" dirty="0" smtClean="0"/>
              <a:t>Сравнительно-географический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– Картографический </a:t>
            </a:r>
            <a:r>
              <a:rPr lang="ru-RU" dirty="0" smtClean="0"/>
              <a:t>метод</a:t>
            </a:r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18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785926"/>
            <a:ext cx="7239000" cy="484632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 одной стороны чувашей окружают финно-угорские народы - марийцы, мордва.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другой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стороны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славянский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тюрки-татары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Крупнейший тюрколог современности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Рясянен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пишет, что «чувашский язык, который так сильно отличается от остальных тюркско - татарских языков принадлежит народу, который со всей уверенностью следует рассматривать в качестве наследника волжских булгар». Народная религия чувашей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веков представляла собой язычески - исламский синкретизм. Из ислама в чувашскую мифологию и верования перешли понятия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киримет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карамаг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«сверхъестественное деяние, чудо, даруемое аллахом своему рабу»),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пирӗшти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фереште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«ангел, вестник),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эсрел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израил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«ангел смерти») и другие. Многие чувашские языческие имена являются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общеисламскими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антропонимами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82307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История формирования </a:t>
            </a:r>
            <a:r>
              <a:rPr lang="ru-RU" sz="3100" b="1" dirty="0"/>
              <a:t>этнического и религиозного состава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населения </a:t>
            </a:r>
            <a:r>
              <a:rPr lang="ru-RU" sz="3100" b="1" dirty="0" smtClean="0"/>
              <a:t>Чувашии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55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7858180" cy="86156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Национальный состав населения </a:t>
            </a:r>
            <a:r>
              <a:rPr lang="ru-RU" b="1" dirty="0" smtClean="0"/>
              <a:t>поселка </a:t>
            </a:r>
            <a:r>
              <a:rPr lang="ru-RU" b="1" dirty="0" err="1"/>
              <a:t>Ибреси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того, чтобы провести анализ национального и религиозного состава населения мы провели анкетирование учащихся нашей школы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следующим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вопросам: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Национальность родителей: мать- отец -</a:t>
            </a:r>
          </a:p>
          <a:p>
            <a:pPr marL="4572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Вероисповедание -</a:t>
            </a:r>
          </a:p>
          <a:p>
            <a:pPr marL="4572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Количество детей в семье.</a:t>
            </a:r>
          </a:p>
          <a:p>
            <a:pPr marL="4572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4.Ваше отношение к представителям других национальностей и вероисповеданий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Проанализировав данные анкет, мы получили следующие результаты, отраженные в диаграмме: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1449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227</TotalTime>
  <Words>798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Изящная</vt:lpstr>
      <vt:lpstr>Лист</vt:lpstr>
      <vt:lpstr>НАЦИОНАЛЬНЫЙ И РЕЛИГИОЗНЫЙ СОСТАВ НАСЕЛЕНИЯ ПОСЕЛКА ИБРЕСИ</vt:lpstr>
      <vt:lpstr>Слайд 2</vt:lpstr>
      <vt:lpstr>Введение</vt:lpstr>
      <vt:lpstr>Цели и задачи </vt:lpstr>
      <vt:lpstr>Гипотеза </vt:lpstr>
      <vt:lpstr>объект и предмет исследования </vt:lpstr>
      <vt:lpstr>Ценность  Методы исследования </vt:lpstr>
      <vt:lpstr>История формирования этнического и религиозного состава населения Чувашии  </vt:lpstr>
      <vt:lpstr>Национальный состав населения поселка Ибреси </vt:lpstr>
      <vt:lpstr>Слайд 10</vt:lpstr>
      <vt:lpstr>Религиозный состав </vt:lpstr>
      <vt:lpstr>Слайд 12</vt:lpstr>
      <vt:lpstr>МНОГОДЕТНЫЕ СЕМЬИ</vt:lpstr>
      <vt:lpstr>Межэтнические отношения и взаимопроникновение культур </vt:lpstr>
      <vt:lpstr>Ассимиляция </vt:lpstr>
      <vt:lpstr> Общие элементы </vt:lpstr>
      <vt:lpstr>Государственные символы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И РЕЛИГИОЗНЫЙ СОСТАВ НАСЕЛЕНИЯ ПОСЕЛКА ИБРЕСИ</dc:title>
  <dc:creator>диана</dc:creator>
  <cp:lastModifiedBy>Родители</cp:lastModifiedBy>
  <cp:revision>42</cp:revision>
  <dcterms:created xsi:type="dcterms:W3CDTF">2016-02-25T17:03:18Z</dcterms:created>
  <dcterms:modified xsi:type="dcterms:W3CDTF">2021-09-23T18:58:18Z</dcterms:modified>
</cp:coreProperties>
</file>