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58" r:id="rId5"/>
    <p:sldId id="266" r:id="rId6"/>
    <p:sldId id="262" r:id="rId7"/>
    <p:sldId id="264" r:id="rId8"/>
    <p:sldId id="263" r:id="rId9"/>
    <p:sldId id="270" r:id="rId10"/>
    <p:sldId id="271" r:id="rId11"/>
    <p:sldId id="272" r:id="rId12"/>
    <p:sldId id="269" r:id="rId13"/>
    <p:sldId id="268" r:id="rId14"/>
    <p:sldId id="26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B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>
      <p:cViewPr>
        <p:scale>
          <a:sx n="121" d="100"/>
          <a:sy n="121" d="100"/>
        </p:scale>
        <p:origin x="-1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0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2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42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03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33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4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79000"/>
            <a:ext cx="9144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464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000" y="2034000"/>
            <a:ext cx="105156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3379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79868787-4D25-4920-AC06-C685BEA5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0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9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3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6.svg"/><Relationship Id="rId4" Type="http://schemas.openxmlformats.org/officeDocument/2006/relationships/image" Target="../media/image23.png"/><Relationship Id="rId9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6000" y="2934000"/>
            <a:ext cx="8370000" cy="1305000"/>
          </a:xfrm>
        </p:spPr>
        <p:txBody>
          <a:bodyPr>
            <a:noAutofit/>
          </a:bodyPr>
          <a:lstStyle/>
          <a:p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и проведение занятий внеурочной деятельности</a:t>
            </a:r>
            <a:b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английскому языку в начальной школе (из опыта работы</a:t>
            </a:r>
            <a:r>
              <a:rPr lang="ru-RU" sz="32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br>
              <a:rPr lang="ru-RU" sz="32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МБОУ «СОШ №10» </a:t>
            </a:r>
            <a:r>
              <a:rPr lang="ru-RU" sz="32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г.Абакана</a:t>
            </a:r>
            <a:r>
              <a:rPr lang="en-US" sz="32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2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Учитель английского языка: </a:t>
            </a:r>
            <a:r>
              <a:rPr lang="ru-RU" sz="32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Ситникова</a:t>
            </a:r>
            <a:r>
              <a:rPr lang="ru-RU" sz="32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Оксана Владимировна</a:t>
            </a:r>
            <a:endParaRPr lang="ru-RU" sz="32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784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3530BF-A68E-43E4-AD6D-502C850E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1685600" cy="1325563"/>
          </a:xfrm>
        </p:spPr>
        <p:txBody>
          <a:bodyPr>
            <a:noAutofit/>
          </a:bodyPr>
          <a:lstStyle/>
          <a:p>
            <a:pPr indent="536575"/>
            <a:r>
              <a:rPr lang="ru-RU" sz="4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процессе изучения иностранного языка у ДЕТЕЙ</a:t>
            </a:r>
            <a:r>
              <a:rPr lang="en-US" sz="4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сформировались:</a:t>
            </a:r>
            <a:endParaRPr lang="ru-RU" sz="48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9088BD-FEEA-4C12-B4B9-092EF68E2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000" y="2034000"/>
            <a:ext cx="11145600" cy="4097963"/>
          </a:xfrm>
        </p:spPr>
        <p:txBody>
          <a:bodyPr/>
          <a:lstStyle/>
          <a:p>
            <a:pPr marL="0" indent="449263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Личностные результаты освоения учебного предмета; </a:t>
            </a:r>
            <a:b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Метапредметные;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3. Предметные.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7E4A91F-C56E-4816-B9AE-99A38B4D68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000" y="2749687"/>
            <a:ext cx="5670000" cy="377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62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C2542F-2ADB-4FDD-8D4D-FAD2D2A20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63255"/>
            <a:ext cx="11730600" cy="1325563"/>
          </a:xfrm>
        </p:spPr>
        <p:txBody>
          <a:bodyPr>
            <a:noAutofit/>
          </a:bodyPr>
          <a:lstStyle/>
          <a:p>
            <a:pPr algn="just"/>
            <a:r>
              <a:rPr lang="ru-RU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Сказки</a:t>
            </a:r>
            <a:r>
              <a:rPr lang="ru-RU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замечательное средство приобщения детей к культуре народов, к развитию речи.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67C4948-E4E4-4150-AC63-8B27B2F6D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999" y="1989000"/>
            <a:ext cx="5166413" cy="38748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618A8F6-B681-43D9-9FBC-2CFCBE1EE5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719" y="1989000"/>
            <a:ext cx="5166413" cy="387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60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5DCCDD-856E-45C1-A1AA-4A2526E20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25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Советы для изучения английского языка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95E8E9F-F3C9-45CD-85AE-2EA6931FC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6000" y="1629000"/>
            <a:ext cx="8760600" cy="4097963"/>
          </a:xfrm>
        </p:spPr>
        <p:txBody>
          <a:bodyPr/>
          <a:lstStyle/>
          <a:p>
            <a:pPr marL="0" lvl="1" indent="457200" algn="just">
              <a:buAutoNum type="arabicPeriod"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Учите только фразами</a:t>
            </a:r>
          </a:p>
          <a:p>
            <a:pPr marL="0" lvl="1" indent="457200" algn="just">
              <a:buAutoNum type="arabicPeriod"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Используйте музыку и песни</a:t>
            </a:r>
          </a:p>
          <a:p>
            <a:pPr marL="0" lvl="1" indent="457200" algn="just">
              <a:buAutoNum type="arabicPeriod"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Научите другого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9A90E61-4D2A-44ED-BDB0-87809E397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234" y="2889000"/>
            <a:ext cx="8526132" cy="3799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5453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91BAB04-0589-45FE-A864-8914171CC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000" y="1764000"/>
            <a:ext cx="11610000" cy="4367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Выбирайте для себя то, что хорошо работает именно у вас, то, что находит отклик в душе и помните, что самый главный методический приём - это любовь к детям и своей профессии!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5391CF2-4172-4F46-B879-6E6E6BEED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000" y="3350563"/>
            <a:ext cx="5220000" cy="34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5384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58823AD-D428-460A-994F-C3E28E4A2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25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МБОУ «Средняя Общеобразовательная школа №10» г. АБАКАНА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D7062D2-87BA-47CB-AA8D-848BE686EE02}"/>
              </a:ext>
            </a:extLst>
          </p:cNvPr>
          <p:cNvSpPr txBox="1"/>
          <p:nvPr/>
        </p:nvSpPr>
        <p:spPr>
          <a:xfrm>
            <a:off x="4137323" y="3249000"/>
            <a:ext cx="39173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solidFill>
                  <a:schemeClr val="accent1"/>
                </a:solidFill>
              </a:rPr>
              <a:t>СПАСИБО!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291C9CB-97EF-4869-9943-D47D8C1392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65999" y="4644000"/>
            <a:ext cx="476176" cy="4761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90E789E-9521-4149-8E06-223B8EDFEF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376000" y="4644000"/>
            <a:ext cx="476176" cy="4761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901D014-EF1E-43AF-92AE-4BF16EB410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185999" y="4644000"/>
            <a:ext cx="476176" cy="4761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DC8E9F6-ED53-4B6A-8979-B6CF3385AB4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995999" y="4644000"/>
            <a:ext cx="476176" cy="4761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62DCA41-EDDD-4E5F-B294-E4DA87762261}"/>
              </a:ext>
            </a:extLst>
          </p:cNvPr>
          <p:cNvSpPr txBox="1"/>
          <p:nvPr/>
        </p:nvSpPr>
        <p:spPr>
          <a:xfrm>
            <a:off x="0" y="6032512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2021 г.</a:t>
            </a:r>
            <a:endParaRPr lang="ru-RU" sz="1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8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63255"/>
            <a:ext cx="11730600" cy="1325563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6000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Знание языков относится к </a:t>
            </a:r>
            <a:r>
              <a:rPr lang="ru-RU" sz="31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основным навыкам</a:t>
            </a:r>
            <a:r>
              <a:rPr lang="ru-RU" sz="31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владение которыми, должно стать правилом для каждого человека.  </a:t>
            </a:r>
            <a:endParaRPr lang="ru-RU" dirty="0">
              <a:ln/>
              <a:solidFill>
                <a:schemeClr val="accent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00" y="1449001"/>
            <a:ext cx="11460600" cy="3375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47675" algn="just">
              <a:buNone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Изучение языков, необходимо поддерживать уже в раннем детстве. Таким образом, перед школой встают новые задачи, одна из которых - раннее обучение двум или более языкам.</a:t>
            </a:r>
          </a:p>
          <a:p>
            <a:pPr marL="0" indent="447675" algn="just">
              <a:buNone/>
            </a:pPr>
            <a:endParaRPr lang="ru-RU" sz="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47675" algn="just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Внеурочная деятельность является составной частью учебно-воспитательного процесса в школе, одной из форм организации свободного времени учащихся.                        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D34E715-63A6-48F6-B113-4A27A2B0E64B}"/>
              </a:ext>
            </a:extLst>
          </p:cNvPr>
          <p:cNvSpPr txBox="1"/>
          <p:nvPr/>
        </p:nvSpPr>
        <p:spPr>
          <a:xfrm>
            <a:off x="2901000" y="4644000"/>
            <a:ext cx="90756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7675" algn="just"/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Особую роль в образовании обучающихся внеурочная деятельность играет в соответствии с Федеральным государственным образовательным стандартом начального общего образования (ФГОС НОО).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999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CF3881-357C-4FCA-874F-76CC57210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000" y="63255"/>
            <a:ext cx="12216000" cy="1325563"/>
          </a:xfrm>
        </p:spPr>
        <p:txBody>
          <a:bodyPr>
            <a:normAutofit fontScale="90000"/>
          </a:bodyPr>
          <a:lstStyle/>
          <a:p>
            <a:pPr indent="447675" algn="just"/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Целью внеурочной деятельности является: </a:t>
            </a:r>
            <a:endParaRPr lang="ru-RU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872F900-180D-47A5-A9D7-1E654617A991}"/>
              </a:ext>
            </a:extLst>
          </p:cNvPr>
          <p:cNvSpPr txBox="1"/>
          <p:nvPr/>
        </p:nvSpPr>
        <p:spPr>
          <a:xfrm>
            <a:off x="246000" y="1629000"/>
            <a:ext cx="11700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7675"/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способностей ребёнка и формирование универсальных учебных действий, таких как: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Целеполагание;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Планирование;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Прогнозирование;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Коррекция;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Саморегуляция через игровую и проектную </a:t>
            </a:r>
          </a:p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 посредством английского языка.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B9603C85-C521-4CCD-981F-6477CB48A7A1}"/>
              </a:ext>
            </a:extLst>
          </p:cNvPr>
          <p:cNvSpPr/>
          <p:nvPr/>
        </p:nvSpPr>
        <p:spPr>
          <a:xfrm>
            <a:off x="6501000" y="2304000"/>
            <a:ext cx="5490000" cy="325888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DF2F4B52-EC7F-45ED-8B96-3AF7FBD32568}"/>
              </a:ext>
            </a:extLst>
          </p:cNvPr>
          <p:cNvSpPr/>
          <p:nvPr/>
        </p:nvSpPr>
        <p:spPr>
          <a:xfrm>
            <a:off x="6720371" y="3069000"/>
            <a:ext cx="4986055" cy="2224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="" xmlns:a16="http://schemas.microsoft.com/office/drawing/2014/main" id="{28616014-BF69-4B39-B030-A6E58B3F073C}"/>
              </a:ext>
            </a:extLst>
          </p:cNvPr>
          <p:cNvSpPr/>
          <p:nvPr/>
        </p:nvSpPr>
        <p:spPr>
          <a:xfrm>
            <a:off x="7132900" y="5038736"/>
            <a:ext cx="4183100" cy="1334948"/>
          </a:xfrm>
          <a:custGeom>
            <a:avLst/>
            <a:gdLst>
              <a:gd name="connsiteX0" fmla="*/ 1419346 w 2838690"/>
              <a:gd name="connsiteY0" fmla="*/ 0 h 1710000"/>
              <a:gd name="connsiteX1" fmla="*/ 2838690 w 2838690"/>
              <a:gd name="connsiteY1" fmla="*/ 675000 h 1710000"/>
              <a:gd name="connsiteX2" fmla="*/ 2838689 w 2838690"/>
              <a:gd name="connsiteY2" fmla="*/ 675000 h 1710000"/>
              <a:gd name="connsiteX3" fmla="*/ 2838689 w 2838690"/>
              <a:gd name="connsiteY3" fmla="*/ 1710000 h 1710000"/>
              <a:gd name="connsiteX4" fmla="*/ 0 w 2838690"/>
              <a:gd name="connsiteY4" fmla="*/ 1710000 h 1710000"/>
              <a:gd name="connsiteX5" fmla="*/ 0 w 2838690"/>
              <a:gd name="connsiteY5" fmla="*/ 675000 h 1710000"/>
              <a:gd name="connsiteX6" fmla="*/ 1 w 2838690"/>
              <a:gd name="connsiteY6" fmla="*/ 675000 h 17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8690" h="1710000">
                <a:moveTo>
                  <a:pt x="1419346" y="0"/>
                </a:moveTo>
                <a:lnTo>
                  <a:pt x="2838690" y="675000"/>
                </a:lnTo>
                <a:lnTo>
                  <a:pt x="2838689" y="675000"/>
                </a:lnTo>
                <a:lnTo>
                  <a:pt x="2838689" y="1710000"/>
                </a:lnTo>
                <a:lnTo>
                  <a:pt x="0" y="1710000"/>
                </a:lnTo>
                <a:lnTo>
                  <a:pt x="0" y="675000"/>
                </a:lnTo>
                <a:lnTo>
                  <a:pt x="1" y="67500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="" xmlns:a16="http://schemas.microsoft.com/office/drawing/2014/main" id="{A263EF5F-F52C-4246-9E78-48EE7F79ACE4}"/>
              </a:ext>
            </a:extLst>
          </p:cNvPr>
          <p:cNvSpPr/>
          <p:nvPr/>
        </p:nvSpPr>
        <p:spPr>
          <a:xfrm rot="16200000" flipH="1">
            <a:off x="6650546" y="5891330"/>
            <a:ext cx="806944" cy="15776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ый треугольник 16">
            <a:extLst>
              <a:ext uri="{FF2B5EF4-FFF2-40B4-BE49-F238E27FC236}">
                <a16:creationId xmlns="" xmlns:a16="http://schemas.microsoft.com/office/drawing/2014/main" id="{0E316172-E8B3-43C6-98D7-4659EFC8972F}"/>
              </a:ext>
            </a:extLst>
          </p:cNvPr>
          <p:cNvSpPr/>
          <p:nvPr/>
        </p:nvSpPr>
        <p:spPr>
          <a:xfrm rot="16200000" flipH="1" flipV="1">
            <a:off x="10991409" y="5887154"/>
            <a:ext cx="806944" cy="15776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9DB274B8-7D85-4242-B266-D79BAD52F480}"/>
              </a:ext>
            </a:extLst>
          </p:cNvPr>
          <p:cNvSpPr/>
          <p:nvPr/>
        </p:nvSpPr>
        <p:spPr>
          <a:xfrm>
            <a:off x="7760999" y="3535422"/>
            <a:ext cx="394542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Обучающие </a:t>
            </a:r>
          </a:p>
          <a:p>
            <a:pPr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Развивающие</a:t>
            </a:r>
          </a:p>
          <a:p>
            <a:pPr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Воспитательные</a:t>
            </a:r>
          </a:p>
          <a:p>
            <a:pPr algn="ctr"/>
            <a:endParaRPr lang="ru-RU" sz="160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08CB4E1-29D0-437C-A822-EFC609DDF8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8729450" y="5298111"/>
            <a:ext cx="990000" cy="99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70379CE-05C6-4076-B475-4D5D3A9C71B2}"/>
              </a:ext>
            </a:extLst>
          </p:cNvPr>
          <p:cNvSpPr txBox="1"/>
          <p:nvPr/>
        </p:nvSpPr>
        <p:spPr>
          <a:xfrm>
            <a:off x="6501001" y="2364134"/>
            <a:ext cx="549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Задачи:</a:t>
            </a:r>
            <a:r>
              <a:rPr lang="ru-RU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522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F4B98B-B04B-478F-A34E-960DCD668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63255"/>
            <a:ext cx="11730600" cy="1325563"/>
          </a:xfrm>
        </p:spPr>
        <p:txBody>
          <a:bodyPr>
            <a:noAutofit/>
          </a:bodyPr>
          <a:lstStyle/>
          <a:p>
            <a:pPr indent="447675" algn="just"/>
            <a:r>
              <a:rPr lang="ru-RU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Внеурочная деятельность по английскому языку основывается на трёх формах: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BD72E8F-AD5E-4644-A6E9-E1D018116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518" y="1694663"/>
            <a:ext cx="11730600" cy="3108450"/>
          </a:xfrm>
        </p:spPr>
        <p:txBody>
          <a:bodyPr>
            <a:normAutofit/>
          </a:bodyPr>
          <a:lstStyle/>
          <a:p>
            <a:pPr marL="0" indent="447675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Индивидуальной;</a:t>
            </a:r>
          </a:p>
          <a:p>
            <a:pPr marL="0" indent="447675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Групповой;</a:t>
            </a:r>
          </a:p>
          <a:p>
            <a:pPr marL="0" indent="447675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массовой (выступления, спектакли, конкурсы).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41CA6BB-E321-435A-A941-1FD540413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96" y="3249000"/>
            <a:ext cx="5255704" cy="3559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438BA72-E1C8-4A33-8DD7-70496B6E3D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00" y="3320038"/>
            <a:ext cx="3870000" cy="3474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378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E4A6286-6A7E-499F-B178-8E6794579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63255"/>
            <a:ext cx="11700000" cy="1325563"/>
          </a:xfrm>
        </p:spPr>
        <p:txBody>
          <a:bodyPr>
            <a:noAutofit/>
          </a:bodyPr>
          <a:lstStyle/>
          <a:p>
            <a:pPr indent="447675" algn="just"/>
            <a:r>
              <a:rPr lang="ru-RU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Языковая и речевая компетенция тренировались и совершенствовались в процессе  выполнения заданий различного формата: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C9A9694-31C1-4869-B16F-A033E7E8900E}"/>
              </a:ext>
            </a:extLst>
          </p:cNvPr>
          <p:cNvSpPr txBox="1"/>
          <p:nvPr/>
        </p:nvSpPr>
        <p:spPr>
          <a:xfrm>
            <a:off x="3075922" y="2529000"/>
            <a:ext cx="611491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indent="-447675" algn="just"/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	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Речевые и фонетические разминки.</a:t>
            </a:r>
          </a:p>
          <a:p>
            <a:pPr marL="447675" indent="-447675" algn="just"/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	Стихотворные примеры, рифмовки.</a:t>
            </a:r>
          </a:p>
          <a:p>
            <a:pPr marL="447675" indent="-447675" algn="just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	Игры, ролевые игры, инсценировки.</a:t>
            </a:r>
          </a:p>
          <a:p>
            <a:pPr marL="447675" indent="-447675" algn="just"/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	Рисование. (Развитие мелкой моторики).</a:t>
            </a:r>
          </a:p>
          <a:p>
            <a:pPr marL="447675" indent="-447675" algn="just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	Просмотр мультфильмов с целью аудирования и обогащения словарного запаса.</a:t>
            </a:r>
          </a:p>
          <a:p>
            <a:pPr marL="447675" indent="-447675" algn="just"/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	Разучивание песенок на английском языке.</a:t>
            </a:r>
          </a:p>
          <a:p>
            <a:pPr marL="447675" indent="-447675" algn="just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	Формулы речевого этикета.</a:t>
            </a:r>
          </a:p>
          <a:p>
            <a:pPr marL="447675" indent="-447675" algn="just"/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	Упражнений на релаксацию, концентрацию внимания, развитие воображения.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DF1634B-0180-49F8-A909-595D7F51EA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718999"/>
            <a:ext cx="2523399" cy="31411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FCF47741-2FDD-459E-80E6-192BAB5F1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159" y="4599000"/>
            <a:ext cx="2745000" cy="1924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7628D1E-062A-4CB1-B7B3-6E6A38AD4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000" y="1718999"/>
            <a:ext cx="2700000" cy="2032155"/>
          </a:xfrm>
          <a:prstGeom prst="rect">
            <a:avLst/>
          </a:prstGeom>
          <a:ln>
            <a:noFill/>
          </a:ln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2758658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B727F95F-10AE-4660-879F-7AF1D00AA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25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Игровая деятельность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40DD0C7A-AA5B-4B39-9B48-14ECAC7892D7}"/>
              </a:ext>
            </a:extLst>
          </p:cNvPr>
          <p:cNvSpPr txBox="1"/>
          <p:nvPr/>
        </p:nvSpPr>
        <p:spPr>
          <a:xfrm>
            <a:off x="426000" y="1674000"/>
            <a:ext cx="11385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36575" algn="just"/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«Игра является не отдельным фрагментом учебного занятия, а принципом, пронизывающим все обучение.»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         </a:t>
            </a:r>
          </a:p>
          <a:p>
            <a:pPr marL="7713663" algn="just"/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Г.А. Китайгородская</a:t>
            </a:r>
            <a:endParaRPr lang="ru-RU" sz="240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4B198837-6852-40C8-AB63-E6D661E97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778" y="3733607"/>
            <a:ext cx="4028222" cy="302366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39DEF7F6-F9C9-4734-A441-FBD37832F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00" y="3733607"/>
            <a:ext cx="4028222" cy="302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88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B17086-1348-41D1-AAEF-04A4BE547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255"/>
            <a:ext cx="12192000" cy="1325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ИГРЫ: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81A97A7-F872-4461-A9DF-FCEA4D1CDDAF}"/>
              </a:ext>
            </a:extLst>
          </p:cNvPr>
          <p:cNvSpPr txBox="1"/>
          <p:nvPr/>
        </p:nvSpPr>
        <p:spPr>
          <a:xfrm>
            <a:off x="1166665" y="1536174"/>
            <a:ext cx="744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263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	Слышу – не слышу </a:t>
            </a:r>
          </a:p>
          <a:p>
            <a:pPr indent="449263"/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	Цвета </a:t>
            </a:r>
          </a:p>
          <a:p>
            <a:pPr indent="449263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	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Договорки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49263"/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	Озвучивание картинки </a:t>
            </a:r>
          </a:p>
          <a:p>
            <a:pPr indent="449263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	Рассказ по рисунку</a:t>
            </a:r>
          </a:p>
          <a:p>
            <a:pPr indent="449263"/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	Волшебное зеркало</a:t>
            </a:r>
          </a:p>
          <a:p>
            <a:pPr indent="449263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	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Simon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says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49263"/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	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Toy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Shop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49263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	В зоопарке</a:t>
            </a:r>
          </a:p>
          <a:p>
            <a:pPr indent="449263"/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	Игра в мяч. 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7A5CD14-9938-4E69-9169-8BA626B480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045" y="4175378"/>
            <a:ext cx="3579335" cy="2682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B05AAAED-7A73-4FD1-973E-DEF5A1F8A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837" y="1420489"/>
            <a:ext cx="3513956" cy="2741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27B45268-CCE2-4C08-B68F-D4FDB5E5BF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389" y="4198097"/>
            <a:ext cx="3273610" cy="2673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7906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25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Изобразительная деятельность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86311AA-D86E-400F-B0B2-08B4BF0C21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02" y="1436980"/>
            <a:ext cx="4705106" cy="352883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6C1A84A-FD1B-470B-A0DB-D290BAB8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9000"/>
            <a:ext cx="4701000" cy="35222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0B81735-ABFA-4BDC-A118-0EB3BC3586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00" y="3520440"/>
            <a:ext cx="5939444" cy="3337560"/>
          </a:xfrm>
          <a:prstGeom prst="rect">
            <a:avLst/>
          </a:prstGeom>
          <a:ln>
            <a:noFill/>
          </a:ln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2145430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3DD621-BB46-4646-AEE0-DAF773844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25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Групповая работа</a:t>
            </a:r>
            <a: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A9AE25-7C2D-45DA-A881-020DD23D6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34000"/>
            <a:ext cx="12192000" cy="4097963"/>
          </a:xfrm>
        </p:spPr>
        <p:txBody>
          <a:bodyPr/>
          <a:lstStyle/>
          <a:p>
            <a:pPr marL="1973263" indent="449263" algn="just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КВН «Ты преуспеваешь в английском?»</a:t>
            </a:r>
          </a:p>
          <a:p>
            <a:pPr marL="1973263" indent="449263" algn="just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Встречаем лесных гостей. Отгадай загадку о них</a:t>
            </a:r>
          </a:p>
          <a:p>
            <a:pPr marL="1973263" indent="449263" algn="just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Инсценировка сказки «Репка»</a:t>
            </a:r>
          </a:p>
          <a:p>
            <a:pPr marL="1973263" indent="449263" algn="just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Разучивание и исполнение детских английских песенок</a:t>
            </a:r>
          </a:p>
          <a:p>
            <a:pPr marL="1973263" indent="449263" algn="just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– забавный английский с Микки Маусом</a:t>
            </a:r>
          </a:p>
          <a:p>
            <a:pPr marL="1973263" indent="449263" algn="just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</a:p>
          <a:p>
            <a:pPr marL="1973263" indent="449263" algn="just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подведение итогов. Самый активный участник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1962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326</Words>
  <Application>Microsoft Office PowerPoint</Application>
  <PresentationFormat>Произвольный</PresentationFormat>
  <Paragraphs>68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Организация и проведение занятий внеурочной деятельности по английскому языку в начальной школе (из опыта работы) МБОУ «СОШ №10» г.Абакана Учитель английского языка: Ситникова Оксана Владимировна</vt:lpstr>
      <vt:lpstr> Знание языков относится к основным навыкам, владение которыми, должно стать правилом для каждого человека.  </vt:lpstr>
      <vt:lpstr> Целью внеурочной деятельности является: </vt:lpstr>
      <vt:lpstr>Внеурочная деятельность по английскому языку основывается на трёх формах:</vt:lpstr>
      <vt:lpstr>Языковая и речевая компетенция тренировались и совершенствовались в процессе  выполнения заданий различного формата:</vt:lpstr>
      <vt:lpstr>Игровая деятельность</vt:lpstr>
      <vt:lpstr>ИГРЫ:</vt:lpstr>
      <vt:lpstr>Изобразительная деятельность</vt:lpstr>
      <vt:lpstr>Групповая работа:</vt:lpstr>
      <vt:lpstr>В процессе изучения иностранного языка у ДЕТЕЙ сформировались:</vt:lpstr>
      <vt:lpstr>Сказки – замечательное средство приобщения детей к культуре народов, к развитию речи.</vt:lpstr>
      <vt:lpstr>Советы для изучения английского языка </vt:lpstr>
      <vt:lpstr>Презентация PowerPoint</vt:lpstr>
      <vt:lpstr>МБОУ «Средняя Общеобразовательная школа №10» г. АБАКАНА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пользователь</cp:lastModifiedBy>
  <cp:revision>11</cp:revision>
  <dcterms:created xsi:type="dcterms:W3CDTF">2020-07-05T17:04:43Z</dcterms:created>
  <dcterms:modified xsi:type="dcterms:W3CDTF">2021-09-24T05:47:37Z</dcterms:modified>
</cp:coreProperties>
</file>