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93" r:id="rId3"/>
    <p:sldId id="294" r:id="rId4"/>
    <p:sldId id="260" r:id="rId5"/>
    <p:sldId id="282" r:id="rId6"/>
    <p:sldId id="295" r:id="rId7"/>
    <p:sldId id="261" r:id="rId8"/>
    <p:sldId id="262" r:id="rId9"/>
    <p:sldId id="296" r:id="rId10"/>
    <p:sldId id="265" r:id="rId11"/>
    <p:sldId id="298" r:id="rId12"/>
    <p:sldId id="299" r:id="rId13"/>
    <p:sldId id="270" r:id="rId14"/>
    <p:sldId id="300" r:id="rId15"/>
    <p:sldId id="302" r:id="rId16"/>
    <p:sldId id="281" r:id="rId17"/>
    <p:sldId id="303" r:id="rId18"/>
    <p:sldId id="301" r:id="rId19"/>
    <p:sldId id="304" r:id="rId20"/>
    <p:sldId id="289" r:id="rId21"/>
    <p:sldId id="278" r:id="rId22"/>
    <p:sldId id="290" r:id="rId23"/>
    <p:sldId id="305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8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9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26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6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73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96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2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0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90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7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5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9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9208" y="334500"/>
            <a:ext cx="8229600" cy="1828800"/>
          </a:xfrm>
        </p:spPr>
        <p:txBody>
          <a:bodyPr/>
          <a:lstStyle/>
          <a:p>
            <a:r>
              <a:rPr lang="ru-RU" sz="6000" b="1" dirty="0">
                <a:solidFill>
                  <a:schemeClr val="hlink"/>
                </a:solidFill>
              </a:rPr>
              <a:t>Народы гор и степей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303135"/>
            <a:ext cx="6400800" cy="580245"/>
          </a:xfrm>
        </p:spPr>
        <p:txBody>
          <a:bodyPr/>
          <a:lstStyle/>
          <a:p>
            <a:r>
              <a:rPr lang="ru-RU" dirty="0">
                <a:solidFill>
                  <a:srgbClr val="000099"/>
                </a:solidFill>
              </a:rPr>
              <a:t>Условия жизни разных народов</a:t>
            </a:r>
          </a:p>
        </p:txBody>
      </p:sp>
      <p:pic>
        <p:nvPicPr>
          <p:cNvPr id="4" name="Picture 3" descr="C:\Documents and Settings\Администратор\Мои документы\Мои рисунки\От Сержа\Mountains\Baltoro Trek, Pakistan - 1600x1200 - ID 36271 - 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79221" y="3356992"/>
            <a:ext cx="3431271" cy="2880320"/>
          </a:xfrm>
          <a:prstGeom prst="rect">
            <a:avLst/>
          </a:prstGeom>
          <a:noFill/>
        </p:spPr>
      </p:pic>
      <p:pic>
        <p:nvPicPr>
          <p:cNvPr id="5" name="Picture 2" descr="C:\Documents and Settings\Администратор\Мои документы\Мои рисунки\4 класс\post-16975-1178979947_thum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3023215"/>
            <a:ext cx="3888432" cy="3063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ры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2" y="5777880"/>
            <a:ext cx="9132168" cy="10801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Теперь с Крайнего Севера мы перенесемся в противоположную сторону — на юг, в горную местность.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3958" y="0"/>
            <a:ext cx="9143998" cy="6858000"/>
            <a:chOff x="23958" y="0"/>
            <a:chExt cx="9143998" cy="6858000"/>
          </a:xfrm>
        </p:grpSpPr>
        <p:pic>
          <p:nvPicPr>
            <p:cNvPr id="6146" name="Picture 2" descr="https://ds04.infourok.ru/uploads/ex/087c/00075b7b-a5be921b/img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8" y="0"/>
              <a:ext cx="914399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360898" y="6457890"/>
              <a:ext cx="4536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И. Левитан «Сакля в Алупке»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684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03" y="1494672"/>
            <a:ext cx="6172114" cy="5256584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395536" y="169109"/>
            <a:ext cx="8119814" cy="1325563"/>
          </a:xfrm>
        </p:spPr>
        <p:txBody>
          <a:bodyPr>
            <a:noAutofit/>
          </a:bodyPr>
          <a:lstStyle/>
          <a:p>
            <a:pPr marL="365760" lvl="0" indent="-365760">
              <a:spcBef>
                <a:spcPct val="20000"/>
              </a:spcBef>
            </a:pP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Дома располагались на склонах гор, вплотную примыкая друг к другу таким образом, что крыша одного дома служила двориком для другого. Такое селение называлось </a:t>
            </a:r>
            <a:r>
              <a:rPr lang="ru-RU" sz="2400" b="1" dirty="0">
                <a:solidFill>
                  <a:srgbClr val="C00000"/>
                </a:solidFill>
                <a:ea typeface="+mn-ea"/>
                <a:cs typeface="+mn-cs"/>
              </a:rPr>
              <a:t>АУЛОМ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1293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28215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Несмотря на то, что жизнь людей на севере и юге имеет мало общего, люди в этих областях в основном занимались разведением животных, от которых получали пищу, кожу и мех для одежды. Вот и жители гор также были скотоводами.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5" name="Содержимое 4" descr="горцы.jpg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4680490" y="1646470"/>
            <a:ext cx="3609315" cy="4633581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4" name="Picture 6" descr="https://img-fotki.yandex.ru/get/47741/225044291.578/0_1918fb_22486eac_X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52148"/>
            <a:ext cx="3528392" cy="48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6381328"/>
            <a:ext cx="380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Франц </a:t>
            </a:r>
            <a:r>
              <a:rPr lang="ru-RU" sz="2000" b="1" dirty="0" err="1" smtClean="0"/>
              <a:t>Робо</a:t>
            </a:r>
            <a:r>
              <a:rPr lang="ru-RU" sz="2000" b="1" dirty="0" smtClean="0"/>
              <a:t>. Кавказцы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Кавказ в картинах художников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016548" y="948415"/>
            <a:ext cx="6934919" cy="5715442"/>
            <a:chOff x="1016548" y="948415"/>
            <a:chExt cx="6934919" cy="5715442"/>
          </a:xfrm>
        </p:grpSpPr>
        <p:pic>
          <p:nvPicPr>
            <p:cNvPr id="8194" name="Picture 2" descr="https://www.artists24.net/pictures/user_images/full/83839_lajan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548" y="948415"/>
              <a:ext cx="6934919" cy="5240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475656" y="6294525"/>
              <a:ext cx="540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Гурам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Кутателадзе</a:t>
              </a:r>
              <a:r>
                <a:rPr lang="ru-RU" b="1" dirty="0" smtClean="0"/>
                <a:t> </a:t>
              </a:r>
              <a:endParaRPr lang="ru-RU" b="1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66882" y="859791"/>
            <a:ext cx="8056318" cy="5760875"/>
            <a:chOff x="566882" y="859791"/>
            <a:chExt cx="8056318" cy="576087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031971" y="6251334"/>
              <a:ext cx="4287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Гурам</a:t>
              </a: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Доленджашвили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«</a:t>
              </a:r>
              <a:r>
                <a:rPr lang="ru-RU" b="1" dirty="0" smtClean="0"/>
                <a:t>Аул </a:t>
              </a:r>
              <a:r>
                <a:rPr lang="ru-RU" b="1" dirty="0" err="1" smtClean="0"/>
                <a:t>Балхар</a:t>
              </a:r>
              <a:r>
                <a:rPr lang="ru-RU" b="1" dirty="0" smtClean="0"/>
                <a:t>»</a:t>
              </a:r>
              <a:endPara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26" name="Picture 2" descr="https://data19.gallery.ru/albums/gallery/66912-a9145-82307961-m750x740-uf93e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82" y="859791"/>
              <a:ext cx="8056318" cy="5317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56177" y="1000106"/>
            <a:ext cx="8296601" cy="5234633"/>
            <a:chOff x="446740" y="942330"/>
            <a:chExt cx="8296601" cy="5234633"/>
          </a:xfrm>
        </p:grpSpPr>
        <p:pic>
          <p:nvPicPr>
            <p:cNvPr id="1028" name="Picture 4" descr="http://barkalla.ru/images/articles/f736d1c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40" y="942330"/>
              <a:ext cx="8296601" cy="4705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2040716" y="5807631"/>
              <a:ext cx="51879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Гурам</a:t>
              </a: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Доленджашвили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«Дагестан. </a:t>
              </a:r>
              <a:r>
                <a:rPr lang="ru-RU" b="1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Кубачи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» </a:t>
              </a:r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005841" y="849612"/>
            <a:ext cx="7246617" cy="5747765"/>
            <a:chOff x="1005841" y="849612"/>
            <a:chExt cx="7246617" cy="5747765"/>
          </a:xfrm>
        </p:grpSpPr>
        <p:pic>
          <p:nvPicPr>
            <p:cNvPr id="1030" name="Picture 6" descr="https://avatars.mds.yandex.net/get-zen_doc/1637352/pub_5d021f9c5bb22900af572031_5d04b89daec74a0d772f17ed/scale_1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841" y="849612"/>
              <a:ext cx="7246617" cy="5253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284943" y="6228045"/>
              <a:ext cx="5168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Нико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Пиросмани</a:t>
              </a:r>
              <a:r>
                <a:rPr lang="ru-RU" b="1" dirty="0" smtClean="0"/>
                <a:t> </a:t>
              </a:r>
              <a:endParaRPr lang="ru-RU" b="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202417" y="843196"/>
            <a:ext cx="6563180" cy="5743619"/>
            <a:chOff x="1202417" y="843196"/>
            <a:chExt cx="6563180" cy="5743619"/>
          </a:xfrm>
        </p:grpSpPr>
        <p:pic>
          <p:nvPicPr>
            <p:cNvPr id="1032" name="Picture 8" descr="https://postergrad.ru/izobrazhenie/58158/niko/threshing_yard_evenin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17" y="843196"/>
              <a:ext cx="6563180" cy="529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802828" y="6217483"/>
              <a:ext cx="3584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 smtClean="0"/>
                <a:t>Нико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Пирасмани</a:t>
              </a:r>
              <a:r>
                <a:rPr lang="ru-RU" b="1" dirty="0" smtClean="0"/>
                <a:t> «Гумно»</a:t>
              </a:r>
              <a:endParaRPr lang="ru-RU" b="1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291383" y="896499"/>
            <a:ext cx="6817676" cy="5728639"/>
            <a:chOff x="1202417" y="840163"/>
            <a:chExt cx="6817676" cy="5728639"/>
          </a:xfrm>
        </p:grpSpPr>
        <p:pic>
          <p:nvPicPr>
            <p:cNvPr id="1034" name="Picture 10" descr="https://i.pinimg.com/originals/3b/15/a2/3b15a28269a4cc6db1d6739a9387c37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17" y="840163"/>
              <a:ext cx="6817676" cy="5263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284943" y="6199470"/>
              <a:ext cx="504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 smtClean="0"/>
                <a:t>Нико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Пиросмани</a:t>
              </a:r>
              <a:r>
                <a:rPr lang="ru-RU" b="1" dirty="0" smtClean="0"/>
                <a:t> «Пастух с отарой»</a:t>
              </a:r>
              <a:endParaRPr lang="ru-RU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937493" y="831902"/>
            <a:ext cx="5428453" cy="6026098"/>
            <a:chOff x="1587430" y="734124"/>
            <a:chExt cx="5428453" cy="6026098"/>
          </a:xfrm>
        </p:grpSpPr>
        <p:pic>
          <p:nvPicPr>
            <p:cNvPr id="1038" name="Picture 14" descr="https://regnum.ru/uploads/pictures/news/2016/02/29/regnum_picture_1456763602219381_normal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430" y="734124"/>
              <a:ext cx="5428453" cy="5511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089999" y="6390890"/>
              <a:ext cx="4650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 smtClean="0"/>
                <a:t>Мартирос</a:t>
              </a:r>
              <a:r>
                <a:rPr lang="ru-RU" b="1" dirty="0" smtClean="0"/>
                <a:t> Сарьян «Полуденная тишина»</a:t>
              </a:r>
              <a:endParaRPr lang="ru-RU" b="1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56177" y="910379"/>
            <a:ext cx="7535277" cy="5780107"/>
            <a:chOff x="4015470" y="1043601"/>
            <a:chExt cx="7535277" cy="5780107"/>
          </a:xfrm>
        </p:grpSpPr>
        <p:pic>
          <p:nvPicPr>
            <p:cNvPr id="1040" name="Picture 16" descr="https://art16.ru/gallery2/d/85791-3/DSC0283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470" y="1043601"/>
              <a:ext cx="7535277" cy="5383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969282" y="6454376"/>
              <a:ext cx="5828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 smtClean="0"/>
                <a:t>Мартирос</a:t>
              </a:r>
              <a:r>
                <a:rPr lang="ru-RU" b="1" dirty="0" smtClean="0"/>
                <a:t> Сарьян «Мелодии гор. </a:t>
              </a:r>
              <a:r>
                <a:rPr lang="ru-RU" b="1" dirty="0" err="1" smtClean="0"/>
                <a:t>Гарни</a:t>
              </a:r>
              <a:r>
                <a:rPr lang="ru-RU" b="1" dirty="0" smtClean="0"/>
                <a:t>. Армения»</a:t>
              </a:r>
              <a:endParaRPr lang="ru-RU" b="1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35194" y="831622"/>
            <a:ext cx="6977694" cy="5955569"/>
            <a:chOff x="1114969" y="783219"/>
            <a:chExt cx="6977694" cy="5955569"/>
          </a:xfrm>
        </p:grpSpPr>
        <p:pic>
          <p:nvPicPr>
            <p:cNvPr id="1042" name="Picture 18" descr="https://holsta.net/photos/picfull2_51c9b44bab32c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969" y="783219"/>
              <a:ext cx="6977694" cy="5386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741068" y="6369456"/>
              <a:ext cx="2891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И. Айвазовский  «Тифлис»</a:t>
              </a:r>
              <a:endParaRPr lang="ru-RU" b="1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96932" y="852783"/>
            <a:ext cx="7249071" cy="5803051"/>
            <a:chOff x="1017281" y="898625"/>
            <a:chExt cx="7249071" cy="5803051"/>
          </a:xfrm>
        </p:grpSpPr>
        <p:pic>
          <p:nvPicPr>
            <p:cNvPr id="1044" name="Picture 20" descr="https://newlib.rgups.ru/site/assets/files/1460/voloshin.890x0-is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281" y="898625"/>
              <a:ext cx="7249071" cy="5351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754305" y="6332344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М. Волошин «</a:t>
              </a:r>
              <a:r>
                <a:rPr lang="ru-RU" b="1" dirty="0" err="1" smtClean="0"/>
                <a:t>Клктебель</a:t>
              </a:r>
              <a:r>
                <a:rPr lang="ru-RU" b="1" dirty="0" smtClean="0"/>
                <a:t>»</a:t>
              </a:r>
              <a:endParaRPr lang="ru-RU" b="1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80362" y="842708"/>
            <a:ext cx="8272416" cy="5963079"/>
            <a:chOff x="467545" y="859754"/>
            <a:chExt cx="8272416" cy="5963079"/>
          </a:xfrm>
        </p:grpSpPr>
        <p:pic>
          <p:nvPicPr>
            <p:cNvPr id="1046" name="Picture 22" descr="https://ic.pics.livejournal.com/russlink_art/76286636/161902/161902_100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859754"/>
              <a:ext cx="8272416" cy="5559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530143" y="6422723"/>
              <a:ext cx="54284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А. </a:t>
              </a:r>
              <a:r>
                <a:rPr lang="ru-RU" sz="2000" b="1" dirty="0"/>
                <a:t>Куинджи «Снежные вершины гор. Кавказ</a:t>
              </a:r>
              <a:r>
                <a:rPr lang="ru-RU" sz="2000" b="1" dirty="0" smtClean="0"/>
                <a:t>.»</a:t>
              </a:r>
              <a:endParaRPr lang="ru-RU" sz="2000" b="1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66882" y="737042"/>
            <a:ext cx="8402667" cy="5961627"/>
            <a:chOff x="450110" y="851872"/>
            <a:chExt cx="8402667" cy="5961627"/>
          </a:xfrm>
        </p:grpSpPr>
        <p:pic>
          <p:nvPicPr>
            <p:cNvPr id="1048" name="Picture 24" descr="https://ic.pics.livejournal.com/russlink_art/76286636/162503/162503_1000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10" y="851872"/>
              <a:ext cx="8402667" cy="552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992895" y="6413389"/>
              <a:ext cx="4292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А. Куинджи «Эльбрус</a:t>
              </a:r>
              <a:r>
                <a:rPr lang="ru-RU" sz="2000" b="1" dirty="0"/>
                <a:t>. Лунная </a:t>
              </a:r>
              <a:r>
                <a:rPr lang="ru-RU" sz="2000" b="1" dirty="0" smtClean="0"/>
                <a:t>ночь»</a:t>
              </a:r>
              <a:endParaRPr lang="ru-RU" sz="2000" b="1" dirty="0"/>
            </a:p>
          </p:txBody>
        </p:sp>
      </p:grpSp>
      <p:grpSp>
        <p:nvGrpSpPr>
          <p:cNvPr id="8192" name="Группа 8191"/>
          <p:cNvGrpSpPr/>
          <p:nvPr/>
        </p:nvGrpSpPr>
        <p:grpSpPr>
          <a:xfrm>
            <a:off x="1392806" y="766554"/>
            <a:ext cx="6909019" cy="6025633"/>
            <a:chOff x="1392806" y="766554"/>
            <a:chExt cx="6909019" cy="6025633"/>
          </a:xfrm>
        </p:grpSpPr>
        <p:pic>
          <p:nvPicPr>
            <p:cNvPr id="1050" name="Picture 26" descr="https://regnum.ru/uploads/pictures/news/2017/11/16/regnum_picture_1510841628945814_normal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806" y="766554"/>
              <a:ext cx="6473667" cy="5574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19773" y="6392077"/>
              <a:ext cx="5582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П. Кузнецов «Дорога на Алупку»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834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62" y="116632"/>
            <a:ext cx="7886700" cy="47158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Искусство народов степи.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wikiway.com/upload/iblock/21e/Step-Kazakhst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" y="717300"/>
            <a:ext cx="9144000" cy="610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953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www.baiterek.kz/archive/b01_03/images/00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5888"/>
            <a:ext cx="19335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http://vboreiko.35photo.ru/photos/20080701/477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9963"/>
            <a:ext cx="38100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http://img0.liveinternet.ru/images/attach/c/1/56/564/56564133_KA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4502150"/>
            <a:ext cx="27527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8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8" y="0"/>
            <a:ext cx="9131032" cy="684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8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048" y="4250209"/>
            <a:ext cx="788670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Степь в картинах художников.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63930" y="720524"/>
            <a:ext cx="8330440" cy="5988855"/>
            <a:chOff x="463930" y="720524"/>
            <a:chExt cx="8330440" cy="5988855"/>
          </a:xfrm>
        </p:grpSpPr>
        <p:pic>
          <p:nvPicPr>
            <p:cNvPr id="4098" name="Picture 2" descr="https://pbs.twimg.com/media/EXiZj5RXYAQAqdU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" y="720524"/>
              <a:ext cx="8330440" cy="5456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267744" y="6309269"/>
              <a:ext cx="53285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 smtClean="0"/>
                <a:t>Гапар</a:t>
              </a:r>
              <a:r>
                <a:rPr lang="ru-RU" sz="2000" b="1" dirty="0" smtClean="0"/>
                <a:t> </a:t>
              </a:r>
              <a:r>
                <a:rPr lang="ru-RU" sz="2000" b="1" dirty="0" err="1" smtClean="0"/>
                <a:t>Айтиев</a:t>
              </a:r>
              <a:r>
                <a:rPr lang="ru-RU" sz="2000" b="1" dirty="0" smtClean="0"/>
                <a:t> «Полдень на Иссык-Куле</a:t>
              </a:r>
              <a:endParaRPr lang="ru-RU" sz="2000" b="1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28275" y="720523"/>
            <a:ext cx="8366095" cy="5993145"/>
            <a:chOff x="428275" y="720523"/>
            <a:chExt cx="8366095" cy="5993145"/>
          </a:xfrm>
        </p:grpSpPr>
        <p:pic>
          <p:nvPicPr>
            <p:cNvPr id="4102" name="Picture 6" descr="http://www.mongolnow.com/wp-content/uploads/2019/08/rerich-mn-II-conf-16_08_2-990x66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75" y="720523"/>
              <a:ext cx="8366095" cy="562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138586" y="6344336"/>
              <a:ext cx="475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Н. Рерих «Монголия»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34009" y="720522"/>
            <a:ext cx="8836889" cy="6004839"/>
            <a:chOff x="225563" y="720522"/>
            <a:chExt cx="8836889" cy="6004839"/>
          </a:xfrm>
        </p:grpSpPr>
        <p:pic>
          <p:nvPicPr>
            <p:cNvPr id="4104" name="Picture 8" descr="https://rerih.org/media/902/download/90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63" y="720522"/>
              <a:ext cx="8836889" cy="533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985441" y="6356029"/>
              <a:ext cx="475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Н. Рерих «Монголия»</a:t>
              </a:r>
              <a:endParaRPr lang="ru-RU" b="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4009" y="716956"/>
            <a:ext cx="8852102" cy="4819575"/>
            <a:chOff x="134009" y="716956"/>
            <a:chExt cx="8852102" cy="4819575"/>
          </a:xfrm>
        </p:grpSpPr>
        <p:pic>
          <p:nvPicPr>
            <p:cNvPr id="4106" name="Picture 10" descr="https://iralebedeva.ru/images/kenbaev_1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09" y="716956"/>
              <a:ext cx="8852102" cy="4296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064130" y="5167199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b="1" dirty="0">
                  <a:latin typeface="Helvetica" panose="020B0604020202020204" pitchFamily="34" charset="0"/>
                </a:rPr>
                <a:t> </a:t>
              </a:r>
              <a:r>
                <a:rPr lang="ru-RU" b="1" dirty="0" err="1">
                  <a:latin typeface="Helvetica" panose="020B0604020202020204" pitchFamily="34" charset="0"/>
                </a:rPr>
                <a:t>Кенбаев</a:t>
              </a:r>
              <a:r>
                <a:rPr lang="ru-RU" b="1" dirty="0">
                  <a:latin typeface="Helvetica" panose="020B0604020202020204" pitchFamily="34" charset="0"/>
                </a:rPr>
                <a:t> </a:t>
              </a:r>
              <a:r>
                <a:rPr lang="ru-RU" b="1" dirty="0" err="1" smtClean="0">
                  <a:latin typeface="Helvetica" panose="020B0604020202020204" pitchFamily="34" charset="0"/>
                </a:rPr>
                <a:t>Молдахмет</a:t>
              </a:r>
              <a:r>
                <a:rPr lang="ru-RU" b="1" dirty="0" smtClean="0">
                  <a:latin typeface="Helvetica" panose="020B0604020202020204" pitchFamily="34" charset="0"/>
                </a:rPr>
                <a:t> «Песнь чабана»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61430" y="716956"/>
            <a:ext cx="8597260" cy="8383003"/>
            <a:chOff x="134009" y="-1773138"/>
            <a:chExt cx="8597260" cy="8383003"/>
          </a:xfrm>
        </p:grpSpPr>
        <p:pic>
          <p:nvPicPr>
            <p:cNvPr id="4110" name="Picture 14" descr="https://wahooart.com/Art.nsf/O/8XXJH7/$File/Vasily-Vasilevich-Vereshchagin-Kirghiz-Nomad-Tents-on-the-River-Chu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09" y="-1773138"/>
              <a:ext cx="8597260" cy="527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091216" y="6209755"/>
              <a:ext cx="5308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В. Верещагин «Киргизские юрты на реке Чу»</a:t>
              </a:r>
              <a:endParaRPr lang="ru-RU" sz="20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03648" y="116725"/>
            <a:ext cx="6655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Пейзажи степей в картинах художников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224885"/>
            <a:ext cx="87849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000" b="1" dirty="0"/>
              <a:t>Люди научились жить и в горах, и в низинах, затапливаемых водой во время разливов рек, и среди снегов, и среди раскаленных песков. Всюду, где живет человек, есть необходимое жилище. Свой дом каждый народ  с любовью украшает и населяет различными предметами.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650" y="4389613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Н. Рерих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 «Юрты. Монголия.»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http://www.roerich.ee/galnew/paintings/nr/Yurtas_Mongo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48" y="1550955"/>
            <a:ext cx="4617730" cy="2712917"/>
          </a:xfrm>
          <a:prstGeom prst="rect">
            <a:avLst/>
          </a:prstGeom>
          <a:noFill/>
        </p:spPr>
      </p:pic>
      <p:pic>
        <p:nvPicPr>
          <p:cNvPr id="7" name="Picture 2" descr="https://artchive.ru/res/media/img/oy800/work/ca1/214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8272" y="3429000"/>
            <a:ext cx="4224664" cy="26351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825938" y="6128467"/>
            <a:ext cx="268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П. Кузнецов  «Степной пейзаж с юртами»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62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Самостоятельная работа</a:t>
            </a:r>
            <a:endParaRPr lang="ru-RU" sz="3200" b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51520" y="478639"/>
            <a:ext cx="8511368" cy="76431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Сегодня вам предстоит в своих работах изобразить мир севера или мир юга — то, что произвело на вас наибольшее впечатление.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87CA3-9F29-4F90-AED6-43871E6D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30" y="3810443"/>
            <a:ext cx="3917682" cy="29389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10F443-6400-48E8-8CA6-A4C24F554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047" y="3810443"/>
            <a:ext cx="3915229" cy="29389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0154FE-AA07-4DAE-BCE0-F0B7B1C6D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30" y="1239397"/>
            <a:ext cx="3362966" cy="24410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0AA2B2-B48C-4F5A-9384-052513FFE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237526"/>
            <a:ext cx="3563239" cy="24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"/>
            <a:ext cx="4952562" cy="340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38" y="129185"/>
            <a:ext cx="4611881" cy="320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24" y="3356992"/>
            <a:ext cx="4656576" cy="335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60" y="3408832"/>
            <a:ext cx="4781528" cy="330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2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AB51D4-524A-4859-84CE-C1E53345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1" y="188640"/>
            <a:ext cx="4910899" cy="34703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50E30F-8326-41A1-80FB-68E0FB0A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639" y="3429000"/>
            <a:ext cx="3816424" cy="31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90894-E945-4FE4-A30D-2A94F834E7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9CD1C1-8427-4194-AE2D-AFCD7A92F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CA76F2-2184-49BB-95DC-CA1A03EA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" y="274164"/>
            <a:ext cx="9172602" cy="61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7" y="332656"/>
            <a:ext cx="8274507" cy="621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9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Жилища народов Севера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2" descr="http://1.bp.blogspot.com/_nMA07ATUYa8/THZDtVFfLgI/AAAAAAAABIA/NsyObA75qDE/s1600/2415-Photo-igloo-kamotik-Arctic-Bay-couleur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744912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forum.chukotken.ru/uploads/1260535975/gallery_6507_72_367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49725"/>
            <a:ext cx="32766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http://strana.ru/media/images/uploaded/gallery_promo6893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92375"/>
            <a:ext cx="41719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14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6" y="0"/>
            <a:ext cx="8686058" cy="133516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Иглу</a:t>
            </a:r>
            <a:r>
              <a:rPr lang="ru-RU" sz="2800" b="1" i="1" dirty="0" smtClean="0"/>
              <a:t> — </a:t>
            </a:r>
            <a:r>
              <a:rPr lang="ru-RU" sz="2800" b="1" dirty="0" smtClean="0"/>
              <a:t>жилище народов Севера, сложенное из снежных блоков</a:t>
            </a:r>
            <a:endParaRPr lang="ru-RU" sz="2800" b="1" dirty="0"/>
          </a:p>
        </p:txBody>
      </p:sp>
      <p:pic>
        <p:nvPicPr>
          <p:cNvPr id="5" name="Содержимое 4" descr="buke.jpg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692965" y="1825625"/>
            <a:ext cx="3757570" cy="4351338"/>
          </a:xfrm>
        </p:spPr>
      </p:pic>
      <p:pic>
        <p:nvPicPr>
          <p:cNvPr id="6" name="Содержимое 5" descr="iglo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70882" y="2423954"/>
            <a:ext cx="3602736" cy="3154680"/>
          </a:xfrm>
        </p:spPr>
      </p:pic>
      <p:pic>
        <p:nvPicPr>
          <p:cNvPr id="7" name="Рисунок 6" descr="buk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372542"/>
            <a:ext cx="8640960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E0353-E347-4D48-BB40-7B77DFA7F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3" t="6905" r="4878" b="49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6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nnagolutvina.narod.ru/ill2/img/new_4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408712" cy="683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41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666" y="260648"/>
            <a:ext cx="788670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Одежда северных народов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Борисов. Мальчик-ненец. Маточкин Шар. Новая Земля. 18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36247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2666" y="609329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А. Борисов «Мальчик-ненец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. Маточкин Шар. Новая 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Земля»</a:t>
            </a:r>
            <a:endParaRPr lang="ru-RU" b="1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Чум, яранга</a:t>
            </a:r>
            <a:r>
              <a:rPr lang="ru-RU" sz="2800" b="1" i="1" dirty="0" smtClean="0"/>
              <a:t> </a:t>
            </a:r>
            <a:r>
              <a:rPr lang="ru-RU" sz="2800" b="1" dirty="0" smtClean="0"/>
              <a:t>— жилища народов Севера, сделанные из оленьих шкур.</a:t>
            </a:r>
            <a:endParaRPr lang="ru-RU" sz="2400" b="1" dirty="0"/>
          </a:p>
        </p:txBody>
      </p:sp>
      <p:pic>
        <p:nvPicPr>
          <p:cNvPr id="4098" name="Picture 2" descr="https://mtdata.ru/u12/photoF777/20981522564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2756"/>
            <a:ext cx="720079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616530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А. Лях «Стойбище </a:t>
            </a:r>
            <a:r>
              <a:rPr lang="ru-RU" sz="2000" b="1" dirty="0" err="1" smtClean="0"/>
              <a:t>хантов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504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Север в живописи художников</a:t>
            </a:r>
            <a:endParaRPr lang="ru-RU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28650" y="980728"/>
            <a:ext cx="8191822" cy="5596797"/>
            <a:chOff x="628650" y="980728"/>
            <a:chExt cx="8191822" cy="5596797"/>
          </a:xfrm>
        </p:grpSpPr>
        <p:pic>
          <p:nvPicPr>
            <p:cNvPr id="5122" name="Picture 2" descr="https://tunnel.ru/media/images/2020-01/post/135730/27-zapolyar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980728"/>
              <a:ext cx="8191822" cy="5196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456309" y="6177415"/>
              <a:ext cx="4536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Ю. </a:t>
              </a:r>
              <a:r>
                <a:rPr lang="ru-RU" sz="2000" b="1" dirty="0" err="1" smtClean="0"/>
                <a:t>Васендин</a:t>
              </a:r>
              <a:r>
                <a:rPr lang="ru-RU" sz="2000" b="1" dirty="0" smtClean="0"/>
                <a:t> «Заполярье»</a:t>
              </a:r>
              <a:endParaRPr lang="ru-RU" sz="2000" b="1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47405" y="980728"/>
            <a:ext cx="7567945" cy="5581408"/>
            <a:chOff x="947405" y="980728"/>
            <a:chExt cx="7567945" cy="5581408"/>
          </a:xfrm>
        </p:grpSpPr>
        <p:pic>
          <p:nvPicPr>
            <p:cNvPr id="5124" name="Picture 4" descr="&quot;Медведи на льду у берегов Новой Земли&quot;, 19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405" y="980728"/>
              <a:ext cx="7567945" cy="511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815053" y="6192804"/>
              <a:ext cx="583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А. Борисов «Медведи </a:t>
              </a:r>
              <a:r>
                <a:rPr lang="ru-RU" b="1" dirty="0"/>
                <a:t>на льду у берегов Новой Земли"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04084" y="899546"/>
            <a:ext cx="8335838" cy="5844242"/>
            <a:chOff x="504084" y="899546"/>
            <a:chExt cx="8335838" cy="5844242"/>
          </a:xfrm>
        </p:grpSpPr>
        <p:pic>
          <p:nvPicPr>
            <p:cNvPr id="5126" name="Picture 6" descr="&quot;Судно во льдах (Яхта «Мечта»)&quot;. 18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84" y="899546"/>
              <a:ext cx="8335838" cy="5293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943708" y="6343678"/>
              <a:ext cx="5256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А. Борисов </a:t>
              </a:r>
              <a:r>
                <a:rPr lang="ru-RU" sz="2000" b="1" dirty="0"/>
                <a:t>"Судно во льдах (Яхта «Мечта»)"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187624" y="806374"/>
            <a:ext cx="6685944" cy="5895718"/>
            <a:chOff x="1187624" y="806374"/>
            <a:chExt cx="6685944" cy="5895718"/>
          </a:xfrm>
        </p:grpSpPr>
        <p:pic>
          <p:nvPicPr>
            <p:cNvPr id="5130" name="Picture 10" descr="https://cs2.livemaster.ru/storage/26/16/fa64a087897346a53512efae1ere--kartiny-i-panno-kartina-maslom-ajvazovskij-ledyanye-gory-v-a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806374"/>
              <a:ext cx="6685944" cy="537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34333" y="6301982"/>
              <a:ext cx="3932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И. Айвазовский «Ледяные горы»</a:t>
              </a:r>
              <a:endParaRPr lang="ru-RU" sz="20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276130" y="829023"/>
            <a:ext cx="6696221" cy="5894029"/>
            <a:chOff x="1177347" y="793136"/>
            <a:chExt cx="6696221" cy="5894029"/>
          </a:xfrm>
        </p:grpSpPr>
        <p:pic>
          <p:nvPicPr>
            <p:cNvPr id="5132" name="Picture 12" descr="Аляска в живописи Кент Рокуэлл. Аляска. Вид с Лисьего острова зимой. Холст на фанере, масло. 72х86. 1919. Государственный музей изобразительных искусств имени А.С.Пушкина. Картина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846" y="793136"/>
              <a:ext cx="6676722" cy="5532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177347" y="6287055"/>
              <a:ext cx="66145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Кент </a:t>
              </a:r>
              <a:r>
                <a:rPr lang="ru-RU" sz="2000" b="1" dirty="0" err="1" smtClean="0"/>
                <a:t>Рокуэлл</a:t>
              </a:r>
              <a:r>
                <a:rPr lang="ru-RU" sz="2000" b="1" dirty="0" smtClean="0"/>
                <a:t> «Аляска</a:t>
              </a:r>
              <a:r>
                <a:rPr lang="ru-RU" sz="2000" b="1" dirty="0"/>
                <a:t>. Вид с Лисьего острова </a:t>
              </a:r>
              <a:r>
                <a:rPr lang="ru-RU" sz="2000" b="1" dirty="0" smtClean="0"/>
                <a:t>зимой»</a:t>
              </a:r>
              <a:endParaRPr lang="ru-RU" sz="2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61039" y="850590"/>
            <a:ext cx="8021927" cy="5969743"/>
            <a:chOff x="661039" y="850590"/>
            <a:chExt cx="8021927" cy="5969743"/>
          </a:xfrm>
        </p:grpSpPr>
        <p:pic>
          <p:nvPicPr>
            <p:cNvPr id="5134" name="Picture 14" descr="Аляска в живописи Томас Хилл. Ледник Мьюи, Аляска. 1887-1888. Оклендский музей Калифорнии. Картина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39" y="850590"/>
              <a:ext cx="8021927" cy="5368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201010" y="6420223"/>
              <a:ext cx="48659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Томас </a:t>
              </a:r>
              <a:r>
                <a:rPr lang="ru-RU" sz="2000" b="1" dirty="0"/>
                <a:t>Хилл. </a:t>
              </a:r>
              <a:r>
                <a:rPr lang="ru-RU" sz="2000" b="1" dirty="0" smtClean="0"/>
                <a:t>«Ледник </a:t>
              </a:r>
              <a:r>
                <a:rPr lang="ru-RU" sz="2000" b="1" dirty="0" err="1"/>
                <a:t>Мьюи</a:t>
              </a:r>
              <a:r>
                <a:rPr lang="ru-RU" sz="2000" b="1" dirty="0"/>
                <a:t>, </a:t>
              </a:r>
              <a:r>
                <a:rPr lang="ru-RU" sz="2000" b="1" dirty="0" smtClean="0"/>
                <a:t>Аляска»</a:t>
              </a:r>
              <a:endParaRPr lang="ru-RU" sz="2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139195" y="796528"/>
            <a:ext cx="7376155" cy="5875731"/>
            <a:chOff x="957520" y="815471"/>
            <a:chExt cx="7376155" cy="5875731"/>
          </a:xfrm>
        </p:grpSpPr>
        <p:pic>
          <p:nvPicPr>
            <p:cNvPr id="5136" name="Picture 16" descr="https://img-fotki.yandex.ru/get/4101/vaga-land.5/0_1e911_12fea597_XL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20" y="815471"/>
              <a:ext cx="7376155" cy="5384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478142" y="6291092"/>
              <a:ext cx="3816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Свен </a:t>
              </a:r>
              <a:r>
                <a:rPr lang="ru-RU" sz="2000" b="1" dirty="0" err="1" smtClean="0"/>
                <a:t>Локко</a:t>
              </a:r>
              <a:r>
                <a:rPr lang="ru-RU" sz="2000" b="1" dirty="0" smtClean="0"/>
                <a:t> «Северное сияние»</a:t>
              </a:r>
              <a:endParaRPr lang="ru-RU" sz="2000" b="1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144556" y="797652"/>
            <a:ext cx="4922413" cy="5966836"/>
            <a:chOff x="2144556" y="797652"/>
            <a:chExt cx="4922413" cy="5966836"/>
          </a:xfrm>
        </p:grpSpPr>
        <p:pic>
          <p:nvPicPr>
            <p:cNvPr id="1026" name="Picture 2" descr="1896 Северное сияние. Панно для выставки в Н.Новгороде (603x700, 158Kb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309" y="797652"/>
              <a:ext cx="4610660" cy="534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144556" y="6118157"/>
              <a:ext cx="4742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К. Коровин «Северное сияние» </a:t>
              </a:r>
            </a:p>
            <a:p>
              <a:pPr algn="ctr"/>
              <a:r>
                <a:rPr lang="ru-RU" b="1" dirty="0" smtClean="0"/>
                <a:t>Панно </a:t>
              </a:r>
              <a:r>
                <a:rPr lang="ru-RU" b="1" dirty="0"/>
                <a:t>для выставки в Нижнем Новгороде.</a:t>
              </a:r>
              <a:r>
                <a:rPr lang="ru-RU" b="1" dirty="0" smtClean="0"/>
                <a:t> 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717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</TotalTime>
  <Words>461</Words>
  <Application>Microsoft Office PowerPoint</Application>
  <PresentationFormat>Экран (4:3)</PresentationFormat>
  <Paragraphs>51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Helvetica</vt:lpstr>
      <vt:lpstr>Helvetica Neue</vt:lpstr>
      <vt:lpstr>Тема Office</vt:lpstr>
      <vt:lpstr>Народы гор и степей</vt:lpstr>
      <vt:lpstr>Люди научились жить и в горах, и в низинах, затапливаемых водой во время разливов рек, и среди снегов, и среди раскаленных песков. Всюду, где живет человек, есть необходимое жилище. Свой дом каждый народ  с любовью украшает и населяет различными предметами. </vt:lpstr>
      <vt:lpstr>Жилища народов Севера</vt:lpstr>
      <vt:lpstr>Иглу — жилище народов Севера, сложенное из снежных блоков</vt:lpstr>
      <vt:lpstr>Презентация PowerPoint</vt:lpstr>
      <vt:lpstr>Презентация PowerPoint</vt:lpstr>
      <vt:lpstr>Одежда северных народов</vt:lpstr>
      <vt:lpstr>Чум, яранга — жилища народов Севера, сделанные из оленьих шкур.</vt:lpstr>
      <vt:lpstr>Север в живописи художников</vt:lpstr>
      <vt:lpstr>Теперь с Крайнего Севера мы перенесемся в противоположную сторону — на юг, в горную местность.</vt:lpstr>
      <vt:lpstr>Презентация PowerPoint</vt:lpstr>
      <vt:lpstr>Дома располагались на склонах гор, вплотную примыкая друг к другу таким образом, что крыша одного дома служила двориком для другого. Такое селение называлось АУЛОМ. </vt:lpstr>
      <vt:lpstr>Несмотря на то, что жизнь людей на севере и юге имеет мало общего, люди в этих областях в основном занимались разведением животных, от которых получали пищу, кожу и мех для одежды. Вот и жители гор также были скотоводами. </vt:lpstr>
      <vt:lpstr>Кавказ в картинах художников</vt:lpstr>
      <vt:lpstr>Искусство народов степи.</vt:lpstr>
      <vt:lpstr>Презентация PowerPoint</vt:lpstr>
      <vt:lpstr>Презентация PowerPoint</vt:lpstr>
      <vt:lpstr>Презентация PowerPoint</vt:lpstr>
      <vt:lpstr>Степь в картинах художников.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днс</dc:creator>
  <cp:lastModifiedBy>днс</cp:lastModifiedBy>
  <cp:revision>44</cp:revision>
  <dcterms:modified xsi:type="dcterms:W3CDTF">2021-07-13T09:24:04Z</dcterms:modified>
</cp:coreProperties>
</file>