
<file path=[Content_Types].xml><?xml version="1.0" encoding="utf-8"?>
<Types xmlns="http://schemas.openxmlformats.org/package/2006/content-types">
  <Default Extension="crdownload" ContentType="image/jpeg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0" r:id="rId3"/>
    <p:sldId id="258" r:id="rId4"/>
    <p:sldId id="259" r:id="rId5"/>
    <p:sldId id="272" r:id="rId6"/>
    <p:sldId id="262" r:id="rId7"/>
    <p:sldId id="260" r:id="rId8"/>
    <p:sldId id="266" r:id="rId9"/>
    <p:sldId id="267" r:id="rId10"/>
    <p:sldId id="263" r:id="rId11"/>
    <p:sldId id="264" r:id="rId12"/>
    <p:sldId id="271" r:id="rId13"/>
    <p:sldId id="269" r:id="rId14"/>
    <p:sldId id="265" r:id="rId15"/>
    <p:sldId id="268" r:id="rId16"/>
    <p:sldId id="274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вгений Сычев" initials="ЕС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C94D62-76E9-4D1C-980F-55174CC98B75}" v="5" dt="2021-09-01T17:22:57.4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598" autoAdjust="0"/>
  </p:normalViewPr>
  <p:slideViewPr>
    <p:cSldViewPr snapToGrid="0">
      <p:cViewPr varScale="1">
        <p:scale>
          <a:sx n="81" d="100"/>
          <a:sy n="81" d="100"/>
        </p:scale>
        <p:origin x="75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Евгений Сычев" userId="9ec826eb0720dacc" providerId="LiveId" clId="{AEC94D62-76E9-4D1C-980F-55174CC98B75}"/>
    <pc:docChg chg="undo custSel addSld delSld modSld sldOrd">
      <pc:chgData name="Евгений Сычев" userId="9ec826eb0720dacc" providerId="LiveId" clId="{AEC94D62-76E9-4D1C-980F-55174CC98B75}" dt="2021-09-01T17:23:52.681" v="246" actId="1076"/>
      <pc:docMkLst>
        <pc:docMk/>
      </pc:docMkLst>
      <pc:sldChg chg="modSp mod">
        <pc:chgData name="Евгений Сычев" userId="9ec826eb0720dacc" providerId="LiveId" clId="{AEC94D62-76E9-4D1C-980F-55174CC98B75}" dt="2021-09-01T17:19:49.631" v="218" actId="20577"/>
        <pc:sldMkLst>
          <pc:docMk/>
          <pc:sldMk cId="3214990745" sldId="259"/>
        </pc:sldMkLst>
        <pc:spChg chg="mod">
          <ac:chgData name="Евгений Сычев" userId="9ec826eb0720dacc" providerId="LiveId" clId="{AEC94D62-76E9-4D1C-980F-55174CC98B75}" dt="2021-09-01T17:19:49.631" v="218" actId="20577"/>
          <ac:spMkLst>
            <pc:docMk/>
            <pc:sldMk cId="3214990745" sldId="259"/>
            <ac:spMk id="3" creationId="{1DC3BFF2-31AC-4279-9BF1-91427C82216C}"/>
          </ac:spMkLst>
        </pc:spChg>
      </pc:sldChg>
      <pc:sldChg chg="addSp delSp modSp mod delAnim">
        <pc:chgData name="Евгений Сычев" userId="9ec826eb0720dacc" providerId="LiveId" clId="{AEC94D62-76E9-4D1C-980F-55174CC98B75}" dt="2021-09-01T17:10:05.362" v="8" actId="14100"/>
        <pc:sldMkLst>
          <pc:docMk/>
          <pc:sldMk cId="1422107782" sldId="264"/>
        </pc:sldMkLst>
        <pc:picChg chg="add mod">
          <ac:chgData name="Евгений Сычев" userId="9ec826eb0720dacc" providerId="LiveId" clId="{AEC94D62-76E9-4D1C-980F-55174CC98B75}" dt="2021-09-01T17:10:05.362" v="8" actId="14100"/>
          <ac:picMkLst>
            <pc:docMk/>
            <pc:sldMk cId="1422107782" sldId="264"/>
            <ac:picMk id="5" creationId="{ACE4737C-38DF-4289-9396-EEFD0A2D2B4E}"/>
          </ac:picMkLst>
        </pc:picChg>
        <pc:picChg chg="del">
          <ac:chgData name="Евгений Сычев" userId="9ec826eb0720dacc" providerId="LiveId" clId="{AEC94D62-76E9-4D1C-980F-55174CC98B75}" dt="2021-09-01T17:09:47.666" v="0" actId="478"/>
          <ac:picMkLst>
            <pc:docMk/>
            <pc:sldMk cId="1422107782" sldId="264"/>
            <ac:picMk id="13" creationId="{72DC64D0-9343-4398-BBAE-2DC0FF04E443}"/>
          </ac:picMkLst>
        </pc:picChg>
      </pc:sldChg>
      <pc:sldChg chg="addSp delSp modSp mod delAnim">
        <pc:chgData name="Евгений Сычев" userId="9ec826eb0720dacc" providerId="LiveId" clId="{AEC94D62-76E9-4D1C-980F-55174CC98B75}" dt="2021-09-01T17:11:33.537" v="27" actId="1076"/>
        <pc:sldMkLst>
          <pc:docMk/>
          <pc:sldMk cId="4276072141" sldId="265"/>
        </pc:sldMkLst>
        <pc:picChg chg="add mod">
          <ac:chgData name="Евгений Сычев" userId="9ec826eb0720dacc" providerId="LiveId" clId="{AEC94D62-76E9-4D1C-980F-55174CC98B75}" dt="2021-09-01T17:11:33.537" v="27" actId="1076"/>
          <ac:picMkLst>
            <pc:docMk/>
            <pc:sldMk cId="4276072141" sldId="265"/>
            <ac:picMk id="3" creationId="{2A4BE484-3238-4078-B019-403878641323}"/>
          </ac:picMkLst>
        </pc:picChg>
        <pc:picChg chg="del">
          <ac:chgData name="Евгений Сычев" userId="9ec826eb0720dacc" providerId="LiveId" clId="{AEC94D62-76E9-4D1C-980F-55174CC98B75}" dt="2021-09-01T17:11:25.188" v="22" actId="478"/>
          <ac:picMkLst>
            <pc:docMk/>
            <pc:sldMk cId="4276072141" sldId="265"/>
            <ac:picMk id="6" creationId="{C5EEBEC2-5460-4DC1-864F-B3C1018D8718}"/>
          </ac:picMkLst>
        </pc:picChg>
      </pc:sldChg>
      <pc:sldChg chg="addSp modSp mod">
        <pc:chgData name="Евгений Сычев" userId="9ec826eb0720dacc" providerId="LiveId" clId="{AEC94D62-76E9-4D1C-980F-55174CC98B75}" dt="2021-09-01T17:22:15.481" v="235" actId="1076"/>
        <pc:sldMkLst>
          <pc:docMk/>
          <pc:sldMk cId="3859330732" sldId="268"/>
        </pc:sldMkLst>
        <pc:spChg chg="mod">
          <ac:chgData name="Евгений Сычев" userId="9ec826eb0720dacc" providerId="LiveId" clId="{AEC94D62-76E9-4D1C-980F-55174CC98B75}" dt="2021-09-01T17:22:15.481" v="235" actId="1076"/>
          <ac:spMkLst>
            <pc:docMk/>
            <pc:sldMk cId="3859330732" sldId="268"/>
            <ac:spMk id="2" creationId="{E1877DFE-9E1B-48E7-9B2D-C2EDD569EA02}"/>
          </ac:spMkLst>
        </pc:spChg>
        <pc:spChg chg="add mod">
          <ac:chgData name="Евгений Сычев" userId="9ec826eb0720dacc" providerId="LiveId" clId="{AEC94D62-76E9-4D1C-980F-55174CC98B75}" dt="2021-09-01T17:14:40.890" v="101" actId="1076"/>
          <ac:spMkLst>
            <pc:docMk/>
            <pc:sldMk cId="3859330732" sldId="268"/>
            <ac:spMk id="3" creationId="{ADF8A637-F45B-48A1-950D-F04834DDD6B1}"/>
          </ac:spMkLst>
        </pc:spChg>
        <pc:picChg chg="mod">
          <ac:chgData name="Евгений Сычев" userId="9ec826eb0720dacc" providerId="LiveId" clId="{AEC94D62-76E9-4D1C-980F-55174CC98B75}" dt="2021-09-01T17:12:28.074" v="38" actId="14100"/>
          <ac:picMkLst>
            <pc:docMk/>
            <pc:sldMk cId="3859330732" sldId="268"/>
            <ac:picMk id="4" creationId="{5B1CB270-618E-4F38-88FC-B1A468794E60}"/>
          </ac:picMkLst>
        </pc:picChg>
        <pc:picChg chg="mod">
          <ac:chgData name="Евгений Сычев" userId="9ec826eb0720dacc" providerId="LiveId" clId="{AEC94D62-76E9-4D1C-980F-55174CC98B75}" dt="2021-09-01T17:22:12.756" v="234" actId="1076"/>
          <ac:picMkLst>
            <pc:docMk/>
            <pc:sldMk cId="3859330732" sldId="268"/>
            <ac:picMk id="5" creationId="{95D14627-6DDA-462C-BD53-E26268ECEF0F}"/>
          </ac:picMkLst>
        </pc:picChg>
        <pc:picChg chg="add mod">
          <ac:chgData name="Евгений Сычев" userId="9ec826eb0720dacc" providerId="LiveId" clId="{AEC94D62-76E9-4D1C-980F-55174CC98B75}" dt="2021-09-01T17:14:47.746" v="103" actId="14100"/>
          <ac:picMkLst>
            <pc:docMk/>
            <pc:sldMk cId="3859330732" sldId="268"/>
            <ac:picMk id="7" creationId="{D9CA8E7A-CF00-457B-B74C-0361FE0FE592}"/>
          </ac:picMkLst>
        </pc:picChg>
      </pc:sldChg>
      <pc:sldChg chg="addSp delSp modSp mod delAnim">
        <pc:chgData name="Евгений Сычев" userId="9ec826eb0720dacc" providerId="LiveId" clId="{AEC94D62-76E9-4D1C-980F-55174CC98B75}" dt="2021-09-01T17:11:23.110" v="21" actId="962"/>
        <pc:sldMkLst>
          <pc:docMk/>
          <pc:sldMk cId="297734945" sldId="269"/>
        </pc:sldMkLst>
        <pc:picChg chg="add mod">
          <ac:chgData name="Евгений Сычев" userId="9ec826eb0720dacc" providerId="LiveId" clId="{AEC94D62-76E9-4D1C-980F-55174CC98B75}" dt="2021-09-01T17:11:23.110" v="21" actId="962"/>
          <ac:picMkLst>
            <pc:docMk/>
            <pc:sldMk cId="297734945" sldId="269"/>
            <ac:picMk id="3" creationId="{9C8D84CB-FAC2-42F9-B6CC-34D7143052CC}"/>
          </ac:picMkLst>
        </pc:picChg>
        <pc:picChg chg="del mod">
          <ac:chgData name="Евгений Сычев" userId="9ec826eb0720dacc" providerId="LiveId" clId="{AEC94D62-76E9-4D1C-980F-55174CC98B75}" dt="2021-09-01T17:11:18.485" v="17" actId="478"/>
          <ac:picMkLst>
            <pc:docMk/>
            <pc:sldMk cId="297734945" sldId="269"/>
            <ac:picMk id="5" creationId="{93D027C3-17F5-4657-A755-BF83610DE8AF}"/>
          </ac:picMkLst>
        </pc:picChg>
      </pc:sldChg>
      <pc:sldChg chg="addSp delSp modSp mod ord delAnim">
        <pc:chgData name="Евгений Сычев" userId="9ec826eb0720dacc" providerId="LiveId" clId="{AEC94D62-76E9-4D1C-980F-55174CC98B75}" dt="2021-09-01T17:18:07.230" v="134" actId="113"/>
        <pc:sldMkLst>
          <pc:docMk/>
          <pc:sldMk cId="959287496" sldId="270"/>
        </pc:sldMkLst>
        <pc:spChg chg="add mod">
          <ac:chgData name="Евгений Сычев" userId="9ec826eb0720dacc" providerId="LiveId" clId="{AEC94D62-76E9-4D1C-980F-55174CC98B75}" dt="2021-09-01T17:18:07.230" v="134" actId="113"/>
          <ac:spMkLst>
            <pc:docMk/>
            <pc:sldMk cId="959287496" sldId="270"/>
            <ac:spMk id="2" creationId="{C7B1C7E5-B5E5-4105-A7AD-B00FBD3B0C7D}"/>
          </ac:spMkLst>
        </pc:spChg>
        <pc:picChg chg="del">
          <ac:chgData name="Евгений Сычев" userId="9ec826eb0720dacc" providerId="LiveId" clId="{AEC94D62-76E9-4D1C-980F-55174CC98B75}" dt="2021-09-01T17:11:43.227" v="28" actId="478"/>
          <ac:picMkLst>
            <pc:docMk/>
            <pc:sldMk cId="959287496" sldId="270"/>
            <ac:picMk id="9" creationId="{1934B6FE-0996-4FF5-A475-979036205ACA}"/>
          </ac:picMkLst>
        </pc:picChg>
      </pc:sldChg>
      <pc:sldChg chg="addSp delSp modSp mod addAnim delAnim">
        <pc:chgData name="Евгений Сычев" userId="9ec826eb0720dacc" providerId="LiveId" clId="{AEC94D62-76E9-4D1C-980F-55174CC98B75}" dt="2021-09-01T17:11:14.163" v="15" actId="962"/>
        <pc:sldMkLst>
          <pc:docMk/>
          <pc:sldMk cId="2045913973" sldId="271"/>
        </pc:sldMkLst>
        <pc:picChg chg="add del">
          <ac:chgData name="Евгений Сычев" userId="9ec826eb0720dacc" providerId="LiveId" clId="{AEC94D62-76E9-4D1C-980F-55174CC98B75}" dt="2021-09-01T17:11:02.618" v="11" actId="478"/>
          <ac:picMkLst>
            <pc:docMk/>
            <pc:sldMk cId="2045913973" sldId="271"/>
            <ac:picMk id="2" creationId="{EED90782-3FE1-43EA-A6CA-BEB09232DACD}"/>
          </ac:picMkLst>
        </pc:picChg>
        <pc:picChg chg="add mod">
          <ac:chgData name="Евгений Сычев" userId="9ec826eb0720dacc" providerId="LiveId" clId="{AEC94D62-76E9-4D1C-980F-55174CC98B75}" dt="2021-09-01T17:11:14.163" v="15" actId="962"/>
          <ac:picMkLst>
            <pc:docMk/>
            <pc:sldMk cId="2045913973" sldId="271"/>
            <ac:picMk id="5" creationId="{A7BAD5C6-0D83-47D7-A0AC-945B66CBB6D0}"/>
          </ac:picMkLst>
        </pc:picChg>
      </pc:sldChg>
      <pc:sldChg chg="addSp delSp modSp new mod">
        <pc:chgData name="Евгений Сычев" userId="9ec826eb0720dacc" providerId="LiveId" clId="{AEC94D62-76E9-4D1C-980F-55174CC98B75}" dt="2021-09-01T17:21:25.897" v="233" actId="1076"/>
        <pc:sldMkLst>
          <pc:docMk/>
          <pc:sldMk cId="4111214918" sldId="272"/>
        </pc:sldMkLst>
        <pc:spChg chg="del">
          <ac:chgData name="Евгений Сычев" userId="9ec826eb0720dacc" providerId="LiveId" clId="{AEC94D62-76E9-4D1C-980F-55174CC98B75}" dt="2021-09-01T17:20:10.420" v="220" actId="478"/>
          <ac:spMkLst>
            <pc:docMk/>
            <pc:sldMk cId="4111214918" sldId="272"/>
            <ac:spMk id="2" creationId="{67920837-9383-4E21-A3D5-87E7E3D3C81A}"/>
          </ac:spMkLst>
        </pc:spChg>
        <pc:spChg chg="del">
          <ac:chgData name="Евгений Сычев" userId="9ec826eb0720dacc" providerId="LiveId" clId="{AEC94D62-76E9-4D1C-980F-55174CC98B75}" dt="2021-09-01T17:20:12.658" v="221" actId="478"/>
          <ac:spMkLst>
            <pc:docMk/>
            <pc:sldMk cId="4111214918" sldId="272"/>
            <ac:spMk id="3" creationId="{C334292A-4943-45D4-9A51-DA6AE1077E90}"/>
          </ac:spMkLst>
        </pc:spChg>
        <pc:spChg chg="add mod">
          <ac:chgData name="Евгений Сычев" userId="9ec826eb0720dacc" providerId="LiveId" clId="{AEC94D62-76E9-4D1C-980F-55174CC98B75}" dt="2021-09-01T17:21:20.281" v="231" actId="1076"/>
          <ac:spMkLst>
            <pc:docMk/>
            <pc:sldMk cId="4111214918" sldId="272"/>
            <ac:spMk id="6" creationId="{E369A764-3D17-4FB5-AF6A-8FEE1410A489}"/>
          </ac:spMkLst>
        </pc:spChg>
        <pc:picChg chg="add mod">
          <ac:chgData name="Евгений Сычев" userId="9ec826eb0720dacc" providerId="LiveId" clId="{AEC94D62-76E9-4D1C-980F-55174CC98B75}" dt="2021-09-01T17:21:25.897" v="233" actId="1076"/>
          <ac:picMkLst>
            <pc:docMk/>
            <pc:sldMk cId="4111214918" sldId="272"/>
            <ac:picMk id="5" creationId="{8EADE07F-AB93-48CF-8121-E3BFCEFE3B34}"/>
          </ac:picMkLst>
        </pc:picChg>
      </pc:sldChg>
      <pc:sldChg chg="new del">
        <pc:chgData name="Евгений Сычев" userId="9ec826eb0720dacc" providerId="LiveId" clId="{AEC94D62-76E9-4D1C-980F-55174CC98B75}" dt="2021-09-01T17:23:11.856" v="242" actId="47"/>
        <pc:sldMkLst>
          <pc:docMk/>
          <pc:sldMk cId="1533652448" sldId="273"/>
        </pc:sldMkLst>
      </pc:sldChg>
      <pc:sldChg chg="modSp add del mod">
        <pc:chgData name="Евгений Сычев" userId="9ec826eb0720dacc" providerId="LiveId" clId="{AEC94D62-76E9-4D1C-980F-55174CC98B75}" dt="2021-09-01T17:23:52.681" v="246" actId="1076"/>
        <pc:sldMkLst>
          <pc:docMk/>
          <pc:sldMk cId="1953692756" sldId="274"/>
        </pc:sldMkLst>
        <pc:spChg chg="mod">
          <ac:chgData name="Евгений Сычев" userId="9ec826eb0720dacc" providerId="LiveId" clId="{AEC94D62-76E9-4D1C-980F-55174CC98B75}" dt="2021-09-01T17:23:52.681" v="246" actId="1076"/>
          <ac:spMkLst>
            <pc:docMk/>
            <pc:sldMk cId="1953692756" sldId="274"/>
            <ac:spMk id="2" creationId="{734B8EF7-CBD7-43A7-8885-D6117E69741D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21T17:09:42.134" idx="1">
    <p:pos x="6801" y="178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D53C24-DCED-43B9-9DC5-CEC58122E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64A0AC1-607A-41BE-9FE7-EC09A35678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6D75A8-13F9-4158-8088-62D956E97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4D542-EDFF-4159-AE50-3BE6DD00D29E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944CA9-1DE5-4278-ABD2-87FFF121F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655A2A-A63D-4486-8716-767CC7CE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462DB-8A68-4126-B33C-BA644BB2AF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3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073A8-F68F-4A60-A725-2AD191275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28BF4A-6274-404B-8055-5A25202E0F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F69B67-FD89-4A9B-81F2-CCD7504B3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4D542-EDFF-4159-AE50-3BE6DD00D29E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D5F4D7-16F6-4FED-9EFE-343441DC7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585E54-DF27-44F0-9E53-001C90A77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462DB-8A68-4126-B33C-BA644BB2AF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13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06608E-F8CC-4D42-A06E-78315B13BD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72C40F9-028F-42DC-9306-8E0E145BEA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CBF844-E70D-4DBC-A2B3-5B399B722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4D542-EDFF-4159-AE50-3BE6DD00D29E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26E4E8-B3C6-42BB-B810-5D8CECF59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2BB617-78D2-43C6-B344-2235B6413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462DB-8A68-4126-B33C-BA644BB2AF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60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B0A84C-8752-47B6-885D-35E30721D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2B3891-9E27-4A5C-8A90-23118B8BE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D5565B-C415-43F4-9D65-260ED64EC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4D542-EDFF-4159-AE50-3BE6DD00D29E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8CBAB3-CBE4-4EE4-B91A-6FAE2357C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F02A9B-C33E-459C-B6AE-E820E93F0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462DB-8A68-4126-B33C-BA644BB2AF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0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1E1048-A2D7-452A-8C6F-0CB693EBD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677A1A-6885-4317-967B-C19406EDD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5B1821-24BC-4E50-A4DC-E23BEF6B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4D542-EDFF-4159-AE50-3BE6DD00D29E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4A840-A6AF-43AE-97E0-61D6D607D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A37737-CF0D-4FA7-8532-999211A31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462DB-8A68-4126-B33C-BA644BB2AF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46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0CBB8C-2E66-4BB0-B8C8-0DA78D2E5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7B3307-38B0-4F5C-85DD-CE67C42364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BCFFD01-5064-452C-9514-6CB0DECDDF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112567-0435-47F1-8895-908E79A86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4D542-EDFF-4159-AE50-3BE6DD00D29E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18D734-C440-4540-A3CD-8CFEC7379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5ED41B-86E1-4C55-9B9E-8ACDA869A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462DB-8A68-4126-B33C-BA644BB2AF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8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7246C8-B86E-4066-91F5-FC4C4807B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E5D9B4-7D5A-490D-A295-1C634FC43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34D955-23DF-4CD8-9A6F-8168C7D56E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D5B725C-8281-45F2-BCD2-CEBCD6B6B2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F467D5F-5654-4BF5-901F-FE2553258E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3DC04C1-61DE-49F1-948A-7CB11BACC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4D542-EDFF-4159-AE50-3BE6DD00D29E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A1496D5-A6F0-4792-80F5-BF6B649F3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DD37D79-13E6-41F7-B0E3-68DBA6728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462DB-8A68-4126-B33C-BA644BB2AF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86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67F059-2261-4086-90DE-F075B9326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F622E9-3CF1-467A-B102-F0DD07A0D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4D542-EDFF-4159-AE50-3BE6DD00D29E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80E089-1975-44D0-9B10-A21A59002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CDBB6EA-FF70-4B4A-9B8D-DCCA6FCB2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462DB-8A68-4126-B33C-BA644BB2AF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42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1423304-5A3F-4E52-9B5E-732477AAB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4D542-EDFF-4159-AE50-3BE6DD00D29E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E52AF99-C08E-47D5-8943-34FECEBBD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63A842-316E-4F96-AEA7-76D513C1E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462DB-8A68-4126-B33C-BA644BB2AF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41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471D1F-9CD6-4C4A-83E1-8D1BF14F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B3A690-A913-491E-B1FE-427CA3E03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5479426-3E58-4621-930B-CF8AAF345F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2953AF5-476F-48F5-A320-D81C80D77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4D542-EDFF-4159-AE50-3BE6DD00D29E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3F4A81-C67A-4060-989A-36BD75442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1E30CE-7751-4A02-9D83-1A4310B4E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462DB-8A68-4126-B33C-BA644BB2AF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53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811FC0-3E3C-4E15-BC42-C39F1DF56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004F9EB-0EE4-4C09-9CFB-7A2A23957D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EB19DF-F7FA-48B7-8973-CAF1707539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00A064-7B8B-4427-B9C0-B755687C5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4D542-EDFF-4159-AE50-3BE6DD00D29E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17B95A-83CE-4268-B895-023791782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A8BD3E-EF86-4A80-A052-9A6444FD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462DB-8A68-4126-B33C-BA644BB2AF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93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AAE200-1507-4C11-8B74-9FC912331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EBFEF5-ABDD-4A6B-AFD4-8400D5453C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4E9863-E4C2-4D7D-B616-09B058EC85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4D542-EDFF-4159-AE50-3BE6DD00D29E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4F8B70-9F08-47BC-AAF9-D41C50009F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E73606-E3F9-4C51-8015-9C1D69D4B8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462DB-8A68-4126-B33C-BA644BB2AF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636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1.jf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comments" Target="../comments/commen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jp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jpg"/><Relationship Id="rId5" Type="http://schemas.openxmlformats.org/officeDocument/2006/relationships/image" Target="../media/image3.png"/><Relationship Id="rId4" Type="http://schemas.openxmlformats.org/officeDocument/2006/relationships/image" Target="../media/image2.crdownload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jpg"/><Relationship Id="rId5" Type="http://schemas.openxmlformats.org/officeDocument/2006/relationships/image" Target="../media/image3.png"/><Relationship Id="rId4" Type="http://schemas.openxmlformats.org/officeDocument/2006/relationships/image" Target="../media/image1.jf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crdownload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crdownload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crdownload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4.jpeg"/><Relationship Id="rId7" Type="http://schemas.openxmlformats.org/officeDocument/2006/relationships/image" Target="../media/image6.JP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6DB987-D51F-4979-998E-07D953904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4" y="-114300"/>
            <a:ext cx="12430124" cy="69723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4B8EF7-CBD7-43A7-8885-D6117E6974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5925" y="1829355"/>
            <a:ext cx="9144000" cy="278758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Преемственность между садом и школой в области физического воспитания.</a:t>
            </a:r>
          </a:p>
        </p:txBody>
      </p:sp>
    </p:spTree>
    <p:extLst>
      <p:ext uri="{BB962C8B-B14F-4D97-AF65-F5344CB8AC3E}">
        <p14:creationId xmlns:p14="http://schemas.microsoft.com/office/powerpoint/2010/main" val="51580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9455618E-BCDE-4BCB-ACB1-B55658E4F5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37268" y="-19565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7DFC88-9EB2-4A40-8DF0-8AD8AA84A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4448" y="78257"/>
            <a:ext cx="3965151" cy="6857999"/>
          </a:xfrm>
        </p:spPr>
        <p:txBody>
          <a:bodyPr/>
          <a:lstStyle/>
          <a:p>
            <a:pPr algn="ctr"/>
            <a:r>
              <a:rPr lang="ru-RU" b="1" dirty="0"/>
              <a:t>Различные виды передвижений на гимнастической скамейке</a:t>
            </a:r>
            <a:r>
              <a:rPr lang="ru-RU" dirty="0"/>
              <a:t>.</a:t>
            </a:r>
          </a:p>
        </p:txBody>
      </p:sp>
      <p:pic>
        <p:nvPicPr>
          <p:cNvPr id="6" name="Detskij_hor_Velikan_Detskij_hor_Velikan_-_Mix_by_audio-joiner.com_(Gybka.com)">
            <a:hlinkClick r:id="" action="ppaction://media"/>
            <a:extLst>
              <a:ext uri="{FF2B5EF4-FFF2-40B4-BE49-F238E27FC236}">
                <a16:creationId xmlns:a16="http://schemas.microsoft.com/office/drawing/2014/main" id="{E22F7DEC-76F1-4C2E-94D5-64EFF6BA2D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20" end="58527.5"/>
                  <p14:fade in="2000" out="3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2318" y="152400"/>
            <a:ext cx="487363" cy="487363"/>
          </a:xfrm>
          <a:prstGeom prst="rect">
            <a:avLst/>
          </a:prstGeom>
        </p:spPr>
      </p:pic>
      <p:pic>
        <p:nvPicPr>
          <p:cNvPr id="8" name="Рисунок 7" descr="Изображение выглядит как пол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E3D3C555-7A2D-4427-872F-5343883097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"/>
          <a:stretch/>
        </p:blipFill>
        <p:spPr>
          <a:xfrm>
            <a:off x="289149" y="-19565"/>
            <a:ext cx="3858645" cy="685799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ол, внутренний, здание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51A32ACB-F182-475A-ADAC-95F08542F7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600" y="0"/>
            <a:ext cx="3855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6F1179-4995-46B6-A236-61CC43992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D8BD65-3125-4274-81F7-15AEC5A76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623" y="23025"/>
            <a:ext cx="10720868" cy="50027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ОРУ с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мячами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на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гимнастической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скамейке</a:t>
            </a:r>
            <a:endParaRPr lang="en-US" sz="3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" name="Detskij_hor_Velikan_Detskij_hor_Velikan_-_Mix_by_audio-joiner.com_(Gybka.com)">
            <a:hlinkClick r:id="" action="ppaction://media"/>
            <a:extLst>
              <a:ext uri="{FF2B5EF4-FFF2-40B4-BE49-F238E27FC236}">
                <a16:creationId xmlns:a16="http://schemas.microsoft.com/office/drawing/2014/main" id="{1D2462E8-73D0-49A4-B19B-3F0064C3F6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90" end="30710.5"/>
                  <p14:fade in="2000" out="3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5577726"/>
            <a:ext cx="487363" cy="487363"/>
          </a:xfrm>
          <a:prstGeom prst="rect">
            <a:avLst/>
          </a:prstGeom>
        </p:spPr>
      </p:pic>
      <p:pic>
        <p:nvPicPr>
          <p:cNvPr id="4" name="Рисунок 3" descr="Изображение выглядит как пол, зал&#10;&#10;Автоматически созданное описание">
            <a:extLst>
              <a:ext uri="{FF2B5EF4-FFF2-40B4-BE49-F238E27FC236}">
                <a16:creationId xmlns:a16="http://schemas.microsoft.com/office/drawing/2014/main" id="{57488460-8131-425E-9F27-2E55B71573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20" y="581834"/>
            <a:ext cx="3528578" cy="6276165"/>
          </a:xfrm>
          <a:prstGeom prst="rect">
            <a:avLst/>
          </a:prstGeom>
        </p:spPr>
      </p:pic>
      <p:pic>
        <p:nvPicPr>
          <p:cNvPr id="8" name="Рисунок 7" descr="Изображение выглядит как пол, земля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57725119-7396-41EE-A8D0-8CC9128D54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268" y="580139"/>
            <a:ext cx="3516587" cy="6254836"/>
          </a:xfrm>
          <a:prstGeom prst="rect">
            <a:avLst/>
          </a:prstGeom>
        </p:spPr>
      </p:pic>
      <p:pic>
        <p:nvPicPr>
          <p:cNvPr id="5" name="Рисунок 4" descr="Изображение выглядит как пол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ACE4737C-38DF-4289-9396-EEFD0A2D2B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403" y="580138"/>
            <a:ext cx="3528578" cy="627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0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6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ABB3F0F3-111A-4A65-AB72-B63E9FB46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Detskij_Hor_-_Bim-bom_(Gybka.com)">
            <a:hlinkClick r:id="" action="ppaction://media"/>
            <a:extLst>
              <a:ext uri="{FF2B5EF4-FFF2-40B4-BE49-F238E27FC236}">
                <a16:creationId xmlns:a16="http://schemas.microsoft.com/office/drawing/2014/main" id="{BCD80983-F1BE-4F7C-B166-668496015F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8514.875"/>
                  <p14:fade out="3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09225" y="283269"/>
            <a:ext cx="487363" cy="487363"/>
          </a:xfrm>
          <a:prstGeom prst="rect">
            <a:avLst/>
          </a:prstGeom>
        </p:spPr>
      </p:pic>
      <p:pic>
        <p:nvPicPr>
          <p:cNvPr id="5" name="Рисунок 4" descr="Изображение выглядит как пол, спорт&#10;&#10;Автоматически созданное описание">
            <a:extLst>
              <a:ext uri="{FF2B5EF4-FFF2-40B4-BE49-F238E27FC236}">
                <a16:creationId xmlns:a16="http://schemas.microsoft.com/office/drawing/2014/main" id="{A7BAD5C6-0D83-47D7-A0AC-945B66CBB6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5" y="723900"/>
            <a:ext cx="962025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1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FD13468F-F5AC-4724-8162-07881384FE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Detskij_Hor_-_Bim-bom_(Gybka.com)">
            <a:hlinkClick r:id="" action="ppaction://media"/>
            <a:extLst>
              <a:ext uri="{FF2B5EF4-FFF2-40B4-BE49-F238E27FC236}">
                <a16:creationId xmlns:a16="http://schemas.microsoft.com/office/drawing/2014/main" id="{AF9EF25A-AB3F-4D18-A9A0-D3191A9977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13" end="143925.875"/>
                  <p14:fade in="3000" out="3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9761" y="774302"/>
            <a:ext cx="487363" cy="487363"/>
          </a:xfrm>
          <a:prstGeom prst="rect">
            <a:avLst/>
          </a:prstGeom>
        </p:spPr>
      </p:pic>
      <p:pic>
        <p:nvPicPr>
          <p:cNvPr id="3" name="Рисунок 2" descr="Изображение выглядит как пол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9C8D84CB-FAC2-42F9-B6CC-34D7143052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37" y="685800"/>
            <a:ext cx="97631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929A14C-B7B9-46D7-809D-9F8B6F7C39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7360920"/>
          </a:xfrm>
        </p:spPr>
      </p:pic>
      <p:pic>
        <p:nvPicPr>
          <p:cNvPr id="7" name="Detskij_Hor_-_Bim-bom_(Gybka.com)">
            <a:hlinkClick r:id="" action="ppaction://media"/>
            <a:extLst>
              <a:ext uri="{FF2B5EF4-FFF2-40B4-BE49-F238E27FC236}">
                <a16:creationId xmlns:a16="http://schemas.microsoft.com/office/drawing/2014/main" id="{F7A59A0A-B679-46A6-B6A9-F1B50F5795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200" end="126536.875"/>
                  <p14:fade in="3000" out="3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6475" y="850900"/>
            <a:ext cx="487363" cy="487363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6B94693A-AD17-47CC-9036-E8D4377D6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313" y="-79711"/>
            <a:ext cx="11058525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Передвижения по скамейке, с использованием мячей.</a:t>
            </a:r>
          </a:p>
        </p:txBody>
      </p:sp>
      <p:pic>
        <p:nvPicPr>
          <p:cNvPr id="3" name="Рисунок 2" descr="Изображение выглядит как пол, внутренний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2A4BE484-3238-4078-B019-4038786413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03" y="1094581"/>
            <a:ext cx="10039350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07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5D14627-6DDA-462C-BD53-E26268ECEF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1999" cy="6850538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877DFE-9E1B-48E7-9B2D-C2EDD569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603" y="1899394"/>
            <a:ext cx="3034440" cy="99924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Игра. «Угадай чей голосок?»</a:t>
            </a:r>
          </a:p>
        </p:txBody>
      </p:sp>
      <p:pic>
        <p:nvPicPr>
          <p:cNvPr id="4" name="Рисунок 3" descr="Изображение выглядит как пол, спорт, внутренний, спортивная игра&#10;&#10;Автоматически созданное описание">
            <a:extLst>
              <a:ext uri="{FF2B5EF4-FFF2-40B4-BE49-F238E27FC236}">
                <a16:creationId xmlns:a16="http://schemas.microsoft.com/office/drawing/2014/main" id="{5B1CB270-618E-4F38-88FC-B1A468794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7" y="142780"/>
            <a:ext cx="3694966" cy="67077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F8A637-F45B-48A1-950D-F04834DDD6B1}"/>
              </a:ext>
            </a:extLst>
          </p:cNvPr>
          <p:cNvSpPr txBox="1"/>
          <p:nvPr/>
        </p:nvSpPr>
        <p:spPr>
          <a:xfrm>
            <a:off x="4975225" y="5250518"/>
            <a:ext cx="36949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Логоритмическая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гимнастика</a:t>
            </a:r>
          </a:p>
        </p:txBody>
      </p:sp>
      <p:pic>
        <p:nvPicPr>
          <p:cNvPr id="7" name="Рисунок 6" descr="Изображение выглядит как пол, спорт, спортивная игра&#10;&#10;Автоматически созданное описание">
            <a:extLst>
              <a:ext uri="{FF2B5EF4-FFF2-40B4-BE49-F238E27FC236}">
                <a16:creationId xmlns:a16="http://schemas.microsoft.com/office/drawing/2014/main" id="{D9CA8E7A-CF00-457B-B74C-0361FE0FE5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844" y="7463"/>
            <a:ext cx="3858696" cy="686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3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6DB987-D51F-4979-998E-07D953904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4" y="-114300"/>
            <a:ext cx="12430124" cy="69723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4B8EF7-CBD7-43A7-8885-D6117E6974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86815"/>
            <a:ext cx="9144000" cy="2787588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Вывод</a:t>
            </a:r>
            <a:b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Новые взгляды на воспитание, обучение и развитие детей требует нового подхода к осуществлению преемственности детского сада и школы, построении новой модели выпускника, что позволит обеспечить непрерывность образовательного процесса.</a:t>
            </a:r>
            <a:b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Проблема преемственности может быть успешно решена при тесном взаимодействии детского сада и школы. Выиграют от этого все, особенно дети. Ради детей можно найти время, силы и средства для решения задач преемственности.</a:t>
            </a:r>
            <a:b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69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70742087-21C9-4F49-BF8F-1C646D9B56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Detskij_Hor_-_Bim-bom_(Gybka.com)">
            <a:hlinkClick r:id="" action="ppaction://media"/>
            <a:extLst>
              <a:ext uri="{FF2B5EF4-FFF2-40B4-BE49-F238E27FC236}">
                <a16:creationId xmlns:a16="http://schemas.microsoft.com/office/drawing/2014/main" id="{BE87B392-5CED-4902-8FF8-2341D43549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100" end="113546.875"/>
                  <p14:fade in="3000" out="4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7850" y="965200"/>
            <a:ext cx="487363" cy="4873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B1C7E5-B5E5-4105-A7AD-B00FBD3B0C7D}"/>
              </a:ext>
            </a:extLst>
          </p:cNvPr>
          <p:cNvSpPr txBox="1"/>
          <p:nvPr/>
        </p:nvSpPr>
        <p:spPr>
          <a:xfrm>
            <a:off x="1564849" y="951879"/>
            <a:ext cx="9341963" cy="4954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ts val="1800"/>
              </a:lnSpc>
            </a:pP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Целью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физического  воспитания является всестороннее развитие личности, которое включает в себя и крепкое здоровье, и хорошее физическое развитие, и оптимальный уровень двигательных способностей, а также знание и навыки в области физической культуры, мотивы и способы физкультурно-оздоровительной и спортивной деятельности. </a:t>
            </a: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Добиться высоких результатов возможно, соблюдая принцип преемственности, что подразумевает переход от  одного уровня образования к другому при сохранении и постепенном изменении содержания, форм, методов, технологий обучения и воспитания.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fontAlgn="base">
              <a:lnSpc>
                <a:spcPts val="1800"/>
              </a:lnSpc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Если в детском саду дети знакомятся с навыками двигательных действий и формируют умения их вариативно использовать в игровой и соревновательной деятельности, то в начальной школе ученики совершенствуют эти навыки. 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fontAlgn="base">
              <a:lnSpc>
                <a:spcPts val="1800"/>
              </a:lnSpc>
            </a:pP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Взаимодействие инструкторов детского сада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учителей начальной школы является ключом в решении проблемы преемственности, в создании благоприятных условий для дальнейшего развития и становления личности ребенка-это помогает в выработке единых требований к подготовке обучающихся и способствует их готовности безболезненно перейти от ступени дошкольного образования к начальной школе.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28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8AE7A5-606A-4582-80CE-52C1B5434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2289DCC9-6AA4-4A85-8FE5-558834973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682" y="763480"/>
            <a:ext cx="10750118" cy="541348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/>
              <a:t>Очень часто, на вопрос к учителю, </a:t>
            </a:r>
            <a:r>
              <a:rPr lang="ru-RU" i="1" u="sng" dirty="0"/>
              <a:t>«</a:t>
            </a:r>
            <a:r>
              <a:rPr lang="ru-RU" b="1" i="1" u="sng" dirty="0"/>
              <a:t>Каким бы Вы хотели видеть выпускника детского сада в школе?</a:t>
            </a:r>
            <a:r>
              <a:rPr lang="ru-RU" i="1" u="sng" dirty="0"/>
              <a:t>» </a:t>
            </a:r>
            <a:r>
              <a:rPr lang="ru-RU" dirty="0"/>
              <a:t>учителя часто отвечают : «хорошо читающего, знающего состав числа, умеющего писать, составлять рассказ, пересказывать» и </a:t>
            </a:r>
            <a:r>
              <a:rPr lang="ru-RU" dirty="0" err="1"/>
              <a:t>тд</a:t>
            </a:r>
            <a:r>
              <a:rPr lang="ru-RU" dirty="0"/>
              <a:t>.</a:t>
            </a:r>
          </a:p>
          <a:p>
            <a:pPr marL="0" indent="0" algn="ctr">
              <a:buNone/>
            </a:pPr>
            <a:r>
              <a:rPr lang="ru-RU" dirty="0"/>
              <a:t>И ведь родители считают, что научить ребенка читать, писать, решать задачи-и будет залогом их успешной учебы.</a:t>
            </a:r>
          </a:p>
          <a:p>
            <a:pPr marL="0" indent="0" algn="ctr">
              <a:buNone/>
            </a:pPr>
            <a:r>
              <a:rPr lang="ru-RU" i="1" dirty="0"/>
              <a:t>Но ведь  повышенные нагрузки, переутомление, ухудшение здоровья детей-ведет к потере интереса к учёбе, провоцируют неврозы детей и другие нежелательные явления при переходе к школьному образованию. </a:t>
            </a:r>
          </a:p>
          <a:p>
            <a:pPr marL="0" indent="0" algn="ctr">
              <a:buNone/>
            </a:pPr>
            <a:r>
              <a:rPr lang="ru-RU" dirty="0"/>
              <a:t>Именно поэтому так важно поддерживать непрерывность и преемственность в направлении детский сад + начальная школа.</a:t>
            </a:r>
          </a:p>
          <a:p>
            <a:pPr marL="0" indent="0" algn="ctr">
              <a:buNone/>
            </a:pPr>
            <a:r>
              <a:rPr lang="ru-RU" b="1" i="1" u="sng" dirty="0"/>
              <a:t>Ведь, школа не должна вносить в жизнь детей резкого перелома.</a:t>
            </a:r>
          </a:p>
        </p:txBody>
      </p:sp>
    </p:spTree>
    <p:extLst>
      <p:ext uri="{BB962C8B-B14F-4D97-AF65-F5344CB8AC3E}">
        <p14:creationId xmlns:p14="http://schemas.microsoft.com/office/powerpoint/2010/main" val="36036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B865ED-B28F-4F4D-B8E0-F23B2FC3D4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FA8FBB-637C-47B6-8AEF-0AB0CCE8B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109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Поэтому, в наших дошкольных группах разработан комплекс мероприятий по осуществлению преемственности между детским садом и школой в области физического воспитания.</a:t>
            </a: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C3BFF2-31AC-4279-9BF1-91427C822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173" y="2611486"/>
            <a:ext cx="10515600" cy="4351338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совместных со школьниками уроков по физической культуре, на базе школы.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школьниками различных спортивных праздников и соревнований в ДОУ ,в качестве болельщиков 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родителями, воспитателями и педагогами начальной школы</a:t>
            </a:r>
          </a:p>
          <a:p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Печатные буклеты и каталоги-«Спортивная форма в 1 класс», «Подвижные игры первоклашек», «На какую секцию отдать ребенка в 1м классе» и др.</a:t>
            </a:r>
          </a:p>
          <a:p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так же, определенная программа физического воспитания.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99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ADE07F-AB93-48CF-8121-E3BFCEFE3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-377072"/>
            <a:ext cx="12458700" cy="87210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69A764-3D17-4FB5-AF6A-8FEE1410A489}"/>
              </a:ext>
            </a:extLst>
          </p:cNvPr>
          <p:cNvSpPr txBox="1"/>
          <p:nvPr/>
        </p:nvSpPr>
        <p:spPr>
          <a:xfrm>
            <a:off x="1917351" y="1220270"/>
            <a:ext cx="9348281" cy="48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Программа имеет сходные разделы, с </a:t>
            </a:r>
            <a:r>
              <a:rPr lang="ru-RU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програмой</a:t>
            </a: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начальной школы на всех ступенях обучения: «Подвижные игры», «Подвижные игры с элементами спортивных игр»,  «Гимнастика», «Спортивные игры», «Кроссовая подготовка», «Лыжная подготовка», «Легкая атлетика». Успешность обучения учащегося в начальной школе во многом зависит от базы знаний, полученной на выходе из детского сада.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21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B5664E-D5D7-45AF-A722-182437627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7B1650-8F92-40EE-9B50-6CE7209E8D83}"/>
              </a:ext>
            </a:extLst>
          </p:cNvPr>
          <p:cNvSpPr txBox="1"/>
          <p:nvPr/>
        </p:nvSpPr>
        <p:spPr>
          <a:xfrm>
            <a:off x="2130458" y="1621409"/>
            <a:ext cx="78053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Такой системный подход мы реализуем во всех подготовительных группах, в том числе, группах компенсирующей направленности.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237170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702E49-ACA1-47A0-B50D-710DD285C8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Фото с </a:t>
            </a:r>
            <a:r>
              <a:rPr lang="ru-RU" dirty="0" err="1"/>
              <a:t>богатырей,ГТО,и</a:t>
            </a:r>
            <a:r>
              <a:rPr lang="ru-RU" dirty="0"/>
              <a:t> др.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569533-8CE4-4203-A0A6-0C1CE2AA3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46" y="-10588"/>
            <a:ext cx="12227845" cy="7382560"/>
          </a:xfrm>
          <a:prstGeom prst="rect">
            <a:avLst/>
          </a:prstGeom>
        </p:spPr>
      </p:pic>
      <p:pic>
        <p:nvPicPr>
          <p:cNvPr id="1026" name="Picture 2" descr="C:\Users\User\Desktop\IMG_20210121_09280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641" y="81719"/>
            <a:ext cx="3321228" cy="32011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богатыри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17" y="3385443"/>
            <a:ext cx="3592359" cy="34524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Изображение выглядит как внутренний, пол, потолок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9202E5AE-4D43-4D98-A8D0-C9EDDC1834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761" y="3429301"/>
            <a:ext cx="4713452" cy="35350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 descr="Изображение выглядит как пол, внутренний, человек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8A1F403C-BB7B-4D7C-8588-9205F8FF2A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170" y="92007"/>
            <a:ext cx="4254455" cy="319084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5270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2F88EB-EDB4-459D-817B-9393A5813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7675"/>
            <a:ext cx="12192000" cy="706755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07CDB-0D6A-4626-82A8-3DC6F8CF6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450" y="500062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Особенности занятий в группе компенсирующей направленности.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356611-9CA7-41BB-B16A-351E9F217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У детей с нарушением речи, как правило, ослаблена мелкая мускулатура рук, возникает проблема в концентрации и устойчивости внимания, повышена общая утомляемость.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Можно выделить несколько направлений при занятиях физической культурой, в данной группе:</a:t>
            </a:r>
          </a:p>
          <a:p>
            <a:r>
              <a:rPr lang="ru-RU" sz="2000" b="1" u="sng" dirty="0"/>
              <a:t>Общеукрепляющие физические упражнения </a:t>
            </a:r>
            <a:r>
              <a:rPr lang="ru-RU" sz="2000" dirty="0"/>
              <a:t>(для поддержания тонуса всего организма).</a:t>
            </a:r>
          </a:p>
          <a:p>
            <a:r>
              <a:rPr lang="ru-RU" sz="2000" b="1" u="sng" dirty="0"/>
              <a:t>Пальчиковая гимнастика.</a:t>
            </a:r>
          </a:p>
          <a:p>
            <a:r>
              <a:rPr lang="ru-RU" sz="2000" b="1" u="sng" dirty="0"/>
              <a:t>Упражнения с мячом разного размера.</a:t>
            </a:r>
          </a:p>
          <a:p>
            <a:r>
              <a:rPr lang="ru-RU" sz="2000" b="1" u="sng" dirty="0"/>
              <a:t>Дыхательные упражнения.</a:t>
            </a:r>
          </a:p>
          <a:p>
            <a:r>
              <a:rPr lang="ru-RU" sz="2000" b="1" u="sng" dirty="0"/>
              <a:t>Движения, направленные на профилактику опорно-двигательного аппарата </a:t>
            </a:r>
            <a:r>
              <a:rPr lang="ru-RU" sz="2000" dirty="0"/>
              <a:t>(нарушение осанки, плоскостопие)</a:t>
            </a:r>
            <a:endParaRPr lang="ru-RU" sz="2000" b="1" u="sng" dirty="0"/>
          </a:p>
          <a:p>
            <a:r>
              <a:rPr lang="ru-RU" sz="2000" b="1" u="sng" dirty="0"/>
              <a:t>Подвижные игры, спортивные развлечения.</a:t>
            </a:r>
          </a:p>
        </p:txBody>
      </p:sp>
    </p:spTree>
    <p:extLst>
      <p:ext uri="{BB962C8B-B14F-4D97-AF65-F5344CB8AC3E}">
        <p14:creationId xmlns:p14="http://schemas.microsoft.com/office/powerpoint/2010/main" val="199312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EAC054-13DE-4679-AE81-9E205DA7B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AA5E9C-6646-44ED-9A25-E66805FB2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682" y="118109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Что бы добиться необходимого результата, были поставлены следующие задачи: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D6E457-0A5B-45BD-9F68-9DA90F128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53913"/>
            <a:ext cx="10515600" cy="4351338"/>
          </a:xfrm>
        </p:spPr>
        <p:txBody>
          <a:bodyPr>
            <a:normAutofit/>
          </a:bodyPr>
          <a:lstStyle/>
          <a:p>
            <a:r>
              <a:rPr lang="ru-RU" sz="3200" dirty="0"/>
              <a:t>Закрепление навыков выполнения ОРУ и основных видов передвижений на скамейке</a:t>
            </a:r>
          </a:p>
          <a:p>
            <a:r>
              <a:rPr lang="ru-RU" sz="3200" dirty="0"/>
              <a:t>Закрепление навыков владения мячом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4966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561</TotalTime>
  <Words>693</Words>
  <Application>Microsoft Office PowerPoint</Application>
  <PresentationFormat>Широкоэкранный</PresentationFormat>
  <Paragraphs>37</Paragraphs>
  <Slides>16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Wingdings</vt:lpstr>
      <vt:lpstr>Тема Office</vt:lpstr>
      <vt:lpstr>Преемственность между садом и школой в области физического воспитания.</vt:lpstr>
      <vt:lpstr>Презентация PowerPoint</vt:lpstr>
      <vt:lpstr>Презентация PowerPoint</vt:lpstr>
      <vt:lpstr>Поэтому, в наших дошкольных группах разработан комплекс мероприятий по осуществлению преемственности между детским садом и школой в области физического воспитания.</vt:lpstr>
      <vt:lpstr>Презентация PowerPoint</vt:lpstr>
      <vt:lpstr>Презентация PowerPoint</vt:lpstr>
      <vt:lpstr>Презентация PowerPoint</vt:lpstr>
      <vt:lpstr>Особенности занятий в группе компенсирующей направленности.</vt:lpstr>
      <vt:lpstr>Что бы добиться необходимого результата, были поставлены следующие задачи: </vt:lpstr>
      <vt:lpstr>Различные виды передвижений на гимнастической скамейке.</vt:lpstr>
      <vt:lpstr>ОРУ с мячами на гимнастической скамейке</vt:lpstr>
      <vt:lpstr>Презентация PowerPoint</vt:lpstr>
      <vt:lpstr>Презентация PowerPoint</vt:lpstr>
      <vt:lpstr>Передвижения по скамейке, с использованием мячей.</vt:lpstr>
      <vt:lpstr>Игра. «Угадай чей голосок?»</vt:lpstr>
      <vt:lpstr>  Вывод Новые взгляды на воспитание, обучение и развитие детей требует нового подхода к осуществлению преемственности детского сада и школы, построении новой модели выпускника, что позволит обеспечить непрерывность образовательного процесса. Проблема преемственности может быть успешно решена при тесном взаимодействии детского сада и школы. Выиграют от этого все, особенно дети. Ради детей можно найти время, силы и средства для решения задач преемственности.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Преемственность между садом и школой в области физического воспитания.</dc:title>
  <dc:creator>Евгений Сычев</dc:creator>
  <cp:lastModifiedBy>Евгений Сычев</cp:lastModifiedBy>
  <cp:revision>14</cp:revision>
  <dcterms:created xsi:type="dcterms:W3CDTF">2021-01-21T10:38:28Z</dcterms:created>
  <dcterms:modified xsi:type="dcterms:W3CDTF">2021-09-01T17:23:56Z</dcterms:modified>
</cp:coreProperties>
</file>