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18" r:id="rId3"/>
    <p:sldId id="317" r:id="rId4"/>
    <p:sldId id="259" r:id="rId5"/>
    <p:sldId id="264" r:id="rId6"/>
    <p:sldId id="299" r:id="rId7"/>
    <p:sldId id="266" r:id="rId8"/>
    <p:sldId id="267" r:id="rId9"/>
    <p:sldId id="302" r:id="rId10"/>
    <p:sldId id="301" r:id="rId11"/>
    <p:sldId id="304" r:id="rId12"/>
    <p:sldId id="306" r:id="rId13"/>
    <p:sldId id="286" r:id="rId14"/>
    <p:sldId id="287" r:id="rId15"/>
    <p:sldId id="288" r:id="rId16"/>
    <p:sldId id="290" r:id="rId17"/>
    <p:sldId id="291" r:id="rId18"/>
    <p:sldId id="293" r:id="rId19"/>
    <p:sldId id="294" r:id="rId20"/>
    <p:sldId id="295" r:id="rId21"/>
    <p:sldId id="296" r:id="rId22"/>
    <p:sldId id="297" r:id="rId23"/>
    <p:sldId id="307" r:id="rId24"/>
    <p:sldId id="309" r:id="rId25"/>
    <p:sldId id="308" r:id="rId26"/>
    <p:sldId id="310" r:id="rId27"/>
    <p:sldId id="311" r:id="rId28"/>
    <p:sldId id="315" r:id="rId29"/>
    <p:sldId id="312" r:id="rId30"/>
    <p:sldId id="269" r:id="rId31"/>
    <p:sldId id="270" r:id="rId32"/>
    <p:sldId id="271" r:id="rId33"/>
    <p:sldId id="272" r:id="rId34"/>
    <p:sldId id="278" r:id="rId35"/>
    <p:sldId id="279" r:id="rId36"/>
    <p:sldId id="314" r:id="rId37"/>
    <p:sldId id="281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9F94D-174F-4C17-9C8C-FD91B9E7D986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EE3DA-FD00-4F18-9F54-4FBFFBB22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324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9F94D-174F-4C17-9C8C-FD91B9E7D986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EE3DA-FD00-4F18-9F54-4FBFFBB22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37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9F94D-174F-4C17-9C8C-FD91B9E7D986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EE3DA-FD00-4F18-9F54-4FBFFBB22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594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5CDFD-F6A9-482F-A439-7DE4A9D826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3427-F16B-4F1C-BA46-C4B34426AFDC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0387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5CDFD-F6A9-482F-A439-7DE4A9D826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3427-F16B-4F1C-BA46-C4B34426AFDC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3376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5CDFD-F6A9-482F-A439-7DE4A9D826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3427-F16B-4F1C-BA46-C4B34426AFDC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001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5CDFD-F6A9-482F-A439-7DE4A9D826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3427-F16B-4F1C-BA46-C4B34426AFDC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8339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5CDFD-F6A9-482F-A439-7DE4A9D826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3427-F16B-4F1C-BA46-C4B34426AFDC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997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5CDFD-F6A9-482F-A439-7DE4A9D826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3427-F16B-4F1C-BA46-C4B34426AFDC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9227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5CDFD-F6A9-482F-A439-7DE4A9D826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3427-F16B-4F1C-BA46-C4B34426AFDC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1158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5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5CDFD-F6A9-482F-A439-7DE4A9D826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3427-F16B-4F1C-BA46-C4B34426AFDC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066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9F94D-174F-4C17-9C8C-FD91B9E7D986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EE3DA-FD00-4F18-9F54-4FBFFBB22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780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5CDFD-F6A9-482F-A439-7DE4A9D826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3427-F16B-4F1C-BA46-C4B34426AFDC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093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5CDFD-F6A9-482F-A439-7DE4A9D826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3427-F16B-4F1C-BA46-C4B34426AFDC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5801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5CDFD-F6A9-482F-A439-7DE4A9D826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3427-F16B-4F1C-BA46-C4B34426AFDC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25865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5CDFD-F6A9-482F-A439-7DE4A9D826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3427-F16B-4F1C-BA46-C4B34426AFDC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1316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5CDFD-F6A9-482F-A439-7DE4A9D826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3427-F16B-4F1C-BA46-C4B34426AFDC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884834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5CDFD-F6A9-482F-A439-7DE4A9D826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3427-F16B-4F1C-BA46-C4B34426AFDC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7066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5CDFD-F6A9-482F-A439-7DE4A9D826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3427-F16B-4F1C-BA46-C4B34426AFDC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289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609600"/>
            <a:ext cx="978557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09600"/>
            <a:ext cx="5295113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5CDFD-F6A9-482F-A439-7DE4A9D826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3427-F16B-4F1C-BA46-C4B34426AFDC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75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9F94D-174F-4C17-9C8C-FD91B9E7D986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EE3DA-FD00-4F18-9F54-4FBFFBB22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376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9F94D-174F-4C17-9C8C-FD91B9E7D986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EE3DA-FD00-4F18-9F54-4FBFFBB22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740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9F94D-174F-4C17-9C8C-FD91B9E7D986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EE3DA-FD00-4F18-9F54-4FBFFBB22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52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9F94D-174F-4C17-9C8C-FD91B9E7D986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EE3DA-FD00-4F18-9F54-4FBFFBB22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87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9F94D-174F-4C17-9C8C-FD91B9E7D986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EE3DA-FD00-4F18-9F54-4FBFFBB22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189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9F94D-174F-4C17-9C8C-FD91B9E7D986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EE3DA-FD00-4F18-9F54-4FBFFBB22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969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9F94D-174F-4C17-9C8C-FD91B9E7D986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EE3DA-FD00-4F18-9F54-4FBFFBB22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462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9F94D-174F-4C17-9C8C-FD91B9E7D986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EE3DA-FD00-4F18-9F54-4FBFFBB22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888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5CDFD-F6A9-482F-A439-7DE4A9D826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4293427-F16B-4F1C-BA46-C4B34426AFDC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88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ologike.ru/donecka-rostovskoj-oblasti-otricatelenoe-vliyanie-terrikonov-n/index.html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ologike.ru/praktikum-dlya-roditelej-vospitanie-rebenka-sredstvami-russkog/index.html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0"/>
            <a:ext cx="93281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800200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Кузбасс – мой край родной </a:t>
            </a:r>
            <a:r>
              <a:rPr lang="ru-RU" sz="2500" b="1" dirty="0">
                <a:solidFill>
                  <a:srgbClr val="FF0000"/>
                </a:solidFill>
                <a:ea typeface="Calibri"/>
                <a:cs typeface="Times New Roman"/>
              </a:rPr>
              <a:t/>
            </a:r>
            <a:br>
              <a:rPr lang="ru-RU" sz="2500" b="1" dirty="0">
                <a:solidFill>
                  <a:srgbClr val="FF0000"/>
                </a:solidFill>
                <a:ea typeface="Calibri"/>
                <a:cs typeface="Times New Roman"/>
              </a:rPr>
            </a:br>
            <a:r>
              <a:rPr lang="ru-RU" sz="40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Классный час, посвящённый </a:t>
            </a:r>
            <a:br>
              <a:rPr lang="ru-RU" sz="40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40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300-летию Кузбасса </a:t>
            </a:r>
            <a:r>
              <a:rPr lang="ru-RU" sz="2500" b="1" dirty="0">
                <a:solidFill>
                  <a:srgbClr val="FF0000"/>
                </a:solidFill>
                <a:ea typeface="Calibri"/>
                <a:cs typeface="Times New Roman"/>
              </a:rPr>
              <a:t/>
            </a:r>
            <a:br>
              <a:rPr lang="ru-RU" sz="2500" b="1" dirty="0">
                <a:solidFill>
                  <a:srgbClr val="FF0000"/>
                </a:solidFill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3927" y="3429000"/>
            <a:ext cx="5312147" cy="33123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FFFF00"/>
                </a:solidFill>
              </a:rPr>
              <a:t>Авторы презентации: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FF00"/>
                </a:solidFill>
              </a:rPr>
              <a:t>Есина Елена Анатольевна,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FF00"/>
                </a:solidFill>
              </a:rPr>
              <a:t>Степанова Ольга Викторовна,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FF00"/>
                </a:solidFill>
              </a:rPr>
              <a:t>учителя начальных классов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FF00"/>
                </a:solidFill>
              </a:rPr>
              <a:t>МБОУ СОШ №47 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85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381" y="-1662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08104" y="260648"/>
            <a:ext cx="3635896" cy="6336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b="1" i="1" dirty="0">
                <a:solidFill>
                  <a:srgbClr val="002060"/>
                </a:solidFill>
                <a:latin typeface="Times New Roman"/>
                <a:ea typeface="Times New Roman"/>
              </a:rPr>
              <a:t>Гордимся мы твоею доброй славой, </a:t>
            </a:r>
            <a:br>
              <a:rPr lang="ru-RU" sz="4400" b="1" i="1" dirty="0">
                <a:solidFill>
                  <a:srgbClr val="002060"/>
                </a:solidFill>
                <a:latin typeface="Times New Roman"/>
                <a:ea typeface="Times New Roman"/>
              </a:rPr>
            </a:br>
            <a:r>
              <a:rPr lang="ru-RU" sz="4400" b="1" i="1" dirty="0">
                <a:solidFill>
                  <a:srgbClr val="002060"/>
                </a:solidFill>
                <a:latin typeface="Times New Roman"/>
                <a:ea typeface="Times New Roman"/>
              </a:rPr>
              <a:t>Твоим богатством, наш родимый край.</a:t>
            </a:r>
            <a:endParaRPr lang="ru-RU" sz="4400" dirty="0">
              <a:solidFill>
                <a:srgbClr val="00206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621"/>
            <a:ext cx="5291137" cy="68468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https://countdownz.ru/images/5db999c5f77d0a002777fa76/610_384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667" y="5949280"/>
            <a:ext cx="2074990" cy="944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07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61248" y="476672"/>
            <a:ext cx="3682752" cy="5678091"/>
          </a:xfrm>
        </p:spPr>
        <p:txBody>
          <a:bodyPr/>
          <a:lstStyle/>
          <a:p>
            <a:pPr marL="0" lvl="0" indent="0" algn="ctr">
              <a:spcAft>
                <a:spcPts val="750"/>
              </a:spcAft>
              <a:buNone/>
            </a:pPr>
            <a:r>
              <a:rPr lang="ru-RU" sz="4400" b="1" i="1" dirty="0">
                <a:solidFill>
                  <a:srgbClr val="002060"/>
                </a:solidFill>
                <a:latin typeface="Times New Roman"/>
                <a:ea typeface="Times New Roman"/>
              </a:rPr>
              <a:t>Кузнецкий край, </a:t>
            </a:r>
            <a:endParaRPr lang="ru-RU" sz="4400" b="1" i="1" dirty="0" smtClean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marL="0" lvl="0" indent="0" algn="ctr">
              <a:spcAft>
                <a:spcPts val="750"/>
              </a:spcAft>
              <a:buNone/>
            </a:pPr>
            <a:r>
              <a:rPr lang="ru-RU" sz="44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на </a:t>
            </a:r>
            <a:r>
              <a:rPr lang="ru-RU" sz="4400" b="1" i="1" dirty="0">
                <a:solidFill>
                  <a:srgbClr val="002060"/>
                </a:solidFill>
                <a:latin typeface="Times New Roman"/>
                <a:ea typeface="Times New Roman"/>
              </a:rPr>
              <a:t>благо всей державы, </a:t>
            </a:r>
            <a:br>
              <a:rPr lang="ru-RU" sz="4400" b="1" i="1" dirty="0">
                <a:solidFill>
                  <a:srgbClr val="002060"/>
                </a:solidFill>
                <a:latin typeface="Times New Roman"/>
                <a:ea typeface="Times New Roman"/>
              </a:rPr>
            </a:br>
            <a:r>
              <a:rPr lang="ru-RU" sz="4400" b="1" i="1" dirty="0">
                <a:solidFill>
                  <a:srgbClr val="002060"/>
                </a:solidFill>
                <a:latin typeface="Times New Roman"/>
                <a:ea typeface="Times New Roman"/>
              </a:rPr>
              <a:t>На счастье нам живи и процветай!</a:t>
            </a:r>
            <a:r>
              <a:rPr lang="ru-RU" sz="4400" dirty="0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endParaRPr lang="ru-RU" sz="4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/>
            <a:endParaRPr lang="ru-RU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12292" name="Picture 4" descr="https://mediakuzbass.ru/wp-content/uploads/2016/05/photo_30504_big-e14632032012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20" y="188640"/>
            <a:ext cx="5081644" cy="28803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library-taiga.kmr.muzkult.ru/media/2018/08/06/1228220180/image_image_37045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35" y="3284984"/>
            <a:ext cx="5041029" cy="34158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countdownz.ru/images/5db999c5f77d0a002777fa76/610_384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667" y="5949280"/>
            <a:ext cx="2074990" cy="944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27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148063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800" y="-5680"/>
            <a:ext cx="40071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92079" y="623103"/>
            <a:ext cx="3779055" cy="5611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ru-RU" sz="3200" b="1" dirty="0">
                <a:solidFill>
                  <a:srgbClr val="002060"/>
                </a:solidFill>
                <a:ea typeface="Times New Roman"/>
              </a:rPr>
              <a:t>Кузбасс - самый красивейший и богатейший уголок России. Природа щедро наградила нашу землю.</a:t>
            </a:r>
          </a:p>
          <a:p>
            <a:r>
              <a:rPr lang="ru-RU" sz="3200" b="1" dirty="0">
                <a:solidFill>
                  <a:srgbClr val="002060"/>
                </a:solidFill>
                <a:ea typeface="Calibri"/>
                <a:cs typeface="Times New Roman"/>
              </a:rPr>
              <a:t>Кто хоть раз побывал в наших лесах, обязательно захочет вернуться сюда снова и снова.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6" y="6160274"/>
            <a:ext cx="1116013" cy="669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728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Что в лесу растёт? Кто в лесу живёт?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96752"/>
            <a:ext cx="8856984" cy="5472608"/>
          </a:xfrm>
        </p:spPr>
        <p:txBody>
          <a:bodyPr>
            <a:norm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ru-RU" sz="1800" b="1" dirty="0">
                <a:solidFill>
                  <a:srgbClr val="333333"/>
                </a:solidFill>
                <a:latin typeface="Times New Roman"/>
                <a:ea typeface="Times New Roman"/>
              </a:rPr>
              <a:t>Спинка зеленоватая, </a:t>
            </a:r>
            <a:endParaRPr lang="ru-RU" sz="1800" b="1" dirty="0">
              <a:latin typeface="Times New Roman"/>
              <a:ea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1800" b="1" dirty="0">
                <a:solidFill>
                  <a:srgbClr val="333333"/>
                </a:solidFill>
                <a:latin typeface="Times New Roman"/>
                <a:ea typeface="Times New Roman"/>
              </a:rPr>
              <a:t>Животиком </a:t>
            </a:r>
            <a:r>
              <a:rPr lang="ru-RU" sz="1800" b="1" dirty="0" smtClean="0">
                <a:solidFill>
                  <a:srgbClr val="333333"/>
                </a:solidFill>
                <a:latin typeface="Times New Roman"/>
                <a:ea typeface="Times New Roman"/>
              </a:rPr>
              <a:t>желтоватая</a:t>
            </a:r>
            <a:endParaRPr lang="ru-RU" sz="1800" b="1" dirty="0">
              <a:latin typeface="Times New Roman"/>
              <a:ea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1800" b="1" dirty="0">
                <a:solidFill>
                  <a:srgbClr val="333333"/>
                </a:solidFill>
                <a:latin typeface="Times New Roman"/>
                <a:ea typeface="Times New Roman"/>
              </a:rPr>
              <a:t>Чёрненькая шапочка </a:t>
            </a:r>
            <a:endParaRPr lang="ru-RU" sz="1800" b="1" dirty="0">
              <a:latin typeface="Times New Roman"/>
              <a:ea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1800" b="1" dirty="0">
                <a:solidFill>
                  <a:srgbClr val="333333"/>
                </a:solidFill>
                <a:latin typeface="Times New Roman"/>
                <a:ea typeface="Times New Roman"/>
              </a:rPr>
              <a:t>И полоска галстучка. </a:t>
            </a:r>
            <a:r>
              <a:rPr lang="ru-RU" sz="1800" i="1" dirty="0" smtClean="0">
                <a:solidFill>
                  <a:srgbClr val="333333"/>
                </a:solidFill>
                <a:latin typeface="Times New Roman"/>
                <a:ea typeface="Times New Roman"/>
              </a:rPr>
              <a:t>   </a:t>
            </a:r>
            <a:endParaRPr lang="ru-RU" sz="1800" dirty="0">
              <a:latin typeface="Times New Roman"/>
              <a:ea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dirty="0" smtClean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800" dirty="0" smtClean="0">
              <a:solidFill>
                <a:srgbClr val="333333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800" dirty="0">
              <a:solidFill>
                <a:srgbClr val="333333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800" dirty="0" smtClean="0">
              <a:solidFill>
                <a:srgbClr val="333333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800" dirty="0">
              <a:solidFill>
                <a:srgbClr val="333333"/>
              </a:solidFill>
              <a:latin typeface="Times New Roman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Хозяин лесной 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Просыпается </a:t>
            </a:r>
            <a:r>
              <a:rPr lang="ru-RU" sz="1800" b="1" dirty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весной, </a:t>
            </a:r>
            <a:endParaRPr lang="ru-RU" sz="1400" b="1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А </a:t>
            </a:r>
            <a:r>
              <a:rPr lang="ru-RU" sz="1800" b="1" dirty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зимой под вьюжный вой, </a:t>
            </a:r>
            <a:endParaRPr lang="ru-RU" sz="1400" b="1" dirty="0">
              <a:ea typeface="Calibri"/>
              <a:cs typeface="Times New Roman"/>
            </a:endParaRPr>
          </a:p>
          <a:p>
            <a:pPr marL="0" indent="0">
              <a:buNone/>
            </a:pPr>
            <a:r>
              <a:rPr lang="ru-RU" sz="1800" b="1" dirty="0" smtClean="0">
                <a:solidFill>
                  <a:srgbClr val="333333"/>
                </a:solidFill>
                <a:latin typeface="Times New Roman"/>
                <a:ea typeface="Calibri"/>
              </a:rPr>
              <a:t>Спит </a:t>
            </a:r>
            <a:r>
              <a:rPr lang="ru-RU" sz="1800" b="1" dirty="0">
                <a:solidFill>
                  <a:srgbClr val="333333"/>
                </a:solidFill>
                <a:latin typeface="Times New Roman"/>
                <a:ea typeface="Calibri"/>
              </a:rPr>
              <a:t>в избушке снеговой. </a:t>
            </a:r>
            <a:r>
              <a:rPr lang="ru-RU" sz="1800" i="1" dirty="0" smtClean="0">
                <a:solidFill>
                  <a:srgbClr val="333333"/>
                </a:solidFill>
                <a:latin typeface="Times New Roman"/>
                <a:ea typeface="Calibri"/>
              </a:rPr>
              <a:t>  </a:t>
            </a:r>
            <a:endParaRPr lang="ru-RU" sz="1800" dirty="0"/>
          </a:p>
        </p:txBody>
      </p:sp>
      <p:pic>
        <p:nvPicPr>
          <p:cNvPr id="1026" name="Picture 2" descr="http://foto-i-kartinki.ru/images/pticy/sinica-kartinki/sinica-kartinki-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87824" y="1335002"/>
            <a:ext cx="2013175" cy="13464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2905011"/>
            <a:ext cx="2502024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По веткам скачет,</a:t>
            </a:r>
            <a:endParaRPr lang="ru-RU" sz="1400" b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 Да не птица, </a:t>
            </a:r>
            <a:endParaRPr lang="ru-RU" sz="1400" b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Рыжая да не </a:t>
            </a:r>
            <a:r>
              <a:rPr lang="ru-RU" b="1" dirty="0" smtClean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лисица</a:t>
            </a:r>
            <a:r>
              <a:rPr lang="ru-RU" b="1" dirty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? </a:t>
            </a:r>
            <a:r>
              <a:rPr lang="ru-RU" b="1" i="1" dirty="0" smtClean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  </a:t>
            </a:r>
            <a:endParaRPr lang="ru-RU" sz="1400" b="1" dirty="0">
              <a:ea typeface="Calibri"/>
              <a:cs typeface="Times New Roman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53564"/>
            <a:ext cx="2070992" cy="13464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http://cdn.fishki.net/upload/post/2016/05/07/1943385/tn/brown-bear-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367" y="4271539"/>
            <a:ext cx="2376264" cy="1741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830037" y="1124744"/>
            <a:ext cx="288032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Чёрный жилет, </a:t>
            </a:r>
            <a:endParaRPr lang="ru-RU" sz="1400" b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Красный берет. </a:t>
            </a:r>
            <a:endParaRPr lang="ru-RU" sz="1400" b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Нос, как топор,</a:t>
            </a:r>
            <a:endParaRPr lang="ru-RU" sz="1400" b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 Хвост, как упор. </a:t>
            </a:r>
            <a:r>
              <a:rPr lang="ru-RU" i="1" dirty="0" smtClean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1032" name="Picture 8" descr="http://img-b.photosight.ru/578/5769863_larg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681430"/>
            <a:ext cx="2160240" cy="1490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652120" y="4472587"/>
            <a:ext cx="3491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3333"/>
                </a:solidFill>
                <a:latin typeface="Times New Roman"/>
                <a:ea typeface="Calibri"/>
              </a:rPr>
              <a:t>Кто зимой бывает белым, </a:t>
            </a:r>
            <a:endParaRPr lang="ru-RU" b="1" dirty="0" smtClean="0">
              <a:solidFill>
                <a:srgbClr val="333333"/>
              </a:solidFill>
              <a:latin typeface="Times New Roman"/>
              <a:ea typeface="Calibri"/>
            </a:endParaRPr>
          </a:p>
          <a:p>
            <a:r>
              <a:rPr lang="ru-RU" b="1" dirty="0" smtClean="0">
                <a:solidFill>
                  <a:srgbClr val="333333"/>
                </a:solidFill>
                <a:latin typeface="Times New Roman"/>
                <a:ea typeface="Calibri"/>
              </a:rPr>
              <a:t>А </a:t>
            </a:r>
            <a:r>
              <a:rPr lang="ru-RU" b="1" dirty="0">
                <a:solidFill>
                  <a:srgbClr val="333333"/>
                </a:solidFill>
                <a:latin typeface="Times New Roman"/>
                <a:ea typeface="Calibri"/>
              </a:rPr>
              <a:t>летом серым? </a:t>
            </a:r>
            <a:r>
              <a:rPr lang="ru-RU" i="1" dirty="0" smtClean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endParaRPr lang="ru-RU" dirty="0"/>
          </a:p>
        </p:txBody>
      </p:sp>
      <p:pic>
        <p:nvPicPr>
          <p:cNvPr id="1034" name="Picture 10" descr="Заяц–беляк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142339"/>
            <a:ext cx="2802682" cy="15594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47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07504" y="188640"/>
            <a:ext cx="8928992" cy="6441579"/>
          </a:xfrm>
        </p:spPr>
        <p:txBody>
          <a:bodyPr/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 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404664"/>
            <a:ext cx="5076056" cy="1324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Из лесочка деревцо пришло к дому под крыльцо,</a:t>
            </a:r>
            <a:endParaRPr lang="ru-RU" sz="1400" b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 доброй славой, с головой кудрявой,</a:t>
            </a:r>
            <a:endParaRPr lang="ru-RU" sz="1400" b="1" dirty="0">
              <a:ea typeface="Calibri"/>
              <a:cs typeface="Times New Roman"/>
            </a:endParaRPr>
          </a:p>
          <a:p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С красными кистями, с пернатыми гостями. 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   </a:t>
            </a:r>
            <a:endParaRPr lang="ru-RU" dirty="0"/>
          </a:p>
        </p:txBody>
      </p:sp>
      <p:pic>
        <p:nvPicPr>
          <p:cNvPr id="2054" name="Picture 6" descr="http://www.plantarium.ru/dat/plants/8/852/128852_f3d75c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29642"/>
            <a:ext cx="2880320" cy="18941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989626" y="1411093"/>
            <a:ext cx="3758837" cy="128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Есть один такой цветок, не вплетёшь его в венок.</a:t>
            </a:r>
            <a:endParaRPr lang="ru-RU" sz="1400" b="1" dirty="0">
              <a:ea typeface="Calibri"/>
              <a:cs typeface="Times New Roman"/>
            </a:endParaRPr>
          </a:p>
          <a:p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На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него подуй слегка, был цветок – и нет цветка.  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    </a:t>
            </a:r>
            <a:endParaRPr lang="ru-RU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627" y="2746103"/>
            <a:ext cx="2909161" cy="1584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3550067"/>
            <a:ext cx="3851920" cy="128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Шёл я лугом по тропинке, видел солнце на травинке.</a:t>
            </a:r>
            <a:endParaRPr lang="ru-RU" sz="1400" b="1" dirty="0">
              <a:ea typeface="Calibri"/>
              <a:cs typeface="Times New Roman"/>
            </a:endParaRPr>
          </a:p>
          <a:p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Но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совсем не горячи солнца белые лучи.   </a:t>
            </a:r>
            <a:endParaRPr lang="ru-RU" b="1" dirty="0"/>
          </a:p>
        </p:txBody>
      </p:sp>
      <p:pic>
        <p:nvPicPr>
          <p:cNvPr id="2057" name="Picture 9" descr="https://avatars.mds.yandex.net/get-pdb/163339/d9012d59-1529-4b36-b7ab-99cd41bc0ad8/s1200?webp=fal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824427"/>
            <a:ext cx="3528392" cy="19344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832827" y="4330280"/>
            <a:ext cx="2971421" cy="128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Стоит разбойник у дороги, под одёжкой прячет ноги.</a:t>
            </a:r>
            <a:endParaRPr lang="ru-RU" sz="1400" b="1" dirty="0">
              <a:ea typeface="Calibri"/>
              <a:cs typeface="Times New Roman"/>
            </a:endParaRPr>
          </a:p>
          <a:p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И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кто не появляется, за каждого цепляется.  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    </a:t>
            </a:r>
            <a:endParaRPr lang="ru-RU" dirty="0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971994"/>
            <a:ext cx="2520280" cy="17868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552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7621" y="548680"/>
            <a:ext cx="4406380" cy="5904656"/>
          </a:xfrm>
        </p:spPr>
        <p:txBody>
          <a:bodyPr>
            <a:normAutofit fontScale="90000"/>
          </a:bodyPr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sz="3600" b="1" dirty="0">
                <a:solidFill>
                  <a:srgbClr val="002060"/>
                </a:solidFill>
                <a:latin typeface="Times New Roman"/>
                <a:ea typeface="Calibri"/>
              </a:rPr>
              <a:t>В недрах нашего края таятся несметные богатства </a:t>
            </a:r>
            <a:r>
              <a:rPr lang="ru-RU" sz="3600" b="1" dirty="0" smtClean="0">
                <a:solidFill>
                  <a:srgbClr val="002060"/>
                </a:solidFill>
                <a:latin typeface="Times New Roman"/>
                <a:ea typeface="Calibri"/>
              </a:rPr>
              <a:t>«чёрного золота».</a:t>
            </a:r>
            <a:r>
              <a:rPr lang="ru-RU" sz="36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ru-RU" sz="3600" b="1" dirty="0">
                <a:solidFill>
                  <a:srgbClr val="002060"/>
                </a:solidFill>
                <a:latin typeface="Times New Roman"/>
                <a:ea typeface="Calibri"/>
              </a:rPr>
              <a:t>Геологи оценивают запасы угля в Кузбассе в 725 миллиардов тонн. </a:t>
            </a:r>
            <a:r>
              <a:rPr lang="ru-RU" sz="36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Утверждают, что по качеству кузбасский уголь не имеет равных в мире. </a:t>
            </a:r>
            <a:r>
              <a:rPr lang="ru-RU" sz="1800" dirty="0">
                <a:ea typeface="Calibri"/>
                <a:cs typeface="Times New Roman"/>
              </a:rPr>
              <a:t/>
            </a:r>
            <a:br>
              <a:rPr lang="ru-RU" sz="1800" dirty="0">
                <a:ea typeface="Calibri"/>
                <a:cs typeface="Times New Roman"/>
              </a:rPr>
            </a:br>
            <a:endParaRPr lang="ru-RU" sz="2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88641"/>
            <a:ext cx="4558109" cy="28803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://abakan-news.ru/wp-content/uploads/2017/06/%D0%B0%D1%80%D1%88%D0%B0%D0%BD%D0%BE%D0%B2%D1%81%D0%BA%D0%B8%D0%B9-1024x6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29000"/>
            <a:ext cx="4558109" cy="3212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317" y="6188075"/>
            <a:ext cx="1116013" cy="669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364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8555"/>
            <a:ext cx="4608512" cy="35523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50" y="3845024"/>
            <a:ext cx="4536504" cy="29705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16016" y="188640"/>
            <a:ext cx="4427984" cy="6086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Из множества профессий есть одна,</a:t>
            </a:r>
            <a:endParaRPr lang="ru-RU" sz="2000" b="1" i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Что Родине богатство добывает,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sz="2000" b="1" i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И лозунг, – мол, — «Даешь стране угля!» –</a:t>
            </a:r>
            <a:endParaRPr lang="ru-RU" sz="2000" b="1" i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Здесь каждый без сарказма принимает.</a:t>
            </a:r>
            <a:endParaRPr lang="ru-RU" sz="2000" b="1" i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Шахтеры</a:t>
            </a:r>
            <a:r>
              <a:rPr lang="ru-RU" sz="2000" b="1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! Не легка ваша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дорога,  </a:t>
            </a:r>
            <a:endParaRPr lang="ru-RU" sz="2000" b="1" i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Что под землей лежит, и к свету нас ведет</a:t>
            </a:r>
            <a:endParaRPr lang="ru-RU" sz="2000" b="1" i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Позвольте мне сказать высоким слогом</a:t>
            </a:r>
            <a:endParaRPr lang="ru-RU" sz="2000" b="1" i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О тех, кто уголь миру достает,</a:t>
            </a:r>
            <a:endParaRPr lang="ru-RU" sz="2000" b="1" i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От чьей работы все зависит на планете –</a:t>
            </a:r>
            <a:endParaRPr lang="ru-RU" sz="2000" b="1" i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И свет, и звук, и радость, и тепло.</a:t>
            </a:r>
            <a:endParaRPr lang="ru-RU" sz="2000" b="1" i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Здоровы ли и радостны ли дети,</a:t>
            </a:r>
            <a:endParaRPr lang="ru-RU" sz="2000" b="1" i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Согреты ли и город, и село…</a:t>
            </a:r>
            <a:endParaRPr lang="ru-RU" sz="2000" b="1" i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7" y="6145604"/>
            <a:ext cx="1116013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472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88552"/>
            <a:ext cx="8964488" cy="6480720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Она 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варилась долго</a:t>
            </a:r>
            <a:endParaRPr lang="ru-RU" sz="2000" b="1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доменной печи</a:t>
            </a:r>
            <a:endParaRPr lang="ru-RU" sz="2000" b="1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 славу получились</a:t>
            </a:r>
            <a:endParaRPr lang="ru-RU" sz="2000" b="1" dirty="0">
              <a:ea typeface="Calibri"/>
              <a:cs typeface="Times New Roman"/>
            </a:endParaRPr>
          </a:p>
          <a:p>
            <a:pPr marL="0" indent="0">
              <a:buNone/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Ножницы , ключи. </a:t>
            </a:r>
            <a:endParaRPr lang="ru-RU" sz="20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6632"/>
            <a:ext cx="3240360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87824" y="2420888"/>
            <a:ext cx="3600400" cy="856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Он на дорожках, во дворе,</a:t>
            </a:r>
            <a:endParaRPr lang="ru-RU" sz="2000" b="1" dirty="0">
              <a:ea typeface="Calibri"/>
              <a:cs typeface="Times New Roman"/>
            </a:endParaRPr>
          </a:p>
          <a:p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Он очень нужен детворе </a:t>
            </a:r>
            <a:endParaRPr lang="ru-RU" sz="2000" b="1" dirty="0"/>
          </a:p>
        </p:txBody>
      </p:sp>
      <p:pic>
        <p:nvPicPr>
          <p:cNvPr id="5124" name="Picture 4" descr="http://www.1000dosok.ru/s/17-09-86378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20888"/>
            <a:ext cx="2801376" cy="17005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4437112"/>
            <a:ext cx="3302956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Если встретишь на дороге</a:t>
            </a:r>
            <a:endParaRPr lang="ru-RU" sz="2000" b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То увязнут сильно ноги</a:t>
            </a:r>
            <a:endParaRPr lang="ru-RU" sz="2000" b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А сделать миску или вазу</a:t>
            </a:r>
            <a:endParaRPr lang="ru-RU" sz="2000" b="1" dirty="0">
              <a:ea typeface="Calibri"/>
              <a:cs typeface="Times New Roman"/>
            </a:endParaRPr>
          </a:p>
          <a:p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Она понадобится сразу </a:t>
            </a:r>
            <a:endParaRPr lang="ru-RU" sz="2000" b="1" dirty="0"/>
          </a:p>
        </p:txBody>
      </p:sp>
      <p:pic>
        <p:nvPicPr>
          <p:cNvPr id="5126" name="Picture 6" descr="http://zaomos.news/upload/iblock/29a/29a869a6d48d3b8c4422549bebee8823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956" y="3428912"/>
            <a:ext cx="2781212" cy="2592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228184" y="548680"/>
            <a:ext cx="291581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Ни огня, ни 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света,</a:t>
            </a:r>
            <a:endParaRPr lang="ru-RU" sz="2400" b="1" dirty="0">
              <a:ea typeface="Times New Roman"/>
              <a:cs typeface="Times New Roman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А 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огнём блестит.</a:t>
            </a:r>
            <a:endParaRPr lang="ru-RU" sz="2400" b="1" dirty="0">
              <a:ea typeface="Calibri"/>
              <a:cs typeface="Times New Roman"/>
            </a:endParaRPr>
          </a:p>
        </p:txBody>
      </p:sp>
      <p:pic>
        <p:nvPicPr>
          <p:cNvPr id="5129" name="Picture 9" descr="http://xn--80aaxridipd.xn--p1ai/wp-content/uploads/2016/06/V-Karelii-nashli-novoe-mestorozhdenie-zolota-platiny-i-serebr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649768"/>
            <a:ext cx="2484625" cy="16213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228184" y="3430905"/>
            <a:ext cx="291581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Росли на болоте растения.</a:t>
            </a:r>
            <a:endParaRPr lang="ru-RU" sz="2000" b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Теперь 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— это топливо </a:t>
            </a:r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</a:t>
            </a:r>
            <a:r>
              <a:rPr lang="ru-RU" sz="2000" b="1" dirty="0" smtClean="0">
                <a:ea typeface="Times New Roman"/>
                <a:cs typeface="Times New Roman"/>
              </a:rPr>
              <a:t> </a:t>
            </a:r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удобрения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endParaRPr lang="ru-RU" sz="2000" dirty="0"/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085185"/>
            <a:ext cx="2774082" cy="1656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85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88640"/>
            <a:ext cx="9036496" cy="5937523"/>
          </a:xfrm>
        </p:spPr>
        <p:txBody>
          <a:bodyPr/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endParaRPr lang="ru-RU" sz="1800" dirty="0" smtClean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endParaRPr lang="ru-RU" sz="1800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                                           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Прекрасна </a:t>
            </a:r>
            <a:r>
              <a:rPr lang="ru-RU" sz="28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ты, моя земля! </a:t>
            </a:r>
            <a:br>
              <a:rPr lang="ru-RU" sz="28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                                            Кто раз </a:t>
            </a:r>
            <a:r>
              <a:rPr lang="ru-RU" sz="28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увидел – не забудет. </a:t>
            </a:r>
            <a:br>
              <a:rPr lang="ru-RU" sz="28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                                             Ты </a:t>
            </a:r>
            <a:r>
              <a:rPr lang="ru-RU" sz="28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всем богата: знаю я, </a:t>
            </a:r>
            <a:br>
              <a:rPr lang="ru-RU" sz="28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                                             Но </a:t>
            </a:r>
            <a:r>
              <a:rPr lang="ru-RU" sz="28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главное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богатство люди</a:t>
            </a:r>
            <a:r>
              <a:rPr lang="ru-RU" sz="28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!</a:t>
            </a:r>
            <a:endParaRPr lang="ru-RU" sz="2800" b="1" i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endParaRPr lang="ru-RU" sz="2400" i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61" y="188640"/>
            <a:ext cx="3938481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http://ic.pics.livejournal.com/krotoffa/27963059/465436/465436_origi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61" y="4581128"/>
            <a:ext cx="3938481" cy="2152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img-fotki.yandex.ru/get/6407/172202156.0/0_89f78_78297208_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61" y="2276872"/>
            <a:ext cx="3938501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789040"/>
            <a:ext cx="4727848" cy="29332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7" y="6188075"/>
            <a:ext cx="1116013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46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79208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Наши знаменитости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941168"/>
            <a:ext cx="9144000" cy="16561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u="sng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Алексей Леонов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родился в селе  Листвянка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Кемеровской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области.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Летчик-испытатель, космонавт, художник. Первый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человек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вышедший в открытый космос.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https://24smi.org/public/media/2017/4/11/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980728"/>
            <a:ext cx="4161263" cy="38335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5" y="980728"/>
            <a:ext cx="3528393" cy="3689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569" y="6181148"/>
            <a:ext cx="1116013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693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636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0072" y="1484784"/>
            <a:ext cx="3683544" cy="464137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3600" b="1" u="sng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Владимир Машков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Российский актёр и режиссёр театра и кино, сценарист, кинопродюсер. Вырос в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г.Новокузнецке</a:t>
            </a:r>
            <a:r>
              <a:rPr lang="ru-RU" sz="3600" b="1" dirty="0" smtClean="0">
                <a:solidFill>
                  <a:srgbClr val="002060"/>
                </a:solidFill>
                <a:latin typeface="Trebuchet MS" panose="020B0603020202020204"/>
                <a:ea typeface="+mj-ea"/>
                <a:cs typeface="+mj-cs"/>
              </a:rPr>
              <a:t>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13" y="332656"/>
            <a:ext cx="4705043" cy="6273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7" y="6152226"/>
            <a:ext cx="1116013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30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6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2" y="129867"/>
            <a:ext cx="4680520" cy="6460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687772" y="1813173"/>
            <a:ext cx="44562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sng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Елена Малышева </a:t>
            </a:r>
            <a:r>
              <a:rPr kumimoji="0" lang="ru-RU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родилась в </a:t>
            </a:r>
            <a:r>
              <a:rPr kumimoji="0" lang="ru-RU" sz="3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г.Кемерово</a:t>
            </a:r>
            <a:r>
              <a:rPr kumimoji="0" lang="ru-RU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Врач-терапевт,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кардиолог,</a:t>
            </a:r>
            <a:r>
              <a:rPr kumimoji="0" lang="ru-RU" sz="3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педагог, профессор,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ведущая программы «Жить здорово!»</a:t>
            </a:r>
            <a:endParaRPr kumimoji="0" lang="ru-RU" sz="30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7" y="6205943"/>
            <a:ext cx="1116013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870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4149080"/>
            <a:ext cx="8928992" cy="1977083"/>
          </a:xfrm>
        </p:spPr>
        <p:txBody>
          <a:bodyPr>
            <a:normAutofit fontScale="92500"/>
          </a:bodyPr>
          <a:lstStyle/>
          <a:p>
            <a:pPr marL="0" lvl="0" indent="0" defTabSz="457200">
              <a:spcBef>
                <a:spcPts val="1000"/>
              </a:spcBef>
              <a:buClr>
                <a:srgbClr val="90C226"/>
              </a:buClr>
              <a:buSzPct val="80000"/>
              <a:buNone/>
            </a:pPr>
            <a:r>
              <a:rPr lang="ru-RU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Мария Филатова </a:t>
            </a:r>
            <a:r>
              <a:rPr lang="ru-RU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родилась в городе Ленинск-Кузнецке . Спортсменка , гимнастка </a:t>
            </a:r>
            <a:r>
              <a:rPr lang="ru-RU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000" b="1" dirty="0">
                <a:solidFill>
                  <a:srgbClr val="002060"/>
                </a:solidFill>
              </a:rPr>
              <a:t>Двукратная Олимпийская чемпионка, двукратная чемпионка мира , чемпионка Европы,  Заслуженный мастер спорта СССР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673" y="200488"/>
            <a:ext cx="3810287" cy="373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7" y="200488"/>
            <a:ext cx="4255785" cy="373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132" y="6156174"/>
            <a:ext cx="1116013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279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600" b="1" u="sng" dirty="0" err="1">
                <a:solidFill>
                  <a:srgbClr val="C42F1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Арбачаков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32656"/>
            <a:ext cx="4209825" cy="6101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389337" y="1607927"/>
            <a:ext cx="4754663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Арбачаков</a:t>
            </a:r>
            <a:r>
              <a:rPr lang="ru-RU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Юрий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в посёлке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Усть-Кезес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Кемеровской области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Первый российский боксёр, завоевавший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титул чемпиона мира на профессиональной арене.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7" y="6188075"/>
            <a:ext cx="1116013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70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105273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+mn-lt"/>
              </a:rPr>
              <a:t>Герои </a:t>
            </a:r>
            <a:r>
              <a:rPr lang="ru-RU" b="1" dirty="0">
                <a:solidFill>
                  <a:srgbClr val="002060"/>
                </a:solidFill>
                <a:latin typeface="+mn-lt"/>
                <a:ea typeface="Calibri"/>
              </a:rPr>
              <a:t>Великой Отечественной войны.</a:t>
            </a:r>
            <a:endParaRPr lang="ru-RU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869160"/>
            <a:ext cx="9144000" cy="1988840"/>
          </a:xfrm>
        </p:spPr>
        <p:txBody>
          <a:bodyPr>
            <a:normAutofit fontScale="85000" lnSpcReduction="10000"/>
          </a:bodyPr>
          <a:lstStyle/>
          <a:p>
            <a:pPr marL="0" lvl="0" indent="0" defTabSz="457200">
              <a:spcBef>
                <a:spcPts val="1000"/>
              </a:spcBef>
              <a:buClr>
                <a:srgbClr val="90C226"/>
              </a:buClr>
              <a:buSzPct val="80000"/>
              <a:buNone/>
            </a:pPr>
            <a:r>
              <a:rPr lang="ru-RU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</a:t>
            </a:r>
            <a:r>
              <a:rPr lang="ru-RU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Масалов</a:t>
            </a:r>
            <a:r>
              <a:rPr lang="ru-RU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в селе Вознесенка Кемеровской области . </a:t>
            </a: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Вынес из-под огня  в Берлине </a:t>
            </a:r>
            <a:r>
              <a:rPr lang="ru-RU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трёх </a:t>
            </a:r>
            <a:r>
              <a:rPr lang="ru-RU" sz="31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летнюю </a:t>
            </a:r>
            <a:r>
              <a:rPr lang="ru-RU" sz="3100" b="1" dirty="0">
                <a:solidFill>
                  <a:srgbClr val="002060"/>
                </a:solidFill>
                <a:cs typeface="Times New Roman" panose="02020603050405020304" pitchFamily="18" charset="0"/>
              </a:rPr>
              <a:t>девочку</a:t>
            </a:r>
            <a:r>
              <a:rPr lang="ru-RU" sz="31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  <a:r>
              <a:rPr lang="ru-RU" sz="3100" b="1" dirty="0">
                <a:solidFill>
                  <a:srgbClr val="002060"/>
                </a:solidFill>
              </a:rPr>
              <a:t>Поступок Николая Ивановича </a:t>
            </a:r>
            <a:r>
              <a:rPr lang="ru-RU" sz="3100" b="1" dirty="0" err="1">
                <a:solidFill>
                  <a:srgbClr val="002060"/>
                </a:solidFill>
              </a:rPr>
              <a:t>Масалова</a:t>
            </a:r>
            <a:r>
              <a:rPr lang="ru-RU" sz="3100" b="1" dirty="0">
                <a:solidFill>
                  <a:srgbClr val="002060"/>
                </a:solidFill>
              </a:rPr>
              <a:t> лёг в основу сюжета известного  монумента Воина-освободителя в </a:t>
            </a:r>
            <a:r>
              <a:rPr lang="ru-RU" sz="3100" b="1" dirty="0" err="1">
                <a:solidFill>
                  <a:srgbClr val="002060"/>
                </a:solidFill>
              </a:rPr>
              <a:t>Трептов</a:t>
            </a:r>
            <a:r>
              <a:rPr lang="ru-RU" sz="3100" b="1" dirty="0">
                <a:solidFill>
                  <a:srgbClr val="002060"/>
                </a:solidFill>
              </a:rPr>
              <a:t> парке  (скульптор Вучетич Е.В</a:t>
            </a:r>
            <a:r>
              <a:rPr lang="ru-RU" sz="3100" b="1" dirty="0" smtClean="0">
                <a:solidFill>
                  <a:srgbClr val="002060"/>
                </a:solidFill>
              </a:rPr>
              <a:t>.)</a:t>
            </a:r>
            <a:r>
              <a:rPr lang="ru-RU" sz="3100" dirty="0" smtClean="0">
                <a:solidFill>
                  <a:srgbClr val="FFFFFF"/>
                </a:solidFill>
                <a:latin typeface="-apple-system"/>
              </a:rPr>
              <a:t>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824061"/>
            <a:ext cx="3240360" cy="4032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824062"/>
            <a:ext cx="3017268" cy="4057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7" y="6188075"/>
            <a:ext cx="1116013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396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" y="0"/>
            <a:ext cx="4067944" cy="6838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283968" y="1623739"/>
            <a:ext cx="4536504" cy="44508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u="sng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Вера Волошина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родилась в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г.Кемерово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Щегловск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).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Герой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Великой Отечественной войны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разведчица.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Е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ё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именем названы улицы в разных городах.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7" y="6161243"/>
            <a:ext cx="1116013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863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3968" y="332657"/>
            <a:ext cx="3960440" cy="3324587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Гордись, Кузбасс, людьми своими,</a:t>
            </a:r>
            <a:br>
              <a:rPr lang="ru-RU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Склонись в поклоне неземном. </a:t>
            </a:r>
            <a:br>
              <a:rPr lang="ru-RU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На них и держится Россия, </a:t>
            </a:r>
            <a:br>
              <a:rPr lang="ru-RU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На них и держится наш дом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ru-RU" sz="2400" i="1" dirty="0"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58" y="132656"/>
            <a:ext cx="3934486" cy="2835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657244"/>
            <a:ext cx="4464496" cy="3089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 descr="https://stihi.ru/pics/2016/07/24/22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23" y="2950884"/>
            <a:ext cx="3084156" cy="37479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6125730"/>
            <a:ext cx="1116013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268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71" y="1223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5" y="260649"/>
            <a:ext cx="8964488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462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188641"/>
            <a:ext cx="4067944" cy="4777122"/>
          </a:xfrm>
        </p:spPr>
        <p:txBody>
          <a:bodyPr>
            <a:normAutofit fontScale="90000"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Поднебесные зубья </a:t>
            </a: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(</a:t>
            </a: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г. Междуреченск)</a:t>
            </a:r>
            <a:r>
              <a:rPr lang="ru-RU" sz="2000" dirty="0">
                <a:solidFill>
                  <a:srgbClr val="002060"/>
                </a:solidFill>
                <a:ea typeface="Calibri"/>
                <a:cs typeface="Times New Roman"/>
              </a:rPr>
              <a:t/>
            </a:r>
            <a:br>
              <a:rPr lang="ru-RU" sz="2000" dirty="0">
                <a:solidFill>
                  <a:srgbClr val="002060"/>
                </a:solidFill>
                <a:ea typeface="Calibri"/>
                <a:cs typeface="Times New Roman"/>
              </a:rPr>
            </a:b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Поднебесные 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Times New Roman"/>
              </a:rPr>
              <a:t>Зубья </a:t>
            </a: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Times New Roman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Times New Roman"/>
                <a:ea typeface="Times New Roman"/>
              </a:rPr>
            </a:b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(</a:t>
            </a:r>
            <a:r>
              <a:rPr lang="ru-RU" sz="2800" dirty="0" err="1">
                <a:solidFill>
                  <a:srgbClr val="002060"/>
                </a:solidFill>
                <a:latin typeface="Times New Roman"/>
                <a:ea typeface="Times New Roman"/>
              </a:rPr>
              <a:t>Тигер-Тыш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Times New Roman"/>
              </a:rPr>
              <a:t>) – </a:t>
            </a: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один из  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Times New Roman"/>
              </a:rPr>
              <a:t> 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hlinkClick r:id="rId3"/>
              </a:rPr>
              <a:t>живописнейших горных районов Кузнецкого Алатау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Times New Roman"/>
              </a:rPr>
              <a:t>, расположенный в 60 </a:t>
            </a: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км</a:t>
            </a:r>
            <a:br>
              <a:rPr lang="ru-RU" sz="2800" dirty="0" smtClean="0">
                <a:solidFill>
                  <a:srgbClr val="002060"/>
                </a:solidFill>
                <a:latin typeface="Times New Roman"/>
                <a:ea typeface="Times New Roman"/>
              </a:rPr>
            </a:b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Times New Roman"/>
              </a:rPr>
              <a:t>к востоку </a:t>
            </a: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от</a:t>
            </a:r>
            <a:br>
              <a:rPr lang="ru-RU" sz="2800" dirty="0" smtClean="0">
                <a:solidFill>
                  <a:srgbClr val="002060"/>
                </a:solidFill>
                <a:latin typeface="Times New Roman"/>
                <a:ea typeface="Times New Roman"/>
              </a:rPr>
            </a:b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Times New Roman"/>
              </a:rPr>
              <a:t>г. Междуреченска</a:t>
            </a:r>
            <a:br>
              <a:rPr lang="ru-RU" sz="2800" dirty="0">
                <a:solidFill>
                  <a:srgbClr val="002060"/>
                </a:solidFill>
                <a:latin typeface="Times New Roman"/>
                <a:ea typeface="Times New Roman"/>
              </a:rPr>
            </a:b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4048" y="5733256"/>
            <a:ext cx="3693096" cy="6480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38" y="260648"/>
            <a:ext cx="4896544" cy="31376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38" y="3573016"/>
            <a:ext cx="4898298" cy="31517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528559"/>
            <a:ext cx="3816424" cy="23294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979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4048" y="0"/>
            <a:ext cx="4139952" cy="4396083"/>
          </a:xfrm>
        </p:spPr>
        <p:txBody>
          <a:bodyPr>
            <a:normAutofit fontScale="85000" lnSpcReduction="20000"/>
          </a:bodyPr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None/>
              <a:tabLst>
                <a:tab pos="457200" algn="l"/>
              </a:tabLst>
            </a:pPr>
            <a:r>
              <a:rPr lang="ru-RU" b="1" dirty="0">
                <a:solidFill>
                  <a:srgbClr val="002060"/>
                </a:solidFill>
                <a:ea typeface="Times New Roman"/>
                <a:cs typeface="Times New Roman"/>
              </a:rPr>
              <a:t>Томская </a:t>
            </a:r>
            <a:r>
              <a:rPr lang="ru-RU" b="1" dirty="0" err="1">
                <a:solidFill>
                  <a:srgbClr val="002060"/>
                </a:solidFill>
                <a:ea typeface="Times New Roman"/>
                <a:cs typeface="Times New Roman"/>
              </a:rPr>
              <a:t>Писаница</a:t>
            </a:r>
            <a:r>
              <a:rPr lang="ru-RU" b="1" dirty="0">
                <a:solidFill>
                  <a:srgbClr val="002060"/>
                </a:solidFill>
                <a:ea typeface="Times New Roman"/>
                <a:cs typeface="Times New Roman"/>
              </a:rPr>
              <a:t> (</a:t>
            </a:r>
            <a:r>
              <a:rPr lang="ru-RU" b="1" dirty="0" err="1">
                <a:solidFill>
                  <a:srgbClr val="002060"/>
                </a:solidFill>
                <a:ea typeface="Times New Roman"/>
                <a:cs typeface="Times New Roman"/>
              </a:rPr>
              <a:t>Яшкинский</a:t>
            </a:r>
            <a:r>
              <a:rPr lang="ru-RU" b="1" dirty="0">
                <a:solidFill>
                  <a:srgbClr val="002060"/>
                </a:solidFill>
                <a:ea typeface="Times New Roman"/>
                <a:cs typeface="Times New Roman"/>
              </a:rPr>
              <a:t> район)</a:t>
            </a:r>
            <a:endParaRPr lang="ru-RU" sz="24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ea typeface="Times New Roman"/>
              </a:rPr>
              <a:t>На </a:t>
            </a:r>
            <a:r>
              <a:rPr lang="ru-RU" b="1" dirty="0">
                <a:solidFill>
                  <a:srgbClr val="002060"/>
                </a:solidFill>
                <a:ea typeface="Times New Roman"/>
              </a:rPr>
              <a:t>правом скалистом берегу р. Томь в границах </a:t>
            </a:r>
            <a:r>
              <a:rPr lang="ru-RU" b="1" dirty="0" err="1">
                <a:solidFill>
                  <a:srgbClr val="002060"/>
                </a:solidFill>
                <a:ea typeface="Times New Roman"/>
              </a:rPr>
              <a:t>Яшкинского</a:t>
            </a:r>
            <a:r>
              <a:rPr lang="ru-RU" b="1" dirty="0">
                <a:solidFill>
                  <a:srgbClr val="002060"/>
                </a:solidFill>
                <a:ea typeface="Times New Roman"/>
              </a:rPr>
              <a:t> района находятся уникальные рисунки древних людей — петроглифы, составляющих единую группу памятников наскального искусства </a:t>
            </a:r>
            <a:r>
              <a:rPr lang="ru-RU" b="1" dirty="0" err="1">
                <a:solidFill>
                  <a:srgbClr val="002060"/>
                </a:solidFill>
                <a:ea typeface="Times New Roman"/>
              </a:rPr>
              <a:t>Притомья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9" y="116632"/>
            <a:ext cx="4824536" cy="35465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9" y="3861047"/>
            <a:ext cx="4693671" cy="29264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396083"/>
            <a:ext cx="4050950" cy="23914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295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400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44008" y="81930"/>
            <a:ext cx="4426250" cy="6848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0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Все мы дети необъятной Вселенной,</a:t>
            </a:r>
            <a:endParaRPr lang="ru-RU" sz="3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3000" b="1" dirty="0">
                <a:solidFill>
                  <a:srgbClr val="002060"/>
                </a:solidFill>
                <a:latin typeface="Times New Roman"/>
                <a:ea typeface="Times New Roman"/>
              </a:rPr>
              <a:t>Все мы жители планеты Земля.</a:t>
            </a:r>
          </a:p>
          <a:p>
            <a:pPr>
              <a:spcAft>
                <a:spcPts val="0"/>
              </a:spcAft>
            </a:pPr>
            <a:r>
              <a:rPr lang="ru-RU" sz="3000" b="1" dirty="0">
                <a:solidFill>
                  <a:srgbClr val="002060"/>
                </a:solidFill>
                <a:latin typeface="Times New Roman"/>
                <a:ea typeface="Times New Roman"/>
              </a:rPr>
              <a:t>Но есть место на этой планете</a:t>
            </a:r>
          </a:p>
          <a:p>
            <a:pPr>
              <a:spcAft>
                <a:spcPts val="0"/>
              </a:spcAft>
            </a:pPr>
            <a:r>
              <a:rPr lang="ru-RU" sz="3000" b="1" dirty="0">
                <a:solidFill>
                  <a:srgbClr val="002060"/>
                </a:solidFill>
                <a:latin typeface="Times New Roman"/>
                <a:ea typeface="Times New Roman"/>
              </a:rPr>
              <a:t>Где родился и ты, и я.</a:t>
            </a:r>
          </a:p>
          <a:p>
            <a:pPr>
              <a:spcAft>
                <a:spcPts val="0"/>
              </a:spcAft>
            </a:pPr>
            <a:r>
              <a:rPr lang="ru-RU" sz="3000" b="1" dirty="0">
                <a:solidFill>
                  <a:srgbClr val="002060"/>
                </a:solidFill>
                <a:latin typeface="Times New Roman"/>
                <a:ea typeface="Times New Roman"/>
              </a:rPr>
              <a:t> </a:t>
            </a:r>
            <a:r>
              <a:rPr lang="ru-RU" sz="30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Где </a:t>
            </a:r>
            <a:r>
              <a:rPr lang="ru-RU" sz="3000" b="1" dirty="0">
                <a:solidFill>
                  <a:srgbClr val="002060"/>
                </a:solidFill>
                <a:latin typeface="Times New Roman"/>
                <a:ea typeface="Times New Roman"/>
              </a:rPr>
              <a:t>бы ни были мы с тобою</a:t>
            </a:r>
          </a:p>
          <a:p>
            <a:pPr>
              <a:spcAft>
                <a:spcPts val="0"/>
              </a:spcAft>
            </a:pPr>
            <a:r>
              <a:rPr lang="ru-RU" sz="3000" b="1" dirty="0">
                <a:solidFill>
                  <a:srgbClr val="002060"/>
                </a:solidFill>
                <a:latin typeface="Times New Roman"/>
                <a:ea typeface="Times New Roman"/>
              </a:rPr>
              <a:t>Здесь всегда ждут и любят нас.</a:t>
            </a:r>
          </a:p>
          <a:p>
            <a:pPr>
              <a:spcAft>
                <a:spcPts val="0"/>
              </a:spcAft>
            </a:pPr>
            <a:r>
              <a:rPr lang="ru-RU" sz="3000" b="1" dirty="0">
                <a:solidFill>
                  <a:srgbClr val="002060"/>
                </a:solidFill>
                <a:latin typeface="Times New Roman"/>
                <a:ea typeface="Times New Roman"/>
              </a:rPr>
              <a:t>Это место такое родное -</a:t>
            </a:r>
          </a:p>
          <a:p>
            <a:pPr>
              <a:spcAft>
                <a:spcPts val="0"/>
              </a:spcAft>
            </a:pPr>
            <a:r>
              <a:rPr lang="ru-RU" sz="3000" b="1" dirty="0">
                <a:solidFill>
                  <a:srgbClr val="002060"/>
                </a:solidFill>
                <a:latin typeface="Times New Roman"/>
                <a:ea typeface="Times New Roman"/>
              </a:rPr>
              <a:t>Наша область, родной </a:t>
            </a:r>
            <a:r>
              <a:rPr lang="ru-RU" sz="30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   </a:t>
            </a:r>
            <a:r>
              <a:rPr lang="ru-RU" sz="4000" b="1" i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Кузбасс</a:t>
            </a:r>
            <a:r>
              <a:rPr lang="ru-RU" sz="4000" b="1" i="1" dirty="0">
                <a:solidFill>
                  <a:srgbClr val="FF0000"/>
                </a:solidFill>
                <a:latin typeface="Times New Roman"/>
                <a:ea typeface="Times New Roman"/>
              </a:rPr>
              <a:t>!</a:t>
            </a:r>
            <a:endParaRPr lang="ru-RU" sz="4000" b="1" i="1" dirty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213307"/>
            <a:ext cx="1113882" cy="5821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395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4114800" cy="11430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4048" y="332656"/>
            <a:ext cx="4139952" cy="6357110"/>
          </a:xfrm>
        </p:spPr>
        <p:txBody>
          <a:bodyPr>
            <a:noAutofit/>
          </a:bodyPr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None/>
              <a:tabLst>
                <a:tab pos="457200" algn="l"/>
              </a:tabLst>
            </a:pPr>
            <a:r>
              <a:rPr lang="ru-RU" sz="2800" b="1" dirty="0">
                <a:solidFill>
                  <a:srgbClr val="002060"/>
                </a:solidFill>
                <a:ea typeface="Times New Roman"/>
                <a:cs typeface="Times New Roman"/>
              </a:rPr>
              <a:t>Кузнецкая крепость </a:t>
            </a:r>
            <a:r>
              <a:rPr lang="ru-RU" sz="2800" b="1" dirty="0" smtClean="0">
                <a:solidFill>
                  <a:srgbClr val="002060"/>
                </a:solidFill>
                <a:ea typeface="Times New Roman"/>
                <a:cs typeface="Times New Roman"/>
              </a:rPr>
              <a:t>       (</a:t>
            </a:r>
            <a:r>
              <a:rPr lang="ru-RU" sz="2800" b="1" dirty="0" err="1" smtClean="0">
                <a:solidFill>
                  <a:srgbClr val="002060"/>
                </a:solidFill>
                <a:ea typeface="Times New Roman"/>
                <a:cs typeface="Times New Roman"/>
              </a:rPr>
              <a:t>г.Новокузнецк</a:t>
            </a:r>
            <a:r>
              <a:rPr lang="ru-RU" sz="2800" b="1" dirty="0" smtClean="0">
                <a:solidFill>
                  <a:srgbClr val="002060"/>
                </a:solidFill>
                <a:ea typeface="Times New Roman"/>
                <a:cs typeface="Times New Roman"/>
              </a:rPr>
              <a:t>)</a:t>
            </a:r>
          </a:p>
          <a:p>
            <a:pPr marL="0" lvl="0" indent="0">
              <a:lnSpc>
                <a:spcPct val="115000"/>
              </a:lnSpc>
              <a:spcAft>
                <a:spcPts val="1000"/>
              </a:spcAft>
              <a:buNone/>
              <a:tabLst>
                <a:tab pos="457200" algn="l"/>
              </a:tabLst>
            </a:pPr>
            <a:r>
              <a:rPr lang="ru-RU" sz="2200" b="1" dirty="0" smtClean="0">
                <a:solidFill>
                  <a:srgbClr val="002060"/>
                </a:solidFill>
                <a:ea typeface="Times New Roman"/>
              </a:rPr>
              <a:t>Кузнецкая </a:t>
            </a:r>
            <a:r>
              <a:rPr lang="ru-RU" sz="2200" b="1" dirty="0">
                <a:solidFill>
                  <a:srgbClr val="002060"/>
                </a:solidFill>
                <a:ea typeface="Times New Roman"/>
              </a:rPr>
              <a:t>крепость – памятник истории, военно-инженерного искусства и архитектуры федерального значения. Крепость, заложенная на горе Вознесенской в 1799 г., является уникальным архитектурным памятником для всей Западной Сибири, так как является единственным каменным фортификационным сооружением 19 века, сохранившимся до наших </a:t>
            </a:r>
            <a:r>
              <a:rPr lang="ru-RU" sz="2200" b="1" dirty="0" smtClean="0">
                <a:solidFill>
                  <a:srgbClr val="002060"/>
                </a:solidFill>
                <a:ea typeface="Times New Roman"/>
              </a:rPr>
              <a:t>дней</a:t>
            </a:r>
            <a:r>
              <a:rPr lang="ru-RU" sz="2200" b="1" dirty="0" smtClean="0">
                <a:solidFill>
                  <a:srgbClr val="000000"/>
                </a:solidFill>
                <a:ea typeface="Times New Roman"/>
              </a:rPr>
              <a:t>.</a:t>
            </a:r>
            <a:endParaRPr lang="ru-RU" sz="22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25010"/>
            <a:ext cx="4896544" cy="29647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80" y="116632"/>
            <a:ext cx="4874880" cy="34484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63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4047" y="188640"/>
            <a:ext cx="3888433" cy="6182147"/>
          </a:xfrm>
        </p:spPr>
        <p:txBody>
          <a:bodyPr>
            <a:normAutofit fontScale="85000" lnSpcReduction="20000"/>
          </a:bodyPr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None/>
              <a:tabLst>
                <a:tab pos="457200" algn="l"/>
              </a:tabLst>
            </a:pPr>
            <a:r>
              <a:rPr lang="ru-RU" b="1" dirty="0" err="1">
                <a:solidFill>
                  <a:srgbClr val="002060"/>
                </a:solidFill>
                <a:ea typeface="Times New Roman"/>
                <a:cs typeface="Times New Roman"/>
              </a:rPr>
              <a:t>Азасская</a:t>
            </a:r>
            <a:r>
              <a:rPr lang="ru-RU" b="1" dirty="0">
                <a:solidFill>
                  <a:srgbClr val="002060"/>
                </a:solidFill>
                <a:ea typeface="Times New Roman"/>
                <a:cs typeface="Times New Roman"/>
              </a:rPr>
              <a:t> пещера (</a:t>
            </a:r>
            <a:r>
              <a:rPr lang="ru-RU" b="1" dirty="0" err="1">
                <a:solidFill>
                  <a:srgbClr val="002060"/>
                </a:solidFill>
                <a:ea typeface="Times New Roman"/>
                <a:cs typeface="Times New Roman"/>
              </a:rPr>
              <a:t>Таштагольский</a:t>
            </a:r>
            <a:r>
              <a:rPr lang="ru-RU" b="1" dirty="0">
                <a:solidFill>
                  <a:srgbClr val="002060"/>
                </a:solidFill>
                <a:ea typeface="Times New Roman"/>
                <a:cs typeface="Times New Roman"/>
              </a:rPr>
              <a:t> район)</a:t>
            </a:r>
            <a:endParaRPr lang="ru-RU" sz="24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solidFill>
                  <a:srgbClr val="002060"/>
                </a:solidFill>
                <a:ea typeface="Times New Roman"/>
                <a:cs typeface="Times New Roman"/>
              </a:rPr>
              <a:t/>
            </a:r>
            <a:br>
              <a:rPr lang="ru-RU" b="1" dirty="0">
                <a:solidFill>
                  <a:srgbClr val="002060"/>
                </a:solidFill>
                <a:ea typeface="Times New Roman"/>
                <a:cs typeface="Times New Roman"/>
              </a:rPr>
            </a:br>
            <a:r>
              <a:rPr lang="ru-RU" b="1" dirty="0">
                <a:solidFill>
                  <a:srgbClr val="002060"/>
                </a:solidFill>
                <a:ea typeface="Times New Roman"/>
                <a:cs typeface="Times New Roman"/>
              </a:rPr>
              <a:t>Памятник природы </a:t>
            </a:r>
            <a:r>
              <a:rPr lang="ru-RU" b="1" dirty="0" err="1">
                <a:solidFill>
                  <a:srgbClr val="002060"/>
                </a:solidFill>
                <a:ea typeface="Times New Roman"/>
                <a:cs typeface="Times New Roman"/>
              </a:rPr>
              <a:t>Азасская</a:t>
            </a:r>
            <a:r>
              <a:rPr lang="ru-RU" b="1" dirty="0">
                <a:solidFill>
                  <a:srgbClr val="002060"/>
                </a:solidFill>
                <a:ea typeface="Times New Roman"/>
                <a:cs typeface="Times New Roman"/>
              </a:rPr>
              <a:t> пещера расположен в </a:t>
            </a:r>
            <a:r>
              <a:rPr lang="ru-RU" b="1" dirty="0" err="1">
                <a:solidFill>
                  <a:srgbClr val="002060"/>
                </a:solidFill>
                <a:ea typeface="Times New Roman"/>
                <a:cs typeface="Times New Roman"/>
              </a:rPr>
              <a:t>Таштагольском</a:t>
            </a:r>
            <a:r>
              <a:rPr lang="ru-RU" b="1" dirty="0">
                <a:solidFill>
                  <a:srgbClr val="002060"/>
                </a:solidFill>
                <a:ea typeface="Times New Roman"/>
                <a:cs typeface="Times New Roman"/>
              </a:rPr>
              <a:t> районе в 18 км от п. </a:t>
            </a:r>
            <a:r>
              <a:rPr lang="ru-RU" b="1" dirty="0" err="1">
                <a:solidFill>
                  <a:srgbClr val="002060"/>
                </a:solidFill>
                <a:ea typeface="Times New Roman"/>
                <a:cs typeface="Times New Roman"/>
              </a:rPr>
              <a:t>Усть-Кабырза</a:t>
            </a:r>
            <a:r>
              <a:rPr lang="ru-RU" b="1" dirty="0">
                <a:solidFill>
                  <a:srgbClr val="002060"/>
                </a:solidFill>
                <a:ea typeface="Times New Roman"/>
                <a:cs typeface="Times New Roman"/>
              </a:rPr>
              <a:t> в истоках р. </a:t>
            </a:r>
            <a:r>
              <a:rPr lang="ru-RU" b="1" dirty="0" err="1">
                <a:solidFill>
                  <a:srgbClr val="002060"/>
                </a:solidFill>
                <a:ea typeface="Times New Roman"/>
                <a:cs typeface="Times New Roman"/>
              </a:rPr>
              <a:t>Азас</a:t>
            </a:r>
            <a:r>
              <a:rPr lang="ru-RU" b="1" dirty="0">
                <a:solidFill>
                  <a:srgbClr val="002060"/>
                </a:solidFill>
                <a:ea typeface="Times New Roman"/>
                <a:cs typeface="Times New Roman"/>
              </a:rPr>
              <a:t>. Общая протяженность пещеры составляет 7 км. Считается местом обитания Снежного человека.</a:t>
            </a:r>
            <a:br>
              <a:rPr lang="ru-RU" b="1" dirty="0">
                <a:solidFill>
                  <a:srgbClr val="002060"/>
                </a:solidFill>
                <a:ea typeface="Times New Roman"/>
                <a:cs typeface="Times New Roman"/>
              </a:rPr>
            </a:br>
            <a:endParaRPr lang="ru-RU" sz="24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8640"/>
            <a:ext cx="4680519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3" y="3246419"/>
            <a:ext cx="4833146" cy="34964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940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0072" y="476672"/>
            <a:ext cx="3923928" cy="5760640"/>
          </a:xfrm>
        </p:spPr>
        <p:txBody>
          <a:bodyPr>
            <a:normAutofit fontScale="25000" lnSpcReduction="20000"/>
          </a:bodyPr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None/>
              <a:tabLst>
                <a:tab pos="457200" algn="l"/>
              </a:tabLst>
            </a:pPr>
            <a:r>
              <a:rPr lang="ru-RU" sz="11200" b="1" dirty="0">
                <a:solidFill>
                  <a:srgbClr val="002060"/>
                </a:solidFill>
                <a:ea typeface="Times New Roman"/>
                <a:cs typeface="Times New Roman"/>
              </a:rPr>
              <a:t>Скульптура «Золотая </a:t>
            </a:r>
            <a:r>
              <a:rPr lang="ru-RU" sz="11200" b="1" dirty="0" err="1">
                <a:solidFill>
                  <a:srgbClr val="002060"/>
                </a:solidFill>
                <a:ea typeface="Times New Roman"/>
                <a:cs typeface="Times New Roman"/>
              </a:rPr>
              <a:t>Шория</a:t>
            </a:r>
            <a:r>
              <a:rPr lang="ru-RU" sz="11200" b="1" dirty="0">
                <a:solidFill>
                  <a:srgbClr val="002060"/>
                </a:solidFill>
                <a:ea typeface="Times New Roman"/>
                <a:cs typeface="Times New Roman"/>
              </a:rPr>
              <a:t>» </a:t>
            </a:r>
            <a:r>
              <a:rPr lang="ru-RU" sz="11200" b="1" dirty="0" smtClean="0">
                <a:solidFill>
                  <a:srgbClr val="002060"/>
                </a:solidFill>
                <a:ea typeface="Times New Roman"/>
                <a:cs typeface="Times New Roman"/>
              </a:rPr>
              <a:t>(</a:t>
            </a:r>
            <a:r>
              <a:rPr lang="ru-RU" sz="11200" b="1" dirty="0">
                <a:solidFill>
                  <a:srgbClr val="002060"/>
                </a:solidFill>
                <a:ea typeface="Times New Roman"/>
                <a:cs typeface="Times New Roman"/>
              </a:rPr>
              <a:t>г. Таштагол)</a:t>
            </a:r>
            <a:endParaRPr lang="ru-RU" sz="112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7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7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9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Скульптура «Золотая </a:t>
            </a:r>
            <a:r>
              <a:rPr lang="ru-RU" sz="96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Шория</a:t>
            </a:r>
            <a:r>
              <a:rPr lang="ru-RU" sz="9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» Д. </a:t>
            </a:r>
            <a:r>
              <a:rPr lang="ru-RU" sz="96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Намдакова</a:t>
            </a:r>
            <a:r>
              <a:rPr lang="ru-RU" sz="9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изготовлена из черненой бронзы и установлена в парке боевой славы г. Таштагола. </a:t>
            </a:r>
            <a:r>
              <a:rPr lang="ru-RU" sz="9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hlinkClick r:id="rId3"/>
              </a:rPr>
              <a:t>Скульптура символизирует преемственность поколений</a:t>
            </a:r>
            <a:r>
              <a:rPr lang="ru-RU" sz="9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, добросердечное приветствие и является настоящим украшением Таштагола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74" y="139113"/>
            <a:ext cx="5040560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90" y="3593723"/>
            <a:ext cx="5052698" cy="3127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868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0072" y="476672"/>
            <a:ext cx="3923928" cy="6195417"/>
          </a:xfrm>
        </p:spPr>
        <p:txBody>
          <a:bodyPr>
            <a:normAutofit fontScale="70000" lnSpcReduction="20000"/>
          </a:bodyPr>
          <a:lstStyle/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  <a:tabLst>
                <a:tab pos="457200" algn="l"/>
              </a:tabLst>
            </a:pPr>
            <a:r>
              <a:rPr lang="ru-RU" sz="3400" b="1" dirty="0" smtClean="0">
                <a:solidFill>
                  <a:srgbClr val="002060"/>
                </a:solidFill>
                <a:ea typeface="Times New Roman"/>
                <a:cs typeface="Times New Roman"/>
              </a:rPr>
              <a:t>Город </a:t>
            </a:r>
            <a:r>
              <a:rPr lang="ru-RU" sz="3400" b="1" dirty="0">
                <a:solidFill>
                  <a:srgbClr val="002060"/>
                </a:solidFill>
                <a:ea typeface="Times New Roman"/>
                <a:cs typeface="Times New Roman"/>
              </a:rPr>
              <a:t>Мариинск</a:t>
            </a:r>
            <a:endParaRPr lang="ru-RU" sz="34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400" b="1" dirty="0">
                <a:solidFill>
                  <a:srgbClr val="002060"/>
                </a:solidFill>
                <a:ea typeface="Times New Roman"/>
                <a:cs typeface="Times New Roman"/>
              </a:rPr>
              <a:t/>
            </a:r>
            <a:br>
              <a:rPr lang="ru-RU" sz="3400" b="1" dirty="0">
                <a:solidFill>
                  <a:srgbClr val="002060"/>
                </a:solidFill>
                <a:ea typeface="Times New Roman"/>
                <a:cs typeface="Times New Roman"/>
              </a:rPr>
            </a:br>
            <a:r>
              <a:rPr lang="ru-RU" sz="3400" b="1" dirty="0">
                <a:solidFill>
                  <a:srgbClr val="002060"/>
                </a:solidFill>
                <a:ea typeface="Times New Roman"/>
                <a:cs typeface="Times New Roman"/>
              </a:rPr>
              <a:t>Город Мариинск представляет собой уникальный образец уездного сибирского города конца XIX – начала XX века. Город обладает богатым историческим и культурным наследием, основу которого составляет историко-архитектурный комплекс исторического центра города. В городе насчитывается 74 памятника архитектуры.</a:t>
            </a:r>
            <a:r>
              <a:rPr lang="ru-RU" b="1" dirty="0">
                <a:solidFill>
                  <a:srgbClr val="002060"/>
                </a:solidFill>
                <a:ea typeface="Times New Roman"/>
                <a:cs typeface="Times New Roman"/>
              </a:rPr>
              <a:t/>
            </a:r>
            <a:br>
              <a:rPr lang="ru-RU" b="1" dirty="0">
                <a:solidFill>
                  <a:srgbClr val="002060"/>
                </a:solidFill>
                <a:ea typeface="Times New Roman"/>
                <a:cs typeface="Times New Roman"/>
              </a:rPr>
            </a:br>
            <a:endParaRPr lang="ru-RU" sz="24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04" y="117773"/>
            <a:ext cx="4968552" cy="33112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84" y="3573016"/>
            <a:ext cx="5014272" cy="30990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689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0" y="188640"/>
            <a:ext cx="4464496" cy="6408712"/>
          </a:xfrm>
        </p:spPr>
        <p:txBody>
          <a:bodyPr>
            <a:normAutofit fontScale="92500" lnSpcReduction="20000"/>
          </a:bodyPr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None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b="1" dirty="0">
                <a:solidFill>
                  <a:srgbClr val="002060"/>
                </a:solidFill>
                <a:ea typeface="Times New Roman"/>
                <a:cs typeface="Times New Roman"/>
              </a:rPr>
              <a:t>Монумент «Память шахтерам Кузбасса» </a:t>
            </a:r>
            <a:r>
              <a:rPr lang="ru-RU" b="1" dirty="0" smtClean="0">
                <a:solidFill>
                  <a:srgbClr val="002060"/>
                </a:solidFill>
                <a:ea typeface="Times New Roman"/>
                <a:cs typeface="Times New Roman"/>
              </a:rPr>
              <a:t>     </a:t>
            </a:r>
          </a:p>
          <a:p>
            <a:pPr marL="0" lvl="0" indent="0">
              <a:lnSpc>
                <a:spcPct val="115000"/>
              </a:lnSpc>
              <a:spcAft>
                <a:spcPts val="1000"/>
              </a:spcAft>
              <a:buNone/>
              <a:tabLst>
                <a:tab pos="457200" algn="l"/>
              </a:tabLst>
            </a:pPr>
            <a:r>
              <a:rPr lang="ru-RU" b="1" dirty="0" smtClean="0">
                <a:solidFill>
                  <a:srgbClr val="002060"/>
                </a:solidFill>
                <a:ea typeface="Times New Roman"/>
                <a:cs typeface="Times New Roman"/>
              </a:rPr>
              <a:t>( г. Кемерово</a:t>
            </a:r>
            <a:r>
              <a:rPr lang="ru-RU" b="1" dirty="0">
                <a:solidFill>
                  <a:srgbClr val="002060"/>
                </a:solidFill>
                <a:ea typeface="Times New Roman"/>
                <a:cs typeface="Times New Roman"/>
              </a:rPr>
              <a:t>)</a:t>
            </a:r>
            <a:endParaRPr lang="ru-RU" sz="24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>
              <a:spcAft>
                <a:spcPts val="750"/>
              </a:spcAft>
              <a:buNone/>
            </a:pPr>
            <a:r>
              <a:rPr lang="ru-RU" b="1" dirty="0" smtClean="0">
                <a:solidFill>
                  <a:srgbClr val="002060"/>
                </a:solidFill>
                <a:ea typeface="Times New Roman"/>
              </a:rPr>
              <a:t>Монумент </a:t>
            </a:r>
            <a:r>
              <a:rPr lang="ru-RU" b="1" dirty="0">
                <a:solidFill>
                  <a:srgbClr val="002060"/>
                </a:solidFill>
                <a:ea typeface="Times New Roman"/>
              </a:rPr>
              <a:t>является символом героического шахтерского труда и посвящен памяти погибших горняков Кузбасса. Бронзовая скульптура </a:t>
            </a:r>
            <a:r>
              <a:rPr lang="ru-RU" b="1" dirty="0" err="1" smtClean="0">
                <a:solidFill>
                  <a:srgbClr val="002060"/>
                </a:solidFill>
                <a:ea typeface="Times New Roman"/>
              </a:rPr>
              <a:t>Э.Неизвестного</a:t>
            </a:r>
            <a:r>
              <a:rPr lang="ru-RU" b="1" dirty="0" smtClean="0">
                <a:solidFill>
                  <a:srgbClr val="002060"/>
                </a:solidFill>
                <a:ea typeface="Times New Roman"/>
              </a:rPr>
              <a:t> </a:t>
            </a:r>
            <a:r>
              <a:rPr lang="ru-RU" b="1" dirty="0">
                <a:solidFill>
                  <a:srgbClr val="002060"/>
                </a:solidFill>
                <a:ea typeface="Times New Roman"/>
              </a:rPr>
              <a:t>установлена в </a:t>
            </a:r>
            <a:r>
              <a:rPr lang="ru-RU" b="1" dirty="0" err="1" smtClean="0">
                <a:solidFill>
                  <a:srgbClr val="002060"/>
                </a:solidFill>
                <a:ea typeface="Times New Roman"/>
              </a:rPr>
              <a:t>г.Кемерово</a:t>
            </a:r>
            <a:r>
              <a:rPr lang="ru-RU" b="1" dirty="0" smtClean="0">
                <a:solidFill>
                  <a:srgbClr val="002060"/>
                </a:solidFill>
                <a:ea typeface="Times New Roman"/>
              </a:rPr>
              <a:t> </a:t>
            </a:r>
            <a:r>
              <a:rPr lang="ru-RU" b="1" dirty="0">
                <a:solidFill>
                  <a:srgbClr val="002060"/>
                </a:solidFill>
                <a:ea typeface="Times New Roman"/>
              </a:rPr>
              <a:t>на правом берегу </a:t>
            </a:r>
            <a:r>
              <a:rPr lang="ru-RU" b="1" dirty="0" err="1" smtClean="0">
                <a:solidFill>
                  <a:srgbClr val="002060"/>
                </a:solidFill>
                <a:ea typeface="Times New Roman"/>
              </a:rPr>
              <a:t>р.Томь</a:t>
            </a:r>
            <a:r>
              <a:rPr lang="ru-RU" b="1" dirty="0">
                <a:solidFill>
                  <a:srgbClr val="002060"/>
                </a:solidFill>
                <a:ea typeface="Times New Roman"/>
              </a:rPr>
              <a:t>.</a:t>
            </a:r>
            <a:endParaRPr lang="ru-RU" sz="2800" b="1" dirty="0">
              <a:solidFill>
                <a:srgbClr val="002060"/>
              </a:solidFill>
              <a:ea typeface="Times New Roman"/>
            </a:endParaRPr>
          </a:p>
          <a:p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49" y="75964"/>
            <a:ext cx="4392488" cy="6552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500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076056" y="260648"/>
            <a:ext cx="4067944" cy="6408712"/>
          </a:xfrm>
        </p:spPr>
        <p:txBody>
          <a:bodyPr>
            <a:normAutofit fontScale="92500" lnSpcReduction="10000"/>
          </a:bodyPr>
          <a:lstStyle/>
          <a:p>
            <a:pPr marR="89535" indent="0">
              <a:spcAft>
                <a:spcPts val="0"/>
              </a:spcAft>
              <a:buNone/>
            </a:pPr>
            <a:r>
              <a:rPr lang="ru-RU" b="1" i="1" dirty="0">
                <a:solidFill>
                  <a:srgbClr val="002060"/>
                </a:solidFill>
                <a:latin typeface="Times New Roman"/>
                <a:ea typeface="Times New Roman"/>
              </a:rPr>
              <a:t>Берегите Кузбасс-</a:t>
            </a:r>
            <a:endParaRPr lang="ru-RU" sz="2800" b="1" i="1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marR="89535" indent="0">
              <a:spcAft>
                <a:spcPts val="0"/>
              </a:spcAft>
              <a:buNone/>
            </a:pPr>
            <a:r>
              <a:rPr lang="ru-RU" b="1" i="1" dirty="0">
                <a:solidFill>
                  <a:srgbClr val="002060"/>
                </a:solidFill>
                <a:latin typeface="Times New Roman"/>
                <a:ea typeface="Times New Roman"/>
              </a:rPr>
              <a:t>Без него нам не жить.</a:t>
            </a:r>
            <a:endParaRPr lang="ru-RU" sz="2800" b="1" i="1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marR="89535" indent="0">
              <a:spcAft>
                <a:spcPts val="0"/>
              </a:spcAft>
              <a:buNone/>
            </a:pPr>
            <a:r>
              <a:rPr lang="ru-RU" b="1" i="1" dirty="0">
                <a:solidFill>
                  <a:srgbClr val="002060"/>
                </a:solidFill>
                <a:latin typeface="Times New Roman"/>
                <a:ea typeface="Times New Roman"/>
              </a:rPr>
              <a:t>Берегите его,</a:t>
            </a:r>
            <a:endParaRPr lang="ru-RU" sz="2800" b="1" i="1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marR="89535" indent="0">
              <a:spcAft>
                <a:spcPts val="0"/>
              </a:spcAft>
              <a:buNone/>
            </a:pPr>
            <a:r>
              <a:rPr lang="ru-RU" b="1" i="1" dirty="0">
                <a:solidFill>
                  <a:srgbClr val="002060"/>
                </a:solidFill>
                <a:latin typeface="Times New Roman"/>
                <a:ea typeface="Times New Roman"/>
              </a:rPr>
              <a:t>Чтоб ему вечно  быть! </a:t>
            </a:r>
            <a:endParaRPr lang="ru-RU" sz="2800" b="1" i="1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marR="89535" indent="0">
              <a:spcAft>
                <a:spcPts val="0"/>
              </a:spcAft>
              <a:buNone/>
            </a:pPr>
            <a:r>
              <a:rPr lang="ru-RU" b="1" i="1" dirty="0">
                <a:solidFill>
                  <a:srgbClr val="002060"/>
                </a:solidFill>
                <a:latin typeface="Times New Roman"/>
                <a:ea typeface="Times New Roman"/>
              </a:rPr>
              <a:t>Нашей правдой и силой,</a:t>
            </a:r>
            <a:endParaRPr lang="ru-RU" sz="2800" b="1" i="1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marR="89535" indent="0">
              <a:spcAft>
                <a:spcPts val="0"/>
              </a:spcAft>
              <a:buNone/>
            </a:pPr>
            <a:r>
              <a:rPr lang="ru-RU" b="1" i="1" dirty="0">
                <a:solidFill>
                  <a:srgbClr val="002060"/>
                </a:solidFill>
                <a:latin typeface="Times New Roman"/>
                <a:ea typeface="Times New Roman"/>
              </a:rPr>
              <a:t>Нашей славной судьбой.</a:t>
            </a:r>
            <a:endParaRPr lang="ru-RU" sz="2800" b="1" i="1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marR="89535" indent="0">
              <a:spcAft>
                <a:spcPts val="0"/>
              </a:spcAft>
              <a:buNone/>
            </a:pPr>
            <a:r>
              <a:rPr lang="ru-RU" b="1" i="1" dirty="0">
                <a:solidFill>
                  <a:srgbClr val="002060"/>
                </a:solidFill>
                <a:latin typeface="Times New Roman"/>
                <a:ea typeface="Times New Roman"/>
              </a:rPr>
              <a:t>Берегите Кузбасс</a:t>
            </a:r>
            <a:r>
              <a:rPr lang="ru-RU" b="1" i="1" dirty="0">
                <a:solidFill>
                  <a:srgbClr val="000000"/>
                </a:solidFill>
                <a:latin typeface="Times New Roman"/>
                <a:ea typeface="Times New Roman"/>
              </a:rPr>
              <a:t>!</a:t>
            </a:r>
            <a:endParaRPr lang="ru-RU" sz="2800" b="1" i="1" dirty="0">
              <a:latin typeface="Times New Roman"/>
              <a:ea typeface="Times New Roman"/>
            </a:endParaRPr>
          </a:p>
          <a:p>
            <a:pPr marR="89535" indent="0" algn="ctr">
              <a:spcAft>
                <a:spcPts val="0"/>
              </a:spcAft>
              <a:buNone/>
            </a:pPr>
            <a:r>
              <a:rPr lang="ru-RU" sz="3900" b="1" i="1" dirty="0">
                <a:solidFill>
                  <a:srgbClr val="FF0000"/>
                </a:solidFill>
                <a:latin typeface="Times New Roman"/>
                <a:ea typeface="Times New Roman"/>
              </a:rPr>
              <a:t>С юбилеем, родной!</a:t>
            </a:r>
          </a:p>
          <a:p>
            <a:endParaRPr lang="ru-RU" b="1" i="1" dirty="0"/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8" y="92785"/>
            <a:ext cx="5184576" cy="43443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https://countdownz.ru/images/5db999c5f77d0a002777fa76/610_384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29" y="4428937"/>
            <a:ext cx="5158355" cy="23488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51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" y="0"/>
            <a:ext cx="9144000" cy="6875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5736" y="3284984"/>
            <a:ext cx="6948264" cy="324036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8800" b="1" dirty="0" smtClean="0">
                <a:solidFill>
                  <a:srgbClr val="FFFF00"/>
                </a:solidFill>
              </a:rPr>
              <a:t>Спасибо </a:t>
            </a:r>
          </a:p>
          <a:p>
            <a:pPr marL="0" indent="0" algn="ctr">
              <a:buNone/>
            </a:pPr>
            <a:r>
              <a:rPr lang="ru-RU" sz="8800" b="1" dirty="0" smtClean="0">
                <a:solidFill>
                  <a:srgbClr val="FFFF00"/>
                </a:solidFill>
              </a:rPr>
              <a:t>за внимание!</a:t>
            </a:r>
            <a:endParaRPr lang="ru-RU" sz="8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6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216"/>
            <a:ext cx="4104456" cy="6661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91472" y="36832"/>
            <a:ext cx="4752528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002060"/>
                </a:solidFill>
                <a:latin typeface="Times New Roman"/>
                <a:ea typeface="Calibri"/>
              </a:rPr>
              <a:t>Территория </a:t>
            </a:r>
            <a:r>
              <a:rPr lang="ru-RU" sz="3000" b="1" dirty="0" smtClean="0">
                <a:solidFill>
                  <a:srgbClr val="002060"/>
                </a:solidFill>
                <a:latin typeface="Times New Roman"/>
                <a:ea typeface="Calibri"/>
              </a:rPr>
              <a:t>Кузбасса (Кемеровской области) </a:t>
            </a:r>
            <a:r>
              <a:rPr lang="ru-RU" sz="3000" b="1" dirty="0">
                <a:solidFill>
                  <a:srgbClr val="002060"/>
                </a:solidFill>
                <a:latin typeface="Times New Roman"/>
                <a:ea typeface="Calibri"/>
              </a:rPr>
              <a:t>составляет 95,7 тысяч </a:t>
            </a:r>
            <a:r>
              <a:rPr lang="ru-RU" sz="3000" b="1" dirty="0" err="1">
                <a:solidFill>
                  <a:srgbClr val="002060"/>
                </a:solidFill>
                <a:latin typeface="Times New Roman"/>
                <a:ea typeface="Calibri"/>
              </a:rPr>
              <a:t>кв.км</a:t>
            </a:r>
            <a:r>
              <a:rPr lang="ru-RU" sz="3000" b="1" dirty="0">
                <a:solidFill>
                  <a:srgbClr val="002060"/>
                </a:solidFill>
                <a:latin typeface="Times New Roman"/>
                <a:ea typeface="Calibri"/>
              </a:rPr>
              <a:t>. По своей площади превосходит такие европейские государства как Венгрия, Португалия, Австрия. Состоит из 15 районов и районных центров. Является самой густонаселенной территорией Сибири. Плотность населения - 32 человека на 1 </a:t>
            </a:r>
            <a:r>
              <a:rPr lang="ru-RU" sz="3000" b="1" dirty="0" err="1">
                <a:solidFill>
                  <a:srgbClr val="002060"/>
                </a:solidFill>
                <a:latin typeface="Times New Roman"/>
                <a:ea typeface="Calibri"/>
              </a:rPr>
              <a:t>кв.м</a:t>
            </a:r>
            <a:r>
              <a:rPr lang="ru-RU" sz="3000" b="1" dirty="0">
                <a:solidFill>
                  <a:srgbClr val="002060"/>
                </a:solidFill>
                <a:latin typeface="Times New Roman"/>
                <a:ea typeface="Calibri"/>
              </a:rPr>
              <a:t>.</a:t>
            </a:r>
            <a:r>
              <a:rPr lang="ru-RU" sz="3000" b="1" dirty="0">
                <a:solidFill>
                  <a:srgbClr val="000000"/>
                </a:solidFill>
                <a:ea typeface="Calibri"/>
                <a:cs typeface="Times New Roman"/>
              </a:rPr>
              <a:t/>
            </a:r>
            <a:br>
              <a:rPr lang="ru-RU" sz="3000" b="1" dirty="0">
                <a:solidFill>
                  <a:srgbClr val="000000"/>
                </a:solidFill>
                <a:ea typeface="Calibri"/>
                <a:cs typeface="Times New Roman"/>
              </a:rPr>
            </a:br>
            <a:endParaRPr lang="ru-RU" sz="30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7" y="6188075"/>
            <a:ext cx="1116013" cy="669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391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75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01605" y="0"/>
            <a:ext cx="3970784" cy="65132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b="1" i="1" dirty="0" smtClean="0">
                <a:solidFill>
                  <a:srgbClr val="002060"/>
                </a:solidFill>
                <a:effectLst/>
                <a:latin typeface="+mj-lt"/>
                <a:ea typeface="Times New Roman"/>
                <a:cs typeface="Times New Roman"/>
              </a:rPr>
              <a:t>В российской нашей необъятной шири</a:t>
            </a:r>
            <a:br>
              <a:rPr lang="ru-RU" sz="3600" b="1" i="1" dirty="0" smtClean="0">
                <a:solidFill>
                  <a:srgbClr val="002060"/>
                </a:solidFill>
                <a:effectLst/>
                <a:latin typeface="+mj-lt"/>
                <a:ea typeface="Times New Roman"/>
                <a:cs typeface="Times New Roman"/>
              </a:rPr>
            </a:br>
            <a:r>
              <a:rPr lang="ru-RU" sz="3600" b="1" i="1" dirty="0" smtClean="0">
                <a:solidFill>
                  <a:srgbClr val="002060"/>
                </a:solidFill>
                <a:effectLst/>
                <a:latin typeface="+mj-lt"/>
                <a:ea typeface="Times New Roman"/>
                <a:cs typeface="Times New Roman"/>
              </a:rPr>
              <a:t>Есть край известный.</a:t>
            </a:r>
            <a:br>
              <a:rPr lang="ru-RU" sz="3600" b="1" i="1" dirty="0" smtClean="0">
                <a:solidFill>
                  <a:srgbClr val="002060"/>
                </a:solidFill>
                <a:effectLst/>
                <a:latin typeface="+mj-lt"/>
                <a:ea typeface="Times New Roman"/>
                <a:cs typeface="Times New Roman"/>
              </a:rPr>
            </a:br>
            <a:r>
              <a:rPr lang="ru-RU" sz="3600" b="1" i="1" dirty="0" smtClean="0">
                <a:solidFill>
                  <a:srgbClr val="002060"/>
                </a:solidFill>
                <a:effectLst/>
                <a:latin typeface="+mj-lt"/>
                <a:ea typeface="Times New Roman"/>
                <a:cs typeface="Times New Roman"/>
              </a:rPr>
              <a:t>Край, где мы живем.</a:t>
            </a:r>
            <a:br>
              <a:rPr lang="ru-RU" sz="3600" b="1" i="1" dirty="0" smtClean="0">
                <a:solidFill>
                  <a:srgbClr val="002060"/>
                </a:solidFill>
                <a:effectLst/>
                <a:latin typeface="+mj-lt"/>
                <a:ea typeface="Times New Roman"/>
                <a:cs typeface="Times New Roman"/>
              </a:rPr>
            </a:br>
            <a:r>
              <a:rPr lang="ru-RU" sz="3600" b="1" i="1" dirty="0" smtClean="0">
                <a:solidFill>
                  <a:srgbClr val="002060"/>
                </a:solidFill>
                <a:effectLst/>
                <a:latin typeface="+mj-lt"/>
                <a:ea typeface="Times New Roman"/>
                <a:cs typeface="Times New Roman"/>
              </a:rPr>
              <a:t>Зовут его «Жемчужиной Сибири»,</a:t>
            </a:r>
            <a:br>
              <a:rPr lang="ru-RU" sz="3600" b="1" i="1" dirty="0" smtClean="0">
                <a:solidFill>
                  <a:srgbClr val="002060"/>
                </a:solidFill>
                <a:effectLst/>
                <a:latin typeface="+mj-lt"/>
                <a:ea typeface="Times New Roman"/>
                <a:cs typeface="Times New Roman"/>
              </a:rPr>
            </a:br>
            <a:r>
              <a:rPr lang="ru-RU" sz="3600" b="1" i="1" dirty="0" smtClean="0">
                <a:solidFill>
                  <a:srgbClr val="002060"/>
                </a:solidFill>
                <a:effectLst/>
                <a:latin typeface="+mj-lt"/>
                <a:ea typeface="Times New Roman"/>
                <a:cs typeface="Times New Roman"/>
              </a:rPr>
              <a:t>А мы землей любимою зовем</a:t>
            </a:r>
            <a:r>
              <a:rPr lang="ru-RU" sz="3600" b="1" dirty="0" smtClean="0">
                <a:solidFill>
                  <a:srgbClr val="255D06"/>
                </a:solidFill>
                <a:effectLst/>
                <a:latin typeface="+mj-lt"/>
                <a:ea typeface="Times New Roman"/>
                <a:cs typeface="Times New Roman"/>
              </a:rPr>
              <a:t>.</a:t>
            </a:r>
            <a:r>
              <a:rPr lang="ru-RU" b="1" dirty="0" smtClean="0">
                <a:solidFill>
                  <a:srgbClr val="255D06"/>
                </a:solidFill>
                <a:effectLst/>
                <a:latin typeface="+mj-lt"/>
                <a:ea typeface="Times New Roman"/>
                <a:cs typeface="Times New Roman"/>
              </a:rPr>
              <a:t/>
            </a:r>
            <a:br>
              <a:rPr lang="ru-RU" b="1" dirty="0" smtClean="0">
                <a:solidFill>
                  <a:srgbClr val="255D06"/>
                </a:solidFill>
                <a:effectLst/>
                <a:latin typeface="+mj-lt"/>
                <a:ea typeface="Times New Roman"/>
                <a:cs typeface="Times New Roman"/>
              </a:rPr>
            </a:br>
            <a:endParaRPr lang="ru-RU" b="1" dirty="0">
              <a:latin typeface="+mj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178325"/>
            <a:ext cx="1116013" cy="669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6" name="Picture 16" descr="http://nvld.ru/wp-content/uploads/2019/01/kuzbass_prozhil_nedelju_mezhdu_kulturoj_i_politiko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5" y="3516202"/>
            <a:ext cx="4766561" cy="31531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 descr="https://vesti42.ru/news-files/news15396835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5" y="332656"/>
            <a:ext cx="4686300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02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26537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38504" y="764704"/>
            <a:ext cx="399593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i="1" dirty="0">
                <a:solidFill>
                  <a:srgbClr val="002060"/>
                </a:solidFill>
                <a:ea typeface="Calibri"/>
                <a:cs typeface="Times New Roman"/>
              </a:rPr>
              <a:t>Кузбасс - земля особенного рода, </a:t>
            </a:r>
            <a:br>
              <a:rPr lang="ru-RU" sz="3600" b="1" i="1" dirty="0">
                <a:solidFill>
                  <a:srgbClr val="002060"/>
                </a:solidFill>
                <a:ea typeface="Calibri"/>
                <a:cs typeface="Times New Roman"/>
              </a:rPr>
            </a:br>
            <a:r>
              <a:rPr lang="ru-RU" sz="3600" b="1" i="1" dirty="0">
                <a:solidFill>
                  <a:srgbClr val="002060"/>
                </a:solidFill>
                <a:ea typeface="Calibri"/>
                <a:cs typeface="Times New Roman"/>
              </a:rPr>
              <a:t>Ее не спутать ни с какой другой. </a:t>
            </a:r>
            <a:br>
              <a:rPr lang="ru-RU" sz="3600" b="1" i="1" dirty="0">
                <a:solidFill>
                  <a:srgbClr val="002060"/>
                </a:solidFill>
                <a:ea typeface="Calibri"/>
                <a:cs typeface="Times New Roman"/>
              </a:rPr>
            </a:br>
            <a:r>
              <a:rPr lang="ru-RU" sz="3600" b="1" i="1" dirty="0">
                <a:solidFill>
                  <a:srgbClr val="002060"/>
                </a:solidFill>
                <a:ea typeface="Calibri"/>
                <a:cs typeface="Times New Roman"/>
              </a:rPr>
              <a:t>И днем и ночью жаркая работа </a:t>
            </a:r>
            <a:br>
              <a:rPr lang="ru-RU" sz="3600" b="1" i="1" dirty="0">
                <a:solidFill>
                  <a:srgbClr val="002060"/>
                </a:solidFill>
                <a:ea typeface="Calibri"/>
                <a:cs typeface="Times New Roman"/>
              </a:rPr>
            </a:br>
            <a:r>
              <a:rPr lang="ru-RU" sz="3600" b="1" i="1" dirty="0">
                <a:solidFill>
                  <a:srgbClr val="002060"/>
                </a:solidFill>
                <a:ea typeface="Calibri"/>
                <a:cs typeface="Times New Roman"/>
              </a:rPr>
              <a:t>Кипит и на земле и под землей. 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0" y="116632"/>
            <a:ext cx="4896544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2" y="3748487"/>
            <a:ext cx="4930100" cy="30248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cdtcent.edusite.ru/images/3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1" y="6021288"/>
            <a:ext cx="1383779" cy="8276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30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9" y="-458"/>
            <a:ext cx="9126641" cy="685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08104" y="548680"/>
            <a:ext cx="3635896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b="1" i="1" dirty="0">
                <a:solidFill>
                  <a:srgbClr val="002060"/>
                </a:solidFill>
                <a:ea typeface="Calibri"/>
                <a:cs typeface="Times New Roman"/>
              </a:rPr>
              <a:t>Хранит земля несметные запасы. </a:t>
            </a:r>
            <a:br>
              <a:rPr lang="ru-RU" b="1" i="1" dirty="0">
                <a:solidFill>
                  <a:srgbClr val="002060"/>
                </a:solidFill>
                <a:ea typeface="Calibri"/>
                <a:cs typeface="Times New Roman"/>
              </a:rPr>
            </a:br>
            <a:r>
              <a:rPr lang="ru-RU" b="1" i="1" dirty="0">
                <a:solidFill>
                  <a:srgbClr val="002060"/>
                </a:solidFill>
                <a:ea typeface="Calibri"/>
                <a:cs typeface="Times New Roman"/>
              </a:rPr>
              <a:t>Щедры поля родимой стороны. </a:t>
            </a:r>
            <a:br>
              <a:rPr lang="ru-RU" b="1" i="1" dirty="0">
                <a:solidFill>
                  <a:srgbClr val="002060"/>
                </a:solidFill>
                <a:ea typeface="Calibri"/>
                <a:cs typeface="Times New Roman"/>
              </a:rPr>
            </a:br>
            <a:r>
              <a:rPr lang="ru-RU" b="1" i="1" dirty="0">
                <a:solidFill>
                  <a:srgbClr val="002060"/>
                </a:solidFill>
                <a:ea typeface="Calibri"/>
                <a:cs typeface="Times New Roman"/>
              </a:rPr>
              <a:t>От ритма жизни нашего Кузбасса </a:t>
            </a:r>
            <a:br>
              <a:rPr lang="ru-RU" b="1" i="1" dirty="0">
                <a:solidFill>
                  <a:srgbClr val="002060"/>
                </a:solidFill>
                <a:ea typeface="Calibri"/>
                <a:cs typeface="Times New Roman"/>
              </a:rPr>
            </a:br>
            <a:r>
              <a:rPr lang="ru-RU" b="1" i="1" dirty="0">
                <a:solidFill>
                  <a:srgbClr val="002060"/>
                </a:solidFill>
                <a:ea typeface="Calibri"/>
                <a:cs typeface="Times New Roman"/>
              </a:rPr>
              <a:t>Зависит состояние страны. </a:t>
            </a:r>
            <a:r>
              <a:rPr lang="ru-RU" dirty="0">
                <a:solidFill>
                  <a:srgbClr val="002060"/>
                </a:solidFill>
                <a:ea typeface="Calibri"/>
                <a:cs typeface="Times New Roman"/>
              </a:rPr>
              <a:t/>
            </a:r>
            <a:br>
              <a:rPr lang="ru-RU" dirty="0">
                <a:solidFill>
                  <a:srgbClr val="002060"/>
                </a:solidFill>
                <a:ea typeface="Calibri"/>
                <a:cs typeface="Times New Roman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454"/>
            <a:ext cx="5256584" cy="31087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29000"/>
            <a:ext cx="5256584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7" y="6188074"/>
            <a:ext cx="1116013" cy="669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240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004048" y="476672"/>
            <a:ext cx="4147338" cy="569952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5200" b="1" i="1" dirty="0">
                <a:solidFill>
                  <a:srgbClr val="002060"/>
                </a:solidFill>
                <a:ea typeface="Calibri"/>
                <a:cs typeface="Times New Roman"/>
              </a:rPr>
              <a:t>Шумит тайга. </a:t>
            </a:r>
            <a:br>
              <a:rPr lang="ru-RU" sz="5200" b="1" i="1" dirty="0">
                <a:solidFill>
                  <a:srgbClr val="002060"/>
                </a:solidFill>
                <a:ea typeface="Calibri"/>
                <a:cs typeface="Times New Roman"/>
              </a:rPr>
            </a:br>
            <a:r>
              <a:rPr lang="ru-RU" sz="5200" b="1" i="1" dirty="0">
                <a:solidFill>
                  <a:srgbClr val="002060"/>
                </a:solidFill>
                <a:ea typeface="Calibri"/>
                <a:cs typeface="Times New Roman"/>
              </a:rPr>
              <a:t>Зовут к вершинам горы. </a:t>
            </a:r>
            <a:br>
              <a:rPr lang="ru-RU" sz="5200" b="1" i="1" dirty="0">
                <a:solidFill>
                  <a:srgbClr val="002060"/>
                </a:solidFill>
                <a:ea typeface="Calibri"/>
                <a:cs typeface="Times New Roman"/>
              </a:rPr>
            </a:br>
            <a:r>
              <a:rPr lang="ru-RU" sz="5200" b="1" i="1" dirty="0">
                <a:solidFill>
                  <a:srgbClr val="002060"/>
                </a:solidFill>
                <a:ea typeface="Calibri"/>
                <a:cs typeface="Times New Roman"/>
              </a:rPr>
              <a:t>Земля отцов нам с детства дорога.</a:t>
            </a:r>
            <a:r>
              <a:rPr lang="ru-RU" sz="5200" b="1" i="1" dirty="0">
                <a:ea typeface="Calibri"/>
                <a:cs typeface="Times New Roman"/>
              </a:rPr>
              <a:t> </a:t>
            </a:r>
            <a:r>
              <a:rPr lang="ru-RU" sz="4000" b="1" i="1" dirty="0">
                <a:solidFill>
                  <a:srgbClr val="000000"/>
                </a:solidFill>
                <a:ea typeface="Calibri"/>
                <a:cs typeface="Times New Roman"/>
              </a:rPr>
              <a:t/>
            </a:r>
            <a:br>
              <a:rPr lang="ru-RU" sz="4000" b="1" i="1" dirty="0">
                <a:solidFill>
                  <a:srgbClr val="000000"/>
                </a:solidFill>
                <a:ea typeface="Calibri"/>
                <a:cs typeface="Times New Roman"/>
              </a:rPr>
            </a:br>
            <a:r>
              <a:rPr lang="ru-RU" b="1" i="1" dirty="0" smtClean="0">
                <a:solidFill>
                  <a:srgbClr val="000000"/>
                </a:solidFill>
                <a:ea typeface="Calibri"/>
                <a:cs typeface="Times New Roman"/>
              </a:rPr>
              <a:t>  </a:t>
            </a:r>
            <a:r>
              <a:rPr lang="ru-RU" b="1" i="1" dirty="0">
                <a:solidFill>
                  <a:srgbClr val="000000"/>
                </a:solidFill>
                <a:ea typeface="Calibri"/>
                <a:cs typeface="Times New Roman"/>
              </a:rPr>
              <a:t> </a:t>
            </a:r>
            <a:r>
              <a:rPr lang="ru-RU" dirty="0">
                <a:solidFill>
                  <a:srgbClr val="000000"/>
                </a:solidFill>
                <a:ea typeface="Calibri"/>
                <a:cs typeface="Times New Roman"/>
              </a:rPr>
              <a:t/>
            </a:r>
            <a:br>
              <a:rPr lang="ru-RU" dirty="0">
                <a:solidFill>
                  <a:srgbClr val="000000"/>
                </a:solidFill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824536" cy="31520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6190164"/>
            <a:ext cx="1115616" cy="6678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4" descr="https://avatars.mds.yandex.net/get-pdb/34158/b8e14500-e1dd-4019-ac5f-f5b360910633/s1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83815"/>
            <a:ext cx="4752527" cy="32999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87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36096" y="908720"/>
            <a:ext cx="3707904" cy="5246043"/>
          </a:xfrm>
        </p:spPr>
        <p:txBody>
          <a:bodyPr/>
          <a:lstStyle/>
          <a:p>
            <a:pPr marL="0" indent="0">
              <a:buNone/>
            </a:pPr>
            <a:r>
              <a:rPr lang="ru-RU" b="1" i="1" dirty="0" smtClean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4000" b="1" i="1" dirty="0">
                <a:solidFill>
                  <a:srgbClr val="002060"/>
                </a:solidFill>
                <a:ea typeface="Calibri"/>
                <a:cs typeface="Times New Roman"/>
              </a:rPr>
              <a:t>Волнуют сердце милые просторы, </a:t>
            </a:r>
            <a:br>
              <a:rPr lang="ru-RU" sz="4000" b="1" i="1" dirty="0">
                <a:solidFill>
                  <a:srgbClr val="002060"/>
                </a:solidFill>
                <a:ea typeface="Calibri"/>
                <a:cs typeface="Times New Roman"/>
              </a:rPr>
            </a:br>
            <a:r>
              <a:rPr lang="ru-RU" sz="4000" b="1" i="1" dirty="0">
                <a:solidFill>
                  <a:srgbClr val="002060"/>
                </a:solidFill>
                <a:ea typeface="Calibri"/>
                <a:cs typeface="Times New Roman"/>
              </a:rPr>
              <a:t>Ласкают взгляд крутые берега. </a:t>
            </a:r>
            <a:r>
              <a:rPr lang="ru-RU" dirty="0">
                <a:solidFill>
                  <a:srgbClr val="000000"/>
                </a:solidFill>
                <a:ea typeface="Calibri"/>
                <a:cs typeface="Times New Roman"/>
              </a:rPr>
              <a:t/>
            </a:r>
            <a:br>
              <a:rPr lang="ru-RU" dirty="0">
                <a:solidFill>
                  <a:srgbClr val="000000"/>
                </a:solidFill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5122" name="Picture 2" descr="http://www.sibrybalka.ru/img/ot/24/17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" y="3515225"/>
            <a:ext cx="5040560" cy="3267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178325"/>
            <a:ext cx="1116013" cy="669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 descr="https://avatars.mds.yandex.net/get-pdb/770122/8448032a-580a-4e2a-9c49-f437a1abeb4b/s1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" y="120596"/>
            <a:ext cx="5076056" cy="33946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98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</TotalTime>
  <Words>704</Words>
  <Application>Microsoft Office PowerPoint</Application>
  <PresentationFormat>Экран (4:3)</PresentationFormat>
  <Paragraphs>127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36</vt:i4>
      </vt:variant>
    </vt:vector>
  </HeadingPairs>
  <TitlesOfParts>
    <vt:vector size="38" baseType="lpstr">
      <vt:lpstr>Тема Office</vt:lpstr>
      <vt:lpstr>Грань</vt:lpstr>
      <vt:lpstr>Кузбасс – мой край родной   Классный час, посвящённый  300-летию Кузбасса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в лесу растёт? Кто в лесу живёт?</vt:lpstr>
      <vt:lpstr>Презентация PowerPoint</vt:lpstr>
      <vt:lpstr>В недрах нашего края таятся несметные богатства «чёрного золота».  Геологи оценивают запасы угля в Кузбассе в 725 миллиардов тонн. Утверждают, что по качеству кузбасский уголь не имеет равных в мире.  </vt:lpstr>
      <vt:lpstr>Презентация PowerPoint</vt:lpstr>
      <vt:lpstr>Презентация PowerPoint</vt:lpstr>
      <vt:lpstr>Презентация PowerPoint</vt:lpstr>
      <vt:lpstr>Наши знаменитости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Герои Великой Отечественной войны.</vt:lpstr>
      <vt:lpstr>Презентация PowerPoint</vt:lpstr>
      <vt:lpstr>Презентация PowerPoint</vt:lpstr>
      <vt:lpstr>Презентация PowerPoint</vt:lpstr>
      <vt:lpstr>Поднебесные зубья  (г. Междуреченск) Поднебесные Зубья  (Тигер-Тыш) – один из   живописнейших горных районов Кузнецкого Алатау, расположенный в 60 км  к востоку от  г. Междуреченска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Elena</dc:creator>
  <cp:lastModifiedBy>Elena</cp:lastModifiedBy>
  <cp:revision>53</cp:revision>
  <dcterms:created xsi:type="dcterms:W3CDTF">2018-01-29T13:32:38Z</dcterms:created>
  <dcterms:modified xsi:type="dcterms:W3CDTF">2021-08-24T16:33:37Z</dcterms:modified>
</cp:coreProperties>
</file>