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11"/>
  </p:notesMasterIdLst>
  <p:sldIdLst>
    <p:sldId id="337" r:id="rId2"/>
    <p:sldId id="298" r:id="rId3"/>
    <p:sldId id="336" r:id="rId4"/>
    <p:sldId id="335" r:id="rId5"/>
    <p:sldId id="330" r:id="rId6"/>
    <p:sldId id="321" r:id="rId7"/>
    <p:sldId id="257" r:id="rId8"/>
    <p:sldId id="339" r:id="rId9"/>
    <p:sldId id="30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55" autoAdjust="0"/>
  </p:normalViewPr>
  <p:slideViewPr>
    <p:cSldViewPr>
      <p:cViewPr varScale="1">
        <p:scale>
          <a:sx n="93" d="100"/>
          <a:sy n="93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8FA4-4D9D-48B7-96E2-A67D0D5C4D6C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F3B1-094F-440F-9E82-0CA77D00B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7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DC97-AC1B-47F8-B0A6-2F3F861908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1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F3B1-094F-440F-9E82-0CA77D00BB1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1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5223-F9AE-44B9-B823-CDE5744C89B1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0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2A1D-1F55-4394-8F2C-07D932F07F9E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8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634C-34FD-4A1A-A7EC-9371BC0F8E2D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171A-B7C9-4CCE-8143-DC9043541D41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9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5C33-C8AD-484B-B94F-1DB6DE83133D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3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CC8-2464-4AB5-9E1F-B658B3A25B8C}" type="datetime1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9F4D-CF3D-43CE-BFFA-99A2D30E486A}" type="datetime1">
              <a:rPr lang="ru-RU" smtClean="0"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9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186-0A7C-4608-B78E-2AAEE75CE5B4}" type="datetime1">
              <a:rPr lang="ru-RU" smtClean="0"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7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32C1-0717-40D0-82ED-A02789CE77B5}" type="datetime1">
              <a:rPr lang="ru-RU" smtClean="0"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066-FED4-4066-8DB6-DFEE4C86272E}" type="datetime1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8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5B80-3A6C-4716-8944-6F2675EACCBB}" type="datetime1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2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EFD2-BDB2-4BD0-999A-4525897E09FE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3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hyperlink" Target="file:///D:\&#1055;&#1056;&#1045;&#1047;&#1045;&#1053;&#1058;&#1040;&#1062;&#1048;&#1048;\&#1057;&#1077;&#1082;&#1091;&#1085;&#1076;&#1086;&#1084;&#1077;&#1088;.ex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5.png"/><Relationship Id="rId7" Type="http://schemas.openxmlformats.org/officeDocument/2006/relationships/hyperlink" Target="&#1059;&#1089;&#1083;&#1086;&#1074;&#1080;&#1077;%20&#1088;&#1072;&#1074;&#1085;&#1086;&#1074;&#1077;&#1089;&#1080;&#1103;%20&#1088;&#1099;&#1095;&#1072;&#1075;&#1072;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6804247" y="6021388"/>
            <a:ext cx="187302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Georgia"/>
              </a:rPr>
              <a:t>Архимед</a:t>
            </a:r>
            <a:endParaRPr lang="ru-RU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Georgia"/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CB0A8"/>
              </a:clrFrom>
              <a:clrTo>
                <a:srgbClr val="BCB0A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7813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95288" y="5516563"/>
            <a:ext cx="85328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F00"/>
                    </a:gs>
                    <a:gs pos="10001">
                      <a:srgbClr val="F27300"/>
                    </a:gs>
                    <a:gs pos="25000">
                      <a:srgbClr val="8F0040"/>
                    </a:gs>
                    <a:gs pos="50000">
                      <a:srgbClr val="400040"/>
                    </a:gs>
                    <a:gs pos="80000">
                      <a:srgbClr val="00004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Georgia"/>
              </a:rPr>
              <a:t>«Дайте </a:t>
            </a: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F00"/>
                    </a:gs>
                    <a:gs pos="10001">
                      <a:srgbClr val="F27300"/>
                    </a:gs>
                    <a:gs pos="25000">
                      <a:srgbClr val="8F0040"/>
                    </a:gs>
                    <a:gs pos="50000">
                      <a:srgbClr val="400040"/>
                    </a:gs>
                    <a:gs pos="80000">
                      <a:srgbClr val="00004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Georgia"/>
              </a:rPr>
              <a:t>мне точку опоры, и я подниму </a:t>
            </a: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F00"/>
                    </a:gs>
                    <a:gs pos="10001">
                      <a:srgbClr val="F27300"/>
                    </a:gs>
                    <a:gs pos="25000">
                      <a:srgbClr val="8F0040"/>
                    </a:gs>
                    <a:gs pos="50000">
                      <a:srgbClr val="400040"/>
                    </a:gs>
                    <a:gs pos="80000">
                      <a:srgbClr val="00004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Georgia"/>
              </a:rPr>
              <a:t>Землю» </a:t>
            </a:r>
            <a:endParaRPr lang="ru-RU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BF00"/>
                  </a:gs>
                  <a:gs pos="10001">
                    <a:srgbClr val="F27300"/>
                  </a:gs>
                  <a:gs pos="25000">
                    <a:srgbClr val="8F0040"/>
                  </a:gs>
                  <a:gs pos="50000">
                    <a:srgbClr val="400040"/>
                  </a:gs>
                  <a:gs pos="80000">
                    <a:srgbClr val="000040"/>
                  </a:gs>
                  <a:gs pos="100000">
                    <a:srgbClr val="000000"/>
                  </a:gs>
                </a:gsLst>
                <a:lin ang="2700000" scaled="1"/>
              </a:gradFill>
              <a:latin typeface="Georgia"/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5580063" y="620713"/>
            <a:ext cx="1512887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7092950" y="620713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 flipV="1">
            <a:off x="7092950" y="620713"/>
            <a:ext cx="1582738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 flipV="1">
            <a:off x="5508625" y="3644900"/>
            <a:ext cx="3240088" cy="112395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chemeClr val="tx1"/>
              </a:gs>
              <a:gs pos="100000">
                <a:srgbClr val="C0C0C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219700" y="369888"/>
            <a:ext cx="3600450" cy="730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6980238" y="438150"/>
            <a:ext cx="215900" cy="2159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V="1">
            <a:off x="682625" y="1341438"/>
            <a:ext cx="1512888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V="1">
            <a:off x="2195513" y="1341438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H="1" flipV="1">
            <a:off x="2195513" y="1341438"/>
            <a:ext cx="1582737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 flipV="1">
            <a:off x="611188" y="4365625"/>
            <a:ext cx="3240087" cy="112395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chemeClr val="tx1"/>
              </a:gs>
              <a:gs pos="100000">
                <a:srgbClr val="C0C0C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23850" y="1090613"/>
            <a:ext cx="3600450" cy="730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2082800" y="1158875"/>
            <a:ext cx="215900" cy="2159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10" name="Picture 38" descr="Arhi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357563"/>
            <a:ext cx="1397000" cy="1692275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4E4-47BA-494D-A98F-E84D580925C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357422" y="6381750"/>
            <a:ext cx="3662378" cy="476250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Преподаватель физики УСВУ: Самойлова А.С.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3793" b="12665"/>
          <a:stretch/>
        </p:blipFill>
        <p:spPr bwMode="auto">
          <a:xfrm>
            <a:off x="0" y="256702"/>
            <a:ext cx="9144000" cy="620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42976" y="6007303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n w="50800"/>
                <a:solidFill>
                  <a:srgbClr val="333300"/>
                </a:solidFill>
              </a:rPr>
              <a:t> </a:t>
            </a:r>
            <a:r>
              <a:rPr lang="ru-RU" sz="1200" b="1" dirty="0" smtClean="0">
                <a:ln w="1905"/>
                <a:solidFill>
                  <a:srgbClr val="33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Преподаватель  отдельной дисциплины 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33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(физика, химия, биология) </a:t>
            </a:r>
          </a:p>
          <a:p>
            <a:pPr algn="ctr"/>
            <a:r>
              <a:rPr lang="ru-RU" sz="1200" b="1" dirty="0" smtClean="0">
                <a:ln w="1905"/>
                <a:solidFill>
                  <a:srgbClr val="33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Самойлова А.С.</a:t>
            </a:r>
            <a:endParaRPr lang="ru-RU" sz="12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13 L 0 0 Z " pathEditMode="relative" ptsTypes="AAA">
                                      <p:cBhvr>
                                        <p:cTn id="6" dur="5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13 L 0 0 Z " pathEditMode="relative" ptsTypes="AAA">
                                      <p:cBhvr>
                                        <p:cTn id="8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13 L 0 0 Z " pathEditMode="relative" ptsTypes="AAA">
                                      <p:cBhvr>
                                        <p:cTn id="10" dur="5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13 L 0 0 Z " pathEditMode="relative" ptsTypes="AAA">
                                      <p:cBhvr>
                                        <p:cTn id="12" dur="5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13 L 0 0 Z " pathEditMode="relative" ptsTypes="AAA">
                                      <p:cBhvr>
                                        <p:cTn id="14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13 L 0 0 Z " pathEditMode="relative" ptsTypes="AAA">
                                      <p:cBhvr>
                                        <p:cTn id="16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13 L 0 0 Z " pathEditMode="relative" ptsTypes="AAA">
                                      <p:cBhvr>
                                        <p:cTn id="18" dur="5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775 L 0 0 Z " pathEditMode="relative" ptsTypes="AAA">
                                      <p:cBhvr>
                                        <p:cTn id="20" dur="5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775 L 0 0 Z " pathEditMode="relative" ptsTypes="AAA">
                                      <p:cBhvr>
                                        <p:cTn id="22" dur="5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775 L 0 0 Z " pathEditMode="relative" ptsTypes="AAA">
                                      <p:cBhvr>
                                        <p:cTn id="24" dur="5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775 L 0 0 Z " pathEditMode="relative" ptsTypes="AAA">
                                      <p:cBhvr>
                                        <p:cTn id="26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775 L 0 0 Z " pathEditMode="relative" ptsTypes="AAA">
                                      <p:cBhvr>
                                        <p:cTn id="28" dur="5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775 L 0 0 Z " pathEditMode="relative" ptsTypes="AAA">
                                      <p:cBhvr>
                                        <p:cTn id="30" dur="5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0775 L 0 0 Z " pathEditMode="relative" ptsTypes="AAA">
                                      <p:cBhvr>
                                        <p:cTn id="32" dur="5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animBg="1"/>
      <p:bldP spid="3094" grpId="0" animBg="1"/>
      <p:bldP spid="3095" grpId="0" animBg="1"/>
      <p:bldP spid="3092" grpId="0" animBg="1"/>
      <p:bldP spid="3096" grpId="0" animBg="1"/>
      <p:bldP spid="3097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596336" y="870173"/>
            <a:ext cx="1354026" cy="365125"/>
          </a:xfrm>
        </p:spPr>
        <p:txBody>
          <a:bodyPr/>
          <a:lstStyle/>
          <a:p>
            <a:r>
              <a:rPr lang="ru-RU" dirty="0" smtClean="0"/>
              <a:t>Преподаватель физики УСВУ Самойлова А.С.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4866"/>
            <a:ext cx="3672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ПРОВЕРИМ…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706723"/>
            <a:ext cx="3672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ПОВТОРИМ…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7744813" y="6211365"/>
            <a:ext cx="1042416" cy="398119"/>
          </a:xfrm>
          <a:prstGeom prst="actionButtonForwardNex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9206" y="2009601"/>
            <a:ext cx="86039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ОЦЕНИТЕ ВАШУ ГОТОВНОСТЬ К УРОКУ</a:t>
            </a:r>
          </a:p>
          <a:p>
            <a:r>
              <a:rPr lang="ru-RU" dirty="0">
                <a:solidFill>
                  <a:srgbClr val="002060"/>
                </a:solidFill>
              </a:rPr>
              <a:t>Заполните пропуски в тексте, используя слова: </a:t>
            </a:r>
            <a:r>
              <a:rPr lang="ru-RU" i="1" dirty="0">
                <a:solidFill>
                  <a:srgbClr val="002060"/>
                </a:solidFill>
              </a:rPr>
              <a:t>тело; сила; работа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 физике термин «механическая </a:t>
            </a:r>
            <a:r>
              <a:rPr lang="ru-RU" dirty="0" smtClean="0">
                <a:solidFill>
                  <a:srgbClr val="002060"/>
                </a:solidFill>
              </a:rPr>
              <a:t>________ </a:t>
            </a:r>
            <a:r>
              <a:rPr lang="ru-RU" dirty="0">
                <a:solidFill>
                  <a:srgbClr val="002060"/>
                </a:solidFill>
              </a:rPr>
              <a:t>силы» используют как харак­теристику результата воздействия силы со стороны одного тела на другое, если при этом второе тело меняет </a:t>
            </a:r>
            <a:r>
              <a:rPr lang="ru-RU" dirty="0" smtClean="0">
                <a:solidFill>
                  <a:srgbClr val="002060"/>
                </a:solidFill>
              </a:rPr>
              <a:t>своё </a:t>
            </a:r>
            <a:r>
              <a:rPr lang="ru-RU" dirty="0">
                <a:solidFill>
                  <a:srgbClr val="002060"/>
                </a:solidFill>
              </a:rPr>
              <a:t>положение в пространстве. Иногда вместо «работа силы» говорят «работа _____ ». Например, когда говорят о «работе локомотива», подразумевают «работу _____ , приложенной к по­движному составу со стороны локомотива».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178" y="4221088"/>
            <a:ext cx="79299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Почему мне важно знать о простых механизмах?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Как уроки физики помогают мне в повседневной жизни?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Почему я сегодня имею настрой на активную работу?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Что ожидают от моей </a:t>
            </a:r>
            <a:r>
              <a:rPr lang="ru-RU" dirty="0" smtClean="0">
                <a:solidFill>
                  <a:srgbClr val="002060"/>
                </a:solidFill>
              </a:rPr>
              <a:t>учёбы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училище </a:t>
            </a:r>
            <a:r>
              <a:rPr lang="ru-RU" dirty="0">
                <a:solidFill>
                  <a:srgbClr val="002060"/>
                </a:solidFill>
              </a:rPr>
              <a:t>мои родители?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9206" y="4581128"/>
            <a:ext cx="8663274" cy="14621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C:\Users\User\Documents\Училище\2_ФИЗИКА\КОНСПЕКТЫ_ТК\ТК_7 (3 ч-н)\1_Введение\Урок 1\Урок 1, 3 ч-н\2283948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t="3421" r="10736" b="7189"/>
          <a:stretch/>
        </p:blipFill>
        <p:spPr bwMode="auto">
          <a:xfrm>
            <a:off x="7602268" y="179941"/>
            <a:ext cx="1181804" cy="18296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>
            <a:hlinkClick r:id="rId5" action="ppaction://hlinksldjump"/>
          </p:cNvPr>
          <p:cNvSpPr/>
          <p:nvPr/>
        </p:nvSpPr>
        <p:spPr>
          <a:xfrm>
            <a:off x="5940152" y="1484784"/>
            <a:ext cx="2106071" cy="3981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Л.-№ 669, 678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4888815" y="977774"/>
            <a:ext cx="3160552" cy="4268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ЭКСПЕРИМЕНТАЛЬНОЕ ЗАДАНИЕ </a:t>
            </a:r>
          </a:p>
        </p:txBody>
      </p:sp>
      <p:sp>
        <p:nvSpPr>
          <p:cNvPr id="15" name="Скругленный прямоугольник 14">
            <a:hlinkClick r:id="rId7" action="ppaction://hlinkfile"/>
          </p:cNvPr>
          <p:cNvSpPr/>
          <p:nvPr/>
        </p:nvSpPr>
        <p:spPr>
          <a:xfrm>
            <a:off x="6866281" y="5786290"/>
            <a:ext cx="792088" cy="85014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127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10331" y="2492896"/>
            <a:ext cx="871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работа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356992"/>
            <a:ext cx="62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8914" y="3631377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силы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3178" y="2337508"/>
            <a:ext cx="8629302" cy="16421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/>
      <p:bldP spid="9" grpId="0"/>
      <p:bldP spid="10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039940" y="1556792"/>
            <a:ext cx="1643976" cy="1296144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7547" y="1700808"/>
            <a:ext cx="1128665" cy="1080120"/>
          </a:xfrm>
          <a:prstGeom prst="rect">
            <a:avLst/>
          </a:prstGeom>
          <a:noFill/>
        </p:spPr>
      </p:pic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983048" y="3436923"/>
            <a:ext cx="1838831" cy="1389243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4024313" y="3436923"/>
            <a:ext cx="1483791" cy="1389243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053159" y="1556792"/>
            <a:ext cx="1728041" cy="1296144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5642824" y="3449345"/>
            <a:ext cx="1449456" cy="1376821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7224253" y="3449345"/>
            <a:ext cx="1548516" cy="1391896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660" y="1765765"/>
            <a:ext cx="1323480" cy="878197"/>
          </a:xfrm>
          <a:prstGeom prst="rect">
            <a:avLst/>
          </a:prstGeom>
          <a:noFill/>
        </p:spPr>
      </p:pic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3693" y="3530478"/>
            <a:ext cx="905846" cy="1194666"/>
          </a:xfrm>
          <a:prstGeom prst="rect">
            <a:avLst/>
          </a:prstGeom>
          <a:noFill/>
        </p:spPr>
      </p:pic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7201" y="3674494"/>
            <a:ext cx="1340961" cy="1050650"/>
          </a:xfrm>
          <a:prstGeom prst="rect">
            <a:avLst/>
          </a:prstGeom>
          <a:noFill/>
        </p:spPr>
      </p:pic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1370" y="3519868"/>
            <a:ext cx="781907" cy="12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8655" y="3795380"/>
            <a:ext cx="1177756" cy="699826"/>
          </a:xfrm>
          <a:prstGeom prst="rect">
            <a:avLst/>
          </a:prstGeom>
          <a:noFill/>
        </p:spPr>
      </p:pic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357553" y="2957139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рычаг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2400074" y="4708731"/>
            <a:ext cx="6216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   блок              ворот              клин               винт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52324" y="2862573"/>
            <a:ext cx="1319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наклонная </a:t>
            </a:r>
          </a:p>
          <a:p>
            <a:pPr algn="ctr"/>
            <a:r>
              <a:rPr lang="ru-RU" b="1" dirty="0" smtClean="0"/>
              <a:t>плоскость</a:t>
            </a:r>
            <a:endParaRPr lang="ru-RU" b="1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4E4-47BA-494D-A98F-E84D580925C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>
          <a:xfrm>
            <a:off x="4230790" y="6381750"/>
            <a:ext cx="2074212" cy="476250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Преподаватель физики УСВУ: Самойлова А.С.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3000364" y="2960093"/>
            <a:ext cx="571504" cy="35719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5915184" y="2961604"/>
            <a:ext cx="571504" cy="35719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4258174" y="2827500"/>
            <a:ext cx="561980" cy="56198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7428655" y="2827500"/>
            <a:ext cx="561980" cy="56198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https://sun9-12.userapi.com/c837424/v837424713/ca76/nwO-mUWD_0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0" y="5170396"/>
            <a:ext cx="8645789" cy="159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avatars.mds.yandex.net/get-pdb/750514/2ffb7eee-4d39-4ff2-bbc2-68b1b8e00efb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9" y="116632"/>
            <a:ext cx="2143187" cy="30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400074" y="116632"/>
            <a:ext cx="637269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993300"/>
                </a:solidFill>
              </a:rPr>
              <a:t>Та тяжесть будет двигаться </a:t>
            </a:r>
            <a:r>
              <a:rPr lang="ru-RU" b="1" dirty="0" smtClean="0">
                <a:solidFill>
                  <a:srgbClr val="993300"/>
                </a:solidFill>
              </a:rPr>
              <a:t>всего труднее</a:t>
            </a:r>
            <a:r>
              <a:rPr lang="ru-RU" b="1" dirty="0">
                <a:solidFill>
                  <a:srgbClr val="993300"/>
                </a:solidFill>
              </a:rPr>
              <a:t>, которая </a:t>
            </a:r>
            <a:r>
              <a:rPr lang="ru-RU" b="1" dirty="0" smtClean="0">
                <a:solidFill>
                  <a:srgbClr val="993300"/>
                </a:solidFill>
              </a:rPr>
              <a:t>будет подниматься </a:t>
            </a:r>
            <a:r>
              <a:rPr lang="ru-RU" b="1" dirty="0">
                <a:solidFill>
                  <a:srgbClr val="993300"/>
                </a:solidFill>
              </a:rPr>
              <a:t>по линии </a:t>
            </a:r>
            <a:r>
              <a:rPr lang="ru-RU" b="1" dirty="0" smtClean="0">
                <a:solidFill>
                  <a:srgbClr val="993300"/>
                </a:solidFill>
              </a:rPr>
              <a:t>менее наклонной</a:t>
            </a:r>
            <a:r>
              <a:rPr lang="ru-RU" b="1" dirty="0">
                <a:solidFill>
                  <a:srgbClr val="993300"/>
                </a:solidFill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ru-RU" i="1" dirty="0" smtClean="0">
                <a:solidFill>
                  <a:srgbClr val="993300"/>
                </a:solidFill>
              </a:rPr>
              <a:t>Леонардо </a:t>
            </a:r>
            <a:r>
              <a:rPr lang="ru-RU" i="1" dirty="0">
                <a:solidFill>
                  <a:srgbClr val="993300"/>
                </a:solidFill>
              </a:rPr>
              <a:t>Да </a:t>
            </a:r>
            <a:r>
              <a:rPr lang="ru-RU" i="1" dirty="0" smtClean="0">
                <a:solidFill>
                  <a:srgbClr val="993300"/>
                </a:solidFill>
              </a:rPr>
              <a:t>Винчи</a:t>
            </a:r>
            <a:endParaRPr lang="ru-RU" i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867683"/>
            <a:ext cx="339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ВЫИГРЫШ В СИЛЕ </a:t>
            </a:r>
            <a:r>
              <a:rPr lang="ru-RU" sz="2400" dirty="0" smtClean="0">
                <a:ln w="1905"/>
                <a:solidFill>
                  <a:schemeClr val="accent5">
                    <a:lumMod val="25000"/>
                  </a:schemeClr>
                </a:solidFill>
              </a:rPr>
              <a:t>____ </a:t>
            </a:r>
            <a:endParaRPr lang="ru-RU" sz="2400" dirty="0">
              <a:ln w="1905"/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432191" y="1323557"/>
            <a:ext cx="285752" cy="321471"/>
          </a:xfrm>
          <a:prstGeom prst="down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276" y="1645028"/>
            <a:ext cx="506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РЫЧАГ              НАКЛОННАЯ ПЛОСКОСТЬ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3980" y="2365108"/>
            <a:ext cx="475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БЛОК     ВОРОТ                КЛИН                    ВИНТ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833090" y="1323557"/>
            <a:ext cx="238975" cy="321471"/>
          </a:xfrm>
          <a:prstGeom prst="down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30380" y="1966207"/>
            <a:ext cx="285752" cy="350748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1966774"/>
            <a:ext cx="285752" cy="350748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571736" y="2002315"/>
            <a:ext cx="285752" cy="350748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972142" y="2014360"/>
            <a:ext cx="285752" cy="350748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grayscl/>
            <a:lum bright="-20000" contrast="40000"/>
          </a:blip>
          <a:srcRect l="13153" r="16699" b="43304"/>
          <a:stretch>
            <a:fillRect/>
          </a:stretch>
        </p:blipFill>
        <p:spPr bwMode="auto">
          <a:xfrm>
            <a:off x="1531343" y="3149328"/>
            <a:ext cx="1326145" cy="13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 cstate="print">
            <a:grayscl/>
            <a:lum bright="-20000" contrast="40000"/>
          </a:blip>
          <a:srcRect l="18473" r="15024" b="46462"/>
          <a:stretch>
            <a:fillRect/>
          </a:stretch>
        </p:blipFill>
        <p:spPr bwMode="auto">
          <a:xfrm>
            <a:off x="5875554" y="3149328"/>
            <a:ext cx="1693948" cy="13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68045" y="3185986"/>
            <a:ext cx="132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1-го рода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45703" y="3189070"/>
            <a:ext cx="132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2-го рода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64E4-47BA-494D-A98F-E84D580925C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3000364" y="6381750"/>
            <a:ext cx="4091006" cy="476250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Преподаватель физики УСВУ: Самойлова А.С.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9751" y="272547"/>
            <a:ext cx="5746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приспособления, служащие для преобразования </a:t>
            </a:r>
            <a:r>
              <a:rPr lang="ru-RU" dirty="0" smtClean="0">
                <a:solidFill>
                  <a:srgbClr val="002060"/>
                </a:solidFill>
              </a:rPr>
              <a:t>силы</a:t>
            </a:r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833090" y="539581"/>
                <a:ext cx="477951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ru-RU" b="1" i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ru-RU" b="1" i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090" y="539581"/>
                <a:ext cx="477951" cy="656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7816626" y="6133360"/>
            <a:ext cx="1042416" cy="406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9864" y="2793865"/>
            <a:ext cx="7434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твёрдое тело, способное вращаться вокруг неподвижной </a:t>
            </a:r>
            <a:r>
              <a:rPr lang="ru-RU" dirty="0" smtClean="0">
                <a:solidFill>
                  <a:srgbClr val="002060"/>
                </a:solidFill>
              </a:rPr>
              <a:t>опоры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69438" y="4579024"/>
            <a:ext cx="6104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2060"/>
                </a:solidFill>
              </a:rPr>
              <a:t>кратчайшее</a:t>
            </a:r>
            <a:r>
              <a:rPr lang="ru-RU" dirty="0">
                <a:solidFill>
                  <a:srgbClr val="002060"/>
                </a:solidFill>
              </a:rPr>
              <a:t> расстояние от линии действия силы до оси </a:t>
            </a:r>
            <a:r>
              <a:rPr lang="ru-RU" dirty="0" smtClean="0">
                <a:solidFill>
                  <a:srgbClr val="002060"/>
                </a:solidFill>
              </a:rPr>
              <a:t>вращения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6797" y="5147591"/>
            <a:ext cx="750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РАВНОВЕСИЯ РЫЧАГА: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file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6797" y="5547701"/>
            <a:ext cx="6085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рычаг </a:t>
            </a:r>
            <a:r>
              <a:rPr lang="ru-RU" dirty="0">
                <a:solidFill>
                  <a:srgbClr val="002060"/>
                </a:solidFill>
              </a:rPr>
              <a:t>находится в равновесии тогда, когда силы, действующие на него, </a:t>
            </a:r>
            <a:r>
              <a:rPr lang="ru-RU" u="sng" dirty="0">
                <a:solidFill>
                  <a:srgbClr val="002060"/>
                </a:solidFill>
              </a:rPr>
              <a:t>обратно пропорциональны</a:t>
            </a:r>
            <a:r>
              <a:rPr lang="ru-RU" dirty="0">
                <a:solidFill>
                  <a:srgbClr val="002060"/>
                </a:solidFill>
              </a:rPr>
              <a:t> плечам этих сил.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0805321"/>
                  </p:ext>
                </p:extLst>
              </p:nvPr>
            </p:nvGraphicFramePr>
            <p:xfrm>
              <a:off x="6342133" y="5485712"/>
              <a:ext cx="1338684" cy="86409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338684"/>
                  </a:tblGrid>
                  <a:tr h="8640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ru-RU" sz="2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ru-RU" sz="2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200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𝓵</m:t>
                                        </m:r>
                                      </m:e>
                                      <m:sub>
                                        <m:r>
                                          <a:rPr lang="ru-RU" sz="2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𝓵</m:t>
                                        </m:r>
                                      </m:e>
                                      <m:sub>
                                        <m:r>
                                          <a:rPr lang="ru-RU" sz="2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Times New Roman"/>
                            <a:cs typeface="Calibri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0805321"/>
                  </p:ext>
                </p:extLst>
              </p:nvPr>
            </p:nvGraphicFramePr>
            <p:xfrm>
              <a:off x="6342133" y="5485712"/>
              <a:ext cx="1338684" cy="86409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338684"/>
                  </a:tblGrid>
                  <a:tr h="86409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7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Прямоугольник 1"/>
          <p:cNvSpPr/>
          <p:nvPr/>
        </p:nvSpPr>
        <p:spPr>
          <a:xfrm>
            <a:off x="170954" y="241769"/>
            <a:ext cx="31422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МЕХАНИЗМЫ </a:t>
            </a:r>
            <a:r>
              <a:rPr lang="ru-RU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−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2989" y="2763087"/>
            <a:ext cx="1168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РЫЧАГ</a:t>
            </a:r>
            <a:r>
              <a:rPr lang="ru-RU" sz="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−</a:t>
            </a:r>
            <a:endParaRPr lang="ru-RU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8045" y="4579024"/>
            <a:ext cx="24465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ПЛЕЧО</a:t>
            </a:r>
            <a:r>
              <a:rPr lang="ru-RU" sz="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СИЛЫ ( ℓ ) </a:t>
            </a:r>
            <a:r>
              <a:rPr lang="ru-RU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−</a:t>
            </a:r>
            <a:endParaRPr lang="ru-RU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2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" grpId="0"/>
      <p:bldP spid="6" grpId="0"/>
      <p:bldP spid="17" grpId="0"/>
      <p:bldP spid="2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Преподаватель физики УСВУ: Самойлова А.С.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6734" y="40452"/>
            <a:ext cx="3672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ПОВТОРИМ…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6075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ДОСТАТОЧНЫЙ УРОВЕНЬ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</a:rPr>
              <a:t>Решите устно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Если на доске, перекинутой через бревно, качаются два мальчика с разной массой, то следует ли им садиться на одинаковых расстояниях от опоры?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ДОСТАТОЧНЫЙ УРОВЕНЬ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</a:rPr>
              <a:t>Решите и запишите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000" dirty="0">
                <a:solidFill>
                  <a:srgbClr val="002060"/>
                </a:solidFill>
              </a:rPr>
              <a:t>Плечи рычага равны 25 и 40 см. Меньшая из двух верти­кальных сил, действующих на рычаг, равна 40 Н. Чему равна вторая сила, если рычаг находится в равновесии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</a:p>
          <a:p>
            <a:pPr algn="just"/>
            <a:endParaRPr lang="ru-RU" sz="10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dirty="0">
                <a:solidFill>
                  <a:srgbClr val="002060"/>
                </a:solidFill>
              </a:rPr>
              <a:t>К концам рычага приложены вертикальные силы 25 и 15 Н. Длинное плечо рычага равно 15 см. Какова длина короткого плеча, если рычаг находится в равновесии? Ответ выразите в см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5355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УРОВЕНЬ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</a:rPr>
              <a:t>Решите и запишите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4. </a:t>
            </a:r>
            <a:r>
              <a:rPr lang="ru-RU" sz="2000" dirty="0">
                <a:solidFill>
                  <a:srgbClr val="002060"/>
                </a:solidFill>
              </a:rPr>
              <a:t>С помощью рычага рабочий поднимает каменную глыбу массой 240 кг. Какую силу прикладывает он к большему плечу рычага, равному 2,4 м, если меньшее плечо равно 0,6 м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</a:p>
          <a:p>
            <a:pPr algn="just"/>
            <a:endParaRPr lang="ru-RU" sz="10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Девочка массой 40 кг задумала уравновесить слона с помощью рычага. Слон стоит на расстоянии 10 м от точки опоры. На каком расстоянии (в км) от точки опоры должна встать девочка, если бы массой рычага можно было пренебречь? Масса слона – 4 т.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</a:rPr>
              <a:t>Решите и запишите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Л.-№ 752.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6.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Придумать условие задачи на использование рычага.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16626" y="6133360"/>
            <a:ext cx="1042416" cy="406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868144" y="163562"/>
                <a:ext cx="27070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𝐅</m:t>
                        </m:r>
                      </m:e>
                      <m:sub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𝐅</m:t>
                        </m:r>
                      </m:e>
                      <m:sub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 , =&gt;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𝓵</m:t>
                        </m:r>
                      </m:e>
                      <m:sub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𝓵</m:t>
                        </m:r>
                      </m:e>
                      <m:sub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3562"/>
                <a:ext cx="270708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76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8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Преподаватель физики УСВУ: Самойлова А.С.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9462" y="0"/>
            <a:ext cx="294343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РЕФЛЕКСИЯ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462" y="980728"/>
            <a:ext cx="8809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Что нового я узнал на уроке?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Достиг ли я поставленной цели урока?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Какие свои недостатки я увидел на уроке?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Чему я научился на уроке?</a:t>
            </a:r>
          </a:p>
        </p:txBody>
      </p:sp>
      <p:pic>
        <p:nvPicPr>
          <p:cNvPr id="4098" name="Picture 2" descr="C:\Users\User\Documents\Училище\Фото к уроку\Рисунки\Человечки\2f387daa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74814"/>
            <a:ext cx="3948485" cy="39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469" y="332656"/>
            <a:ext cx="873790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ЗАДАНИЕ С/П: </a:t>
            </a:r>
            <a:r>
              <a:rPr lang="ru-RU" sz="2400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§§ 57, 58; Л.-№ 734-738 (3 задачи на выбор). </a:t>
            </a:r>
            <a:endParaRPr lang="ru-RU" sz="2400" dirty="0">
              <a:ln w="11430"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17588" y="6629400"/>
            <a:ext cx="3162312" cy="228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Преподаватель физики УСВУ: Самойлова А.С.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55876"/>
            <a:ext cx="1587211" cy="5897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3093" y="3193981"/>
            <a:ext cx="867298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ЭКСПЕРИМЕНТАЛЬНОЕ ЗАДАНИЕ</a:t>
            </a:r>
          </a:p>
          <a:p>
            <a:r>
              <a:rPr lang="ru-RU" dirty="0">
                <a:solidFill>
                  <a:srgbClr val="002060"/>
                </a:solidFill>
              </a:rPr>
              <a:t>(изучение равновесия рычага).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Возьмите карандаш, линейку и </a:t>
            </a:r>
            <a:r>
              <a:rPr lang="ru-RU" dirty="0" smtClean="0">
                <a:solidFill>
                  <a:srgbClr val="002060"/>
                </a:solidFill>
              </a:rPr>
              <a:t>3-4 </a:t>
            </a:r>
            <a:r>
              <a:rPr lang="ru-RU" dirty="0">
                <a:solidFill>
                  <a:srgbClr val="002060"/>
                </a:solidFill>
              </a:rPr>
              <a:t>одинаковые старательные резинки.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Положите линейку на карандаш так, чтобы она опиралась точно посередине и лежала горизонтально.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Положите на расстоянии 10 см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от карандаша резинку. Убедитесь, что для равновесия линейки, вторую резинку нужно положить также на расстоянии 10 см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 другую сторону от карандаша.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На одну из резинок положите </a:t>
            </a:r>
            <a:r>
              <a:rPr lang="ru-RU" dirty="0" smtClean="0">
                <a:solidFill>
                  <a:srgbClr val="002060"/>
                </a:solidFill>
              </a:rPr>
              <a:t>ещё </a:t>
            </a:r>
            <a:r>
              <a:rPr lang="ru-RU" dirty="0">
                <a:solidFill>
                  <a:srgbClr val="002060"/>
                </a:solidFill>
              </a:rPr>
              <a:t>одну. Убедитесь, что для равновесия линейки, теперь необходимо вдвое уменьшить расстояние этих двух резинок до карандаша.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Преподаватель физики УСВУ: Самойлова А.С.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917" y="117761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ПРОВЕРКА ЗАДАНИЯ САМОПОДГОТОВКИ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244" y="1363518"/>
            <a:ext cx="8720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Л.-№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669*. </a:t>
            </a:r>
            <a:r>
              <a:rPr lang="ru-RU" dirty="0">
                <a:solidFill>
                  <a:srgbClr val="002060"/>
                </a:solidFill>
              </a:rPr>
              <a:t>При движении на велосипеде спортсмен действу­ет на каждую педаль со средней силой, равной 750 Н и направленной вниз. Чему равна работа этой силы за один оборот педалей, если каждая </a:t>
            </a:r>
            <a:r>
              <a:rPr lang="ru-RU" dirty="0" smtClean="0">
                <a:solidFill>
                  <a:srgbClr val="002060"/>
                </a:solidFill>
              </a:rPr>
              <a:t>педаль </a:t>
            </a:r>
            <a:r>
              <a:rPr lang="ru-RU" dirty="0">
                <a:solidFill>
                  <a:srgbClr val="002060"/>
                </a:solidFill>
              </a:rPr>
              <a:t>описывает окруж­ность, диаметр которой равен 36 см?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654" y="1363518"/>
            <a:ext cx="870603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Л.-№ 678. </a:t>
            </a:r>
            <a:r>
              <a:rPr lang="ru-RU" dirty="0" smtClean="0">
                <a:solidFill>
                  <a:srgbClr val="002060"/>
                </a:solidFill>
              </a:rPr>
              <a:t>Давление </a:t>
            </a:r>
            <a:r>
              <a:rPr lang="ru-RU" dirty="0">
                <a:solidFill>
                  <a:srgbClr val="002060"/>
                </a:solidFill>
              </a:rPr>
              <a:t>воды </a:t>
            </a:r>
            <a:r>
              <a:rPr lang="ru-RU" dirty="0" smtClean="0">
                <a:solidFill>
                  <a:srgbClr val="002060"/>
                </a:solidFill>
              </a:rPr>
              <a:t>в ци­линдре нагнетательного </a:t>
            </a:r>
            <a:r>
              <a:rPr lang="ru-RU" dirty="0">
                <a:solidFill>
                  <a:srgbClr val="002060"/>
                </a:solidFill>
              </a:rPr>
              <a:t>насоса 1200 кПа. Чему равна работа при перемещении поршня площадью 400 см</a:t>
            </a:r>
            <a:r>
              <a:rPr lang="ru-RU" baseline="30000" dirty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 на расстояние 50 </a:t>
            </a:r>
            <a:r>
              <a:rPr lang="ru-RU" dirty="0" smtClean="0">
                <a:solidFill>
                  <a:srgbClr val="002060"/>
                </a:solidFill>
              </a:rPr>
              <a:t>см?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20133" r="20757" b="39934"/>
          <a:stretch/>
        </p:blipFill>
        <p:spPr bwMode="auto">
          <a:xfrm>
            <a:off x="186194" y="2474736"/>
            <a:ext cx="7510388" cy="367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28824" r="14821" b="31497"/>
          <a:stretch/>
        </p:blipFill>
        <p:spPr bwMode="auto">
          <a:xfrm>
            <a:off x="157957" y="2154447"/>
            <a:ext cx="8199626" cy="364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возврат 14">
            <a:hlinkClick r:id="rId6" action="ppaction://hlinksldjump" highlightClick="1"/>
          </p:cNvPr>
          <p:cNvSpPr/>
          <p:nvPr/>
        </p:nvSpPr>
        <p:spPr>
          <a:xfrm>
            <a:off x="7906915" y="5529296"/>
            <a:ext cx="901334" cy="990740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Преподаватель физики УСВУ: Самойлова А.С.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7740352" y="5579346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5279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1. </a:t>
            </a:r>
            <a:r>
              <a:rPr lang="ru-RU" dirty="0">
                <a:solidFill>
                  <a:srgbClr val="002060"/>
                </a:solidFill>
              </a:rPr>
              <a:t>На столе лежит стержень от штатива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Какую работу не­обходимо совершить, чтобы поставить его вертикально? Для решения используйте динамометр и масштабную линейку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1000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2. </a:t>
            </a:r>
            <a:r>
              <a:rPr lang="ru-RU" dirty="0">
                <a:solidFill>
                  <a:srgbClr val="002060"/>
                </a:solidFill>
              </a:rPr>
              <a:t>Имея динамометр, секундомер и измерительную ленту, определите среднюю мощность, развиваемую обучающимся: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а</a:t>
            </a:r>
            <a:r>
              <a:rPr lang="ru-RU" dirty="0">
                <a:solidFill>
                  <a:srgbClr val="002060"/>
                </a:solidFill>
              </a:rPr>
              <a:t>) при передвижении им груза по столу;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б</a:t>
            </a:r>
            <a:r>
              <a:rPr lang="ru-RU" dirty="0">
                <a:solidFill>
                  <a:srgbClr val="002060"/>
                </a:solidFill>
              </a:rPr>
              <a:t>) при подъёме этого груза с пола на стол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1000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3. </a:t>
            </a:r>
            <a:r>
              <a:rPr lang="ru-RU" dirty="0">
                <a:solidFill>
                  <a:srgbClr val="002060"/>
                </a:solidFill>
              </a:rPr>
              <a:t>На столе рядом лежат пять брусков. Какую работу необ­ходимо совершить, чтобы уложить их в одну стопку? Имеются динамо­метр и масштабная линейка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4. </a:t>
            </a:r>
            <a:r>
              <a:rPr lang="ru-RU" dirty="0">
                <a:solidFill>
                  <a:srgbClr val="002060"/>
                </a:solidFill>
              </a:rPr>
              <a:t>Определите работу и мощность, развиваемую вами при подъёме по канату, при подтягивании на перекладине. Для определения работы и мощности воспользуйтесь сантиметровой лентой, часами с секундой стрелкой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37" y="6620"/>
            <a:ext cx="85324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ЭКСПЕРИМЕНТАЛЬНОЕ ЗАДАНИЕ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9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5197</TotalTime>
  <Words>959</Words>
  <Application>Microsoft Office PowerPoint</Application>
  <PresentationFormat>Экран (4:3)</PresentationFormat>
  <Paragraphs>106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механизмы. Рычаг</dc:title>
  <dc:creator>Самойлова А.С.</dc:creator>
  <cp:lastModifiedBy>АННУШКА</cp:lastModifiedBy>
  <cp:revision>272</cp:revision>
  <dcterms:modified xsi:type="dcterms:W3CDTF">2021-08-17T09:16:25Z</dcterms:modified>
</cp:coreProperties>
</file>