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315" r:id="rId15"/>
    <p:sldId id="29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63" r:id="rId25"/>
    <p:sldId id="267" r:id="rId26"/>
    <p:sldId id="274" r:id="rId27"/>
    <p:sldId id="276" r:id="rId28"/>
    <p:sldId id="277" r:id="rId29"/>
    <p:sldId id="271" r:id="rId30"/>
    <p:sldId id="272" r:id="rId31"/>
    <p:sldId id="278" r:id="rId32"/>
    <p:sldId id="310" r:id="rId33"/>
    <p:sldId id="305" r:id="rId34"/>
    <p:sldId id="303" r:id="rId35"/>
    <p:sldId id="306" r:id="rId36"/>
    <p:sldId id="307" r:id="rId37"/>
    <p:sldId id="308" r:id="rId38"/>
    <p:sldId id="31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26CAE-1EE0-48A9-A493-DC586D756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7252-8A0D-4FA3-A4C4-A15E2F022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5CAC-D7F2-4E7E-B1F0-0AA0D93F1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9E339-FEAE-4AB0-B5E9-A8AEE7406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F757E-7DDA-4E13-987B-DCE3545D7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7AC5-6288-49D9-B4D0-06A6F148C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0215A-2514-4015-990D-F218D9779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DF37-BB08-4879-A65D-AD050840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05F1-25CB-4447-88EF-BBED5152A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8500-B7AF-4A8D-AD23-A5047F0B0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3A0C3-997A-432E-955E-9E9C6B6D2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1DE913-132E-47DA-840A-F7E2E29F9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1;&#1088;&#1086;&#1082;.&#1088;&#1092;/user/12548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og.planeta-kniga.ru/55610513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catalog.planeta-kniga.ru/556092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alog.planeta-kniga.ru/55610674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catalog.planeta-kniga.ru/55609286" TargetMode="External"/><Relationship Id="rId9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60;&#1043;&#1054;&#1057;_&#1089;&#1084;&#1099;&#1089;&#1083;&#1086;&#1074;&#1086;&#1077;%20&#1095;&#1090;&#1077;&#1085;&#1080;&#1077;.pdf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60;&#1043;&#1054;&#1057;_&#1089;&#1084;&#1099;&#1089;&#1083;&#1086;&#1074;&#1086;&#1077;%20&#1095;&#1090;&#1077;&#1085;&#1080;&#1077;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&#1060;&#1043;&#1054;&#1057;_&#1089;&#1084;&#1099;&#1089;&#1083;&#1086;&#1074;&#1086;&#1077;%20&#1095;&#1090;&#1077;&#1085;&#1080;&#1077;.pdf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Смысловое чтение в начальной школе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23850" y="5229225"/>
            <a:ext cx="5256213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 b="1">
                <a:solidFill>
                  <a:schemeClr val="tx2"/>
                </a:solidFill>
              </a:rPr>
              <a:t>Формулирование </a:t>
            </a:r>
            <a:r>
              <a:rPr lang="ru-RU" altLang="ru-RU" sz="2200">
                <a:solidFill>
                  <a:schemeClr val="tx2"/>
                </a:solidFill>
              </a:rPr>
              <a:t>простых </a:t>
            </a:r>
            <a:r>
              <a:rPr lang="ru-RU" altLang="ru-RU" sz="2200" b="1">
                <a:solidFill>
                  <a:schemeClr val="tx2"/>
                </a:solidFill>
              </a:rPr>
              <a:t>выводов</a:t>
            </a:r>
            <a:r>
              <a:rPr lang="ru-RU" altLang="ru-RU" sz="2200">
                <a:solidFill>
                  <a:schemeClr val="tx2"/>
                </a:solidFill>
              </a:rPr>
              <a:t> после прочтения текста.</a:t>
            </a:r>
          </a:p>
        </p:txBody>
      </p:sp>
      <p:pic>
        <p:nvPicPr>
          <p:cNvPr id="11268" name="Picture 9" descr="ЧД_1 класс_Страница_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37449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ЧД_1 класс_Страница_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341438"/>
            <a:ext cx="54721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2051050" y="1844675"/>
            <a:ext cx="2089150" cy="3455988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39700" y="5418138"/>
            <a:ext cx="3024188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 b="1">
                <a:solidFill>
                  <a:schemeClr val="tx2"/>
                </a:solidFill>
              </a:rPr>
              <a:t>Преобразование </a:t>
            </a:r>
            <a:r>
              <a:rPr lang="ru-RU" altLang="ru-RU" sz="2200">
                <a:solidFill>
                  <a:schemeClr val="tx2"/>
                </a:solidFill>
              </a:rPr>
              <a:t>прочитанного текста в таблицу.</a:t>
            </a:r>
          </a:p>
        </p:txBody>
      </p:sp>
      <p:pic>
        <p:nvPicPr>
          <p:cNvPr id="12292" name="Picture 9" descr="ЧД_4 класс_Страница_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776288"/>
            <a:ext cx="3419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ЧД_4 класс_Страница_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765175"/>
            <a:ext cx="58261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908175" y="2781300"/>
            <a:ext cx="1800225" cy="2735263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ЧД_2 класс_Страница_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38893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395288" y="4652963"/>
            <a:ext cx="2736850" cy="1766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 b="1">
                <a:solidFill>
                  <a:schemeClr val="tx2"/>
                </a:solidFill>
              </a:rPr>
              <a:t>Сопоставление</a:t>
            </a:r>
            <a:r>
              <a:rPr lang="ru-RU" altLang="ru-RU" sz="2200">
                <a:solidFill>
                  <a:schemeClr val="tx2"/>
                </a:solidFill>
              </a:rPr>
              <a:t> иллюстративного материала с текстовой информацией.</a:t>
            </a:r>
            <a:endParaRPr lang="ru-RU" altLang="ru-RU"/>
          </a:p>
        </p:txBody>
      </p:sp>
      <p:pic>
        <p:nvPicPr>
          <p:cNvPr id="13317" name="Picture 17" descr="ЧД_2 класс_Страница_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692150"/>
            <a:ext cx="54356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Line 16"/>
          <p:cNvSpPr>
            <a:spLocks noChangeShapeType="1"/>
          </p:cNvSpPr>
          <p:nvPr/>
        </p:nvSpPr>
        <p:spPr bwMode="auto">
          <a:xfrm flipV="1">
            <a:off x="2484438" y="1341438"/>
            <a:ext cx="1943100" cy="3382962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71550" y="5805488"/>
            <a:ext cx="5256213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 b="1">
                <a:solidFill>
                  <a:schemeClr val="tx2"/>
                </a:solidFill>
              </a:rPr>
              <a:t>Объяснение </a:t>
            </a:r>
            <a:r>
              <a:rPr lang="ru-RU" altLang="ru-RU" sz="2200">
                <a:solidFill>
                  <a:schemeClr val="tx2"/>
                </a:solidFill>
              </a:rPr>
              <a:t>различных ситуаций с помощью прочитанного. </a:t>
            </a:r>
            <a:endParaRPr lang="ru-RU" altLang="ru-RU"/>
          </a:p>
        </p:txBody>
      </p:sp>
      <p:pic>
        <p:nvPicPr>
          <p:cNvPr id="14340" name="Picture 10" descr="ЧД_4 класс_Страница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92150"/>
            <a:ext cx="44656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ЧД_4 класс_Страница_068"/>
          <p:cNvPicPr>
            <a:picLocks noChangeAspect="1" noChangeArrowheads="1"/>
          </p:cNvPicPr>
          <p:nvPr/>
        </p:nvPicPr>
        <p:blipFill>
          <a:blip r:embed="rId3"/>
          <a:srcRect b="9926"/>
          <a:stretch>
            <a:fillRect/>
          </a:stretch>
        </p:blipFill>
        <p:spPr bwMode="auto">
          <a:xfrm>
            <a:off x="2916238" y="1700213"/>
            <a:ext cx="60833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1042988" y="2276475"/>
            <a:ext cx="2665412" cy="3527425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ЧД_4 класс_Страница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754063"/>
            <a:ext cx="43211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4724400"/>
            <a:ext cx="3241675" cy="143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 b="1">
                <a:solidFill>
                  <a:schemeClr val="tx2"/>
                </a:solidFill>
              </a:rPr>
              <a:t>Умение, опираясь на прочитанный текст</a:t>
            </a:r>
            <a:r>
              <a:rPr lang="ru-RU" altLang="ru-RU" sz="2200">
                <a:solidFill>
                  <a:schemeClr val="tx2"/>
                </a:solidFill>
              </a:rPr>
              <a:t>, доказывать свою точку зрения</a:t>
            </a:r>
            <a:endParaRPr lang="ru-RU" altLang="ru-RU"/>
          </a:p>
        </p:txBody>
      </p:sp>
      <p:pic>
        <p:nvPicPr>
          <p:cNvPr id="15365" name="Picture 8" descr="ЧД_4 класс_Страница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742950"/>
            <a:ext cx="52562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2195513" y="3429000"/>
            <a:ext cx="2089150" cy="129540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ЧД_3 класс_Страница_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698500"/>
            <a:ext cx="40671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55563" y="3692525"/>
            <a:ext cx="3349625" cy="2436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>
                <a:solidFill>
                  <a:schemeClr val="tx2"/>
                </a:solidFill>
              </a:rPr>
              <a:t>Нахождение нужной информации в различных информационных источниках: </a:t>
            </a:r>
            <a:r>
              <a:rPr lang="ru-RU" altLang="ru-RU" sz="2200" b="1">
                <a:solidFill>
                  <a:schemeClr val="tx2"/>
                </a:solidFill>
              </a:rPr>
              <a:t>словарях, справочниках, энциклопедиях и т.д.</a:t>
            </a:r>
            <a:endParaRPr lang="ru-RU" altLang="ru-RU"/>
          </a:p>
        </p:txBody>
      </p:sp>
      <p:pic>
        <p:nvPicPr>
          <p:cNvPr id="16389" name="Picture 16" descr="ЧД_3 класс_Страница_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188" y="692150"/>
            <a:ext cx="532923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15"/>
          <p:cNvSpPr>
            <a:spLocks noChangeShapeType="1"/>
          </p:cNvSpPr>
          <p:nvPr/>
        </p:nvSpPr>
        <p:spPr bwMode="auto">
          <a:xfrm flipV="1">
            <a:off x="2771775" y="1484313"/>
            <a:ext cx="1944688" cy="2232025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79388" y="960438"/>
            <a:ext cx="2232025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>
                <a:solidFill>
                  <a:schemeClr val="tx2"/>
                </a:solidFill>
              </a:rPr>
              <a:t>Работа с </a:t>
            </a:r>
            <a:r>
              <a:rPr lang="ru-RU" altLang="ru-RU" sz="2200" b="1">
                <a:solidFill>
                  <a:schemeClr val="tx2"/>
                </a:solidFill>
              </a:rPr>
              <a:t>незнакомыми </a:t>
            </a:r>
            <a:r>
              <a:rPr lang="ru-RU" altLang="ru-RU" sz="2200">
                <a:solidFill>
                  <a:schemeClr val="tx2"/>
                </a:solidFill>
              </a:rPr>
              <a:t>словами.</a:t>
            </a:r>
            <a:r>
              <a:rPr lang="ru-RU" altLang="ru-RU"/>
              <a:t> </a:t>
            </a:r>
          </a:p>
        </p:txBody>
      </p:sp>
      <p:pic>
        <p:nvPicPr>
          <p:cNvPr id="17412" name="Picture 9" descr="ЛЧ_увлеч_2_Страница_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692150"/>
            <a:ext cx="54006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2268538" y="1916113"/>
            <a:ext cx="1798637" cy="2592387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50825" y="908050"/>
            <a:ext cx="2663825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>
                <a:solidFill>
                  <a:schemeClr val="tx2"/>
                </a:solidFill>
              </a:rPr>
              <a:t>Работа с </a:t>
            </a:r>
            <a:r>
              <a:rPr lang="ru-RU" altLang="ru-RU" sz="2200" b="1">
                <a:solidFill>
                  <a:schemeClr val="tx2"/>
                </a:solidFill>
              </a:rPr>
              <a:t>ключевыми</a:t>
            </a:r>
            <a:r>
              <a:rPr lang="ru-RU" altLang="ru-RU" sz="2200">
                <a:solidFill>
                  <a:schemeClr val="tx2"/>
                </a:solidFill>
              </a:rPr>
              <a:t> словами</a:t>
            </a:r>
            <a:r>
              <a:rPr lang="ru-RU" altLang="ru-RU" sz="2200" b="1">
                <a:solidFill>
                  <a:schemeClr val="tx2"/>
                </a:solidFill>
              </a:rPr>
              <a:t>.</a:t>
            </a:r>
            <a:r>
              <a:rPr lang="ru-RU" altLang="ru-RU"/>
              <a:t> </a:t>
            </a:r>
          </a:p>
        </p:txBody>
      </p:sp>
      <p:pic>
        <p:nvPicPr>
          <p:cNvPr id="18436" name="Picture 8" descr="ЛЧ_увлеч_2_Страница_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620713"/>
            <a:ext cx="57610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2555875" y="1773238"/>
            <a:ext cx="1295400" cy="2879725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9388" y="5373688"/>
            <a:ext cx="2447925" cy="1096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altLang="ru-RU" sz="2200">
                <a:solidFill>
                  <a:schemeClr val="tx2"/>
                </a:solidFill>
              </a:rPr>
              <a:t>Работа со </a:t>
            </a:r>
            <a:r>
              <a:rPr lang="ru-RU" altLang="ru-RU" sz="2200" b="1">
                <a:solidFill>
                  <a:schemeClr val="tx2"/>
                </a:solidFill>
              </a:rPr>
              <a:t>словами-образами</a:t>
            </a:r>
            <a:endParaRPr lang="ru-RU" altLang="ru-RU" b="1"/>
          </a:p>
        </p:txBody>
      </p:sp>
      <p:pic>
        <p:nvPicPr>
          <p:cNvPr id="19460" name="Picture 9" descr="ЛЧ_увлеч_2_Страница_30"/>
          <p:cNvPicPr>
            <a:picLocks noChangeAspect="1" noChangeArrowheads="1"/>
          </p:cNvPicPr>
          <p:nvPr/>
        </p:nvPicPr>
        <p:blipFill>
          <a:blip r:embed="rId2"/>
          <a:srcRect l="16347" t="7208" r="1605"/>
          <a:stretch>
            <a:fillRect/>
          </a:stretch>
        </p:blipFill>
        <p:spPr bwMode="auto">
          <a:xfrm>
            <a:off x="44450" y="625475"/>
            <a:ext cx="35655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ЛЧ_увлеч_2_Страница_31"/>
          <p:cNvPicPr>
            <a:picLocks noChangeAspect="1" noChangeArrowheads="1"/>
          </p:cNvPicPr>
          <p:nvPr/>
        </p:nvPicPr>
        <p:blipFill>
          <a:blip r:embed="rId3"/>
          <a:srcRect l="3729" b="1105"/>
          <a:stretch>
            <a:fillRect/>
          </a:stretch>
        </p:blipFill>
        <p:spPr bwMode="auto">
          <a:xfrm>
            <a:off x="3443288" y="620713"/>
            <a:ext cx="56149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2339975" y="1196975"/>
            <a:ext cx="1511300" cy="4391025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2339975" y="3933825"/>
            <a:ext cx="1871663" cy="1655763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508625" y="717550"/>
            <a:ext cx="3311525" cy="1096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altLang="ru-RU" sz="2200">
                <a:solidFill>
                  <a:schemeClr val="tx2"/>
                </a:solidFill>
              </a:rPr>
              <a:t>Работа с </a:t>
            </a:r>
            <a:r>
              <a:rPr lang="ru-RU" altLang="ru-RU" sz="2200" b="1">
                <a:solidFill>
                  <a:schemeClr val="tx2"/>
                </a:solidFill>
              </a:rPr>
              <a:t>многозначными</a:t>
            </a:r>
            <a:r>
              <a:rPr lang="ru-RU" altLang="ru-RU" sz="2200">
                <a:solidFill>
                  <a:schemeClr val="tx2"/>
                </a:solidFill>
              </a:rPr>
              <a:t> словами</a:t>
            </a:r>
            <a:endParaRPr lang="ru-RU" altLang="ru-RU"/>
          </a:p>
        </p:txBody>
      </p:sp>
      <p:pic>
        <p:nvPicPr>
          <p:cNvPr id="20484" name="Picture 7" descr="ЛЧ_увлеч_4_Страница_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89363"/>
            <a:ext cx="71453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6443663" y="1628775"/>
            <a:ext cx="865187" cy="273685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486" name="Picture 8" descr="ЛЧ_увлеч_4_Страница_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709613"/>
            <a:ext cx="51133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+mj-lt"/>
              </a:rPr>
              <a:t>Смысловое чтение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12713" y="792163"/>
            <a:ext cx="2736850" cy="31067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200" b="1">
                <a:solidFill>
                  <a:schemeClr val="tx2"/>
                </a:solidFill>
              </a:rPr>
              <a:t>Просмотровое</a:t>
            </a:r>
            <a:r>
              <a:rPr lang="ru-RU" altLang="ru-RU" sz="2200">
                <a:solidFill>
                  <a:schemeClr val="tx2"/>
                </a:solidFill>
              </a:rPr>
              <a:t> чтение — вид смыслового чтения, при котором происходит поиск конкретной информации или факта.</a:t>
            </a:r>
          </a:p>
        </p:txBody>
      </p:sp>
      <p:pic>
        <p:nvPicPr>
          <p:cNvPr id="3076" name="Picture 10" descr="Информация_3_Страница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765175"/>
            <a:ext cx="6048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50825" y="1074738"/>
            <a:ext cx="2808288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altLang="ru-RU" sz="2200">
                <a:solidFill>
                  <a:schemeClr val="tx2"/>
                </a:solidFill>
              </a:rPr>
              <a:t>Работа с </a:t>
            </a:r>
            <a:r>
              <a:rPr lang="ru-RU" altLang="ru-RU" sz="2200" b="1">
                <a:solidFill>
                  <a:schemeClr val="tx2"/>
                </a:solidFill>
              </a:rPr>
              <a:t>фразеологизмами</a:t>
            </a:r>
            <a:endParaRPr lang="ru-RU" altLang="ru-RU" b="1"/>
          </a:p>
        </p:txBody>
      </p:sp>
      <p:pic>
        <p:nvPicPr>
          <p:cNvPr id="21508" name="Picture 7" descr="ЛЧ_увлеч_3_Страница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692150"/>
            <a:ext cx="583406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124075" y="1773238"/>
            <a:ext cx="1800225" cy="3527425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0825" y="669925"/>
            <a:ext cx="3097213" cy="854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altLang="ru-RU" sz="2200">
                <a:solidFill>
                  <a:schemeClr val="tx2"/>
                </a:solidFill>
              </a:rPr>
              <a:t>Рассказ</a:t>
            </a:r>
          </a:p>
          <a:p>
            <a:pPr indent="342900" algn="ctr"/>
            <a:r>
              <a:rPr lang="ru-RU" altLang="ru-RU" sz="2200" b="1">
                <a:solidFill>
                  <a:schemeClr val="tx2"/>
                </a:solidFill>
              </a:rPr>
              <a:t>по предложению</a:t>
            </a:r>
          </a:p>
          <a:p>
            <a:pPr indent="342900" algn="ctr"/>
            <a:endParaRPr lang="ru-RU" altLang="ru-RU" sz="60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grpSp>
        <p:nvGrpSpPr>
          <p:cNvPr id="22532" name="Group 15"/>
          <p:cNvGrpSpPr>
            <a:grpSpLocks/>
          </p:cNvGrpSpPr>
          <p:nvPr/>
        </p:nvGrpSpPr>
        <p:grpSpPr bwMode="auto">
          <a:xfrm>
            <a:off x="3492500" y="692150"/>
            <a:ext cx="5494338" cy="5329238"/>
            <a:chOff x="2458" y="436"/>
            <a:chExt cx="3189" cy="2866"/>
          </a:xfrm>
        </p:grpSpPr>
        <p:pic>
          <p:nvPicPr>
            <p:cNvPr id="22534" name="Picture 10" descr="ЛЧ_увлеч_3_Страница_63"/>
            <p:cNvPicPr>
              <a:picLocks noChangeAspect="1" noChangeArrowheads="1"/>
            </p:cNvPicPr>
            <p:nvPr/>
          </p:nvPicPr>
          <p:blipFill>
            <a:blip r:embed="rId2"/>
            <a:srcRect l="3859" t="5423" r="6044" b="54953"/>
            <a:stretch>
              <a:fillRect/>
            </a:stretch>
          </p:blipFill>
          <p:spPr bwMode="auto">
            <a:xfrm>
              <a:off x="2472" y="436"/>
              <a:ext cx="3175" cy="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11" descr="ЛЧ_увлеч_3_Страница_63"/>
            <p:cNvPicPr>
              <a:picLocks noChangeAspect="1" noChangeArrowheads="1"/>
            </p:cNvPicPr>
            <p:nvPr/>
          </p:nvPicPr>
          <p:blipFill>
            <a:blip r:embed="rId3"/>
            <a:srcRect l="45715" t="48662" r="7321" b="43234"/>
            <a:stretch>
              <a:fillRect/>
            </a:stretch>
          </p:blipFill>
          <p:spPr bwMode="auto">
            <a:xfrm>
              <a:off x="3923" y="2614"/>
              <a:ext cx="172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2" descr="ЛЧ_увлеч_3_Страница_63"/>
            <p:cNvPicPr>
              <a:picLocks noChangeAspect="1" noChangeArrowheads="1"/>
            </p:cNvPicPr>
            <p:nvPr/>
          </p:nvPicPr>
          <p:blipFill>
            <a:blip r:embed="rId4"/>
            <a:srcRect l="3377" t="41432" r="54965" b="37831"/>
            <a:stretch>
              <a:fillRect/>
            </a:stretch>
          </p:blipFill>
          <p:spPr bwMode="auto">
            <a:xfrm>
              <a:off x="2458" y="2258"/>
              <a:ext cx="1468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Rectangle 13"/>
            <p:cNvSpPr>
              <a:spLocks noChangeArrowheads="1"/>
            </p:cNvSpPr>
            <p:nvPr/>
          </p:nvSpPr>
          <p:spPr bwMode="auto">
            <a:xfrm>
              <a:off x="2925" y="2432"/>
              <a:ext cx="272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 sz="1000">
                  <a:solidFill>
                    <a:schemeClr val="tx2"/>
                  </a:solidFill>
                </a:rPr>
                <a:t>Составь</a:t>
              </a:r>
              <a:r>
                <a:rPr lang="ru-RU" altLang="ru-RU" sz="1000"/>
                <a:t> </a:t>
              </a:r>
              <a:r>
                <a:rPr lang="ru-RU" altLang="ru-RU" sz="1000">
                  <a:solidFill>
                    <a:schemeClr val="tx2"/>
                  </a:solidFill>
                </a:rPr>
                <a:t>рассказ</a:t>
              </a:r>
              <a:r>
                <a:rPr lang="ru-RU" altLang="ru-RU" sz="1000"/>
                <a:t> </a:t>
              </a:r>
              <a:r>
                <a:rPr lang="ru-RU" altLang="ru-RU" sz="1000">
                  <a:solidFill>
                    <a:schemeClr val="tx2"/>
                  </a:solidFill>
                </a:rPr>
                <a:t>по</a:t>
              </a:r>
              <a:r>
                <a:rPr lang="ru-RU" altLang="ru-RU" sz="1000"/>
                <a:t> </a:t>
              </a:r>
              <a:r>
                <a:rPr lang="ru-RU" altLang="ru-RU" sz="1000">
                  <a:solidFill>
                    <a:schemeClr val="tx2"/>
                  </a:solidFill>
                </a:rPr>
                <a:t>предложению</a:t>
              </a:r>
              <a:r>
                <a:rPr lang="ru-RU" altLang="ru-RU" sz="1000"/>
                <a:t>.</a:t>
              </a:r>
            </a:p>
          </p:txBody>
        </p:sp>
      </p:grpSp>
      <p:sp>
        <p:nvSpPr>
          <p:cNvPr id="22533" name="Line 16"/>
          <p:cNvSpPr>
            <a:spLocks noChangeShapeType="1"/>
          </p:cNvSpPr>
          <p:nvPr/>
        </p:nvSpPr>
        <p:spPr bwMode="auto">
          <a:xfrm>
            <a:off x="2195513" y="1484313"/>
            <a:ext cx="1871662" cy="2881312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79388" y="692150"/>
            <a:ext cx="5867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altLang="ru-RU" sz="2200">
                <a:solidFill>
                  <a:schemeClr val="tx2"/>
                </a:solidFill>
              </a:rPr>
              <a:t>Развитие</a:t>
            </a:r>
            <a:r>
              <a:rPr lang="ru-RU" altLang="ru-RU" sz="2200" b="1">
                <a:solidFill>
                  <a:schemeClr val="tx2"/>
                </a:solidFill>
              </a:rPr>
              <a:t> читательского воображения</a:t>
            </a:r>
          </a:p>
          <a:p>
            <a:pPr indent="342900" algn="ctr"/>
            <a:endParaRPr lang="ru-RU" altLang="ru-RU" sz="2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23556" name="Picture 10" descr="ЛЧ_увлеч_1_Страница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628775"/>
            <a:ext cx="67183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9"/>
          <p:cNvSpPr>
            <a:spLocks noChangeShapeType="1"/>
          </p:cNvSpPr>
          <p:nvPr/>
        </p:nvSpPr>
        <p:spPr bwMode="auto">
          <a:xfrm flipH="1">
            <a:off x="3851275" y="1125538"/>
            <a:ext cx="1871663" cy="86360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539750" y="5157788"/>
            <a:ext cx="3059113" cy="854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altLang="ru-RU" sz="2200" b="1">
                <a:solidFill>
                  <a:schemeClr val="tx2"/>
                </a:solidFill>
              </a:rPr>
              <a:t>Диалог с автором текста</a:t>
            </a:r>
            <a:endParaRPr lang="ru-RU" altLang="ru-RU" b="1"/>
          </a:p>
          <a:p>
            <a:pPr indent="342900" algn="ctr"/>
            <a:endParaRPr lang="ru-RU" altLang="ru-RU" sz="600" b="1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24580" name="Picture 19" descr="ЛЧ_увлеч_3_Страница_15"/>
          <p:cNvPicPr>
            <a:picLocks noChangeAspect="1" noChangeArrowheads="1"/>
          </p:cNvPicPr>
          <p:nvPr/>
        </p:nvPicPr>
        <p:blipFill>
          <a:blip r:embed="rId2"/>
          <a:srcRect l="11102" t="5078" r="4953" b="19002"/>
          <a:stretch>
            <a:fillRect/>
          </a:stretch>
        </p:blipFill>
        <p:spPr bwMode="auto">
          <a:xfrm>
            <a:off x="133350" y="787400"/>
            <a:ext cx="35290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ЛЧ_увлеч_3_Страница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7925" y="765175"/>
            <a:ext cx="54260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Line 12"/>
          <p:cNvSpPr>
            <a:spLocks noChangeShapeType="1"/>
          </p:cNvSpPr>
          <p:nvPr/>
        </p:nvSpPr>
        <p:spPr bwMode="auto">
          <a:xfrm flipV="1">
            <a:off x="2627313" y="1989138"/>
            <a:ext cx="1944687" cy="3240087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 flipV="1">
            <a:off x="2627313" y="3357563"/>
            <a:ext cx="1944687" cy="1871662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 flipV="1">
            <a:off x="2700338" y="4508500"/>
            <a:ext cx="1871662" cy="720725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6"/>
          <p:cNvSpPr>
            <a:spLocks noChangeArrowheads="1"/>
          </p:cNvSpPr>
          <p:nvPr/>
        </p:nvSpPr>
        <p:spPr bwMode="auto">
          <a:xfrm>
            <a:off x="600075" y="615950"/>
            <a:ext cx="7907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2"/>
              </a:rPr>
              <a:t/>
            </a:r>
            <a:br>
              <a:rPr lang="ru-RU">
                <a:hlinkClick r:id="rId2"/>
              </a:rPr>
            </a:b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830791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СМЫСЛОВОЕ СВЁРТЫВАНИЕ ТЕКСТА: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СОСТАВЛЕНИЕ ПЛАНА</a:t>
            </a: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57200" y="1997075"/>
            <a:ext cx="8105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1. </a:t>
            </a:r>
            <a:r>
              <a:rPr lang="ru-RU" sz="2400" b="1"/>
              <a:t>Простой план </a:t>
            </a:r>
            <a:r>
              <a:rPr lang="ru-RU" sz="2400"/>
              <a:t>(озаглавить каждую часть текста)</a:t>
            </a:r>
          </a:p>
          <a:p>
            <a:pPr algn="just"/>
            <a:r>
              <a:rPr lang="ru-RU" sz="2400"/>
              <a:t>2. </a:t>
            </a:r>
            <a:r>
              <a:rPr lang="ru-RU" sz="2400" b="1"/>
              <a:t>Рисованный план </a:t>
            </a:r>
            <a:r>
              <a:rPr lang="ru-RU" sz="2400"/>
              <a:t>(сделать рисунки или подобрать иллюстрации к каждой части текста, расположив их последовательно).</a:t>
            </a:r>
          </a:p>
          <a:p>
            <a:pPr algn="just"/>
            <a:r>
              <a:rPr lang="ru-RU" sz="2400"/>
              <a:t>3. </a:t>
            </a:r>
            <a:r>
              <a:rPr lang="ru-RU" sz="2400" b="1"/>
              <a:t>Вопросный план </a:t>
            </a:r>
            <a:r>
              <a:rPr lang="ru-RU" sz="2400"/>
              <a:t>(задать вопрос к каждой части текста).</a:t>
            </a:r>
          </a:p>
          <a:p>
            <a:pPr algn="just"/>
            <a:r>
              <a:rPr lang="ru-RU" sz="2400"/>
              <a:t>4. </a:t>
            </a:r>
            <a:r>
              <a:rPr lang="ru-RU" sz="2400" b="1"/>
              <a:t>Цитатный план </a:t>
            </a:r>
            <a:r>
              <a:rPr lang="ru-RU" sz="2400"/>
              <a:t>(выписать предложение, в котором заключена основная информация данной части)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sz="2400" b="1" smtClean="0"/>
              <a:t>Приём «Разверни информацию» </a:t>
            </a:r>
            <a:r>
              <a:rPr lang="ru-RU" sz="2400" smtClean="0"/>
              <a:t>(пересказ по плану, простому, вопросному, цитатному, рисованному).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b="1" smtClean="0"/>
              <a:t>Приём  «Рассыпанный план» </a:t>
            </a:r>
            <a:r>
              <a:rPr lang="ru-RU" sz="2400" smtClean="0"/>
              <a:t> (расставить пункты плана в соответствии с сюжетом).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b="1" smtClean="0"/>
              <a:t>Приём «Сопоставление» </a:t>
            </a:r>
            <a:r>
              <a:rPr lang="ru-RU" sz="2400" smtClean="0"/>
              <a:t>(к рисованному пункту плана подобрать фрагменты текста).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b="1" smtClean="0"/>
              <a:t>Приём «Проталинки»  </a:t>
            </a:r>
            <a:r>
              <a:rPr lang="ru-RU" sz="2400" smtClean="0"/>
              <a:t>(в плане пропустить пункты, предложить ученикам восстановить его).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b="1" smtClean="0"/>
              <a:t>Приём «Логическая цепочка» </a:t>
            </a:r>
            <a:r>
              <a:rPr lang="ru-RU" sz="2400" smtClean="0"/>
              <a:t>(нарушив  последовательность плана, пропустив одно звено или перепутав цепочку, предложить ученикам исправить ошибку).</a:t>
            </a:r>
            <a:endParaRPr lang="ru-RU" sz="2400" b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2710"/>
            <a:ext cx="850357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Смысловое свёртывание текста: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 приёмы работы с составленным планом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275" y="933450"/>
            <a:ext cx="8486775" cy="5534025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  <a:defRPr/>
            </a:pPr>
            <a:r>
              <a:rPr lang="ru-RU" dirty="0" smtClean="0"/>
              <a:t>         </a:t>
            </a:r>
            <a:r>
              <a:rPr lang="ru-RU" b="1" dirty="0" smtClean="0"/>
              <a:t>Лев и собачка</a:t>
            </a:r>
          </a:p>
          <a:p>
            <a:pPr algn="r">
              <a:buFontTx/>
              <a:buNone/>
              <a:defRPr/>
            </a:pPr>
            <a:r>
              <a:rPr lang="ru-RU" sz="2900" b="1" dirty="0" smtClean="0"/>
              <a:t>Л.Н.Толстой</a:t>
            </a:r>
            <a:endParaRPr lang="ru-RU" sz="2900" dirty="0" smtClean="0"/>
          </a:p>
          <a:p>
            <a:pPr algn="just">
              <a:buFontTx/>
              <a:buNone/>
              <a:defRPr/>
            </a:pPr>
            <a:r>
              <a:rPr lang="ru-RU" sz="2900" dirty="0" smtClean="0"/>
              <a:t>         В Лондоне показывали диких зверей и за смотренье брали деньгами или собаками и кошками на корм диким зверям.</a:t>
            </a:r>
          </a:p>
          <a:p>
            <a:pPr>
              <a:buFontTx/>
              <a:buNone/>
              <a:defRPr/>
            </a:pPr>
            <a:r>
              <a:rPr lang="ru-RU" sz="2900" dirty="0" smtClean="0"/>
              <a:t>         Одному человеку захотелось поглядеть зверей: он ухватил на улице собачонку и принёс её в зверинец. Его пустили смотреть, а собачонку взяли и бросили в клетку ко льву на съеденье.</a:t>
            </a:r>
          </a:p>
          <a:p>
            <a:pPr>
              <a:buFontTx/>
              <a:buNone/>
              <a:defRPr/>
            </a:pPr>
            <a:r>
              <a:rPr lang="ru-RU" sz="2900" dirty="0" smtClean="0"/>
              <a:t>          Собачонка поджала хвост и прижалась в угол клетки. Лев подошёл к ней и понюхал её.</a:t>
            </a:r>
          </a:p>
          <a:p>
            <a:pPr>
              <a:buFontTx/>
              <a:buNone/>
              <a:defRPr/>
            </a:pPr>
            <a:r>
              <a:rPr lang="ru-RU" sz="2900" dirty="0" smtClean="0"/>
              <a:t>        Собачонка легла на спину, подняла лапки и стала махать хвостиком.</a:t>
            </a:r>
          </a:p>
          <a:p>
            <a:pPr>
              <a:buFontTx/>
              <a:buNone/>
              <a:defRPr/>
            </a:pPr>
            <a:r>
              <a:rPr lang="ru-RU" sz="2900" dirty="0" smtClean="0"/>
              <a:t>Лев тронул её лапой и перевернул. Собачка вскочила и стала перед львом на задние лапки.</a:t>
            </a:r>
          </a:p>
          <a:p>
            <a:pPr>
              <a:buFontTx/>
              <a:buNone/>
              <a:defRPr/>
            </a:pPr>
            <a:r>
              <a:rPr lang="ru-RU" sz="2900" dirty="0" smtClean="0"/>
              <a:t>        Лев смотрел на собачку, поворачивал голову со стороны на сторону и не трогал её.</a:t>
            </a:r>
          </a:p>
          <a:p>
            <a:pPr>
              <a:buFontTx/>
              <a:buNone/>
              <a:defRPr/>
            </a:pPr>
            <a:r>
              <a:rPr lang="ru-RU" sz="2900" dirty="0" smtClean="0"/>
              <a:t>       Когда хозяин бросил льву мяса, лев оторвал кусок и оставил собачке.</a:t>
            </a:r>
          </a:p>
          <a:p>
            <a:pPr>
              <a:buFontTx/>
              <a:buNone/>
              <a:defRPr/>
            </a:pPr>
            <a:r>
              <a:rPr lang="ru-RU" sz="2900" dirty="0" smtClean="0"/>
              <a:t>       Вечером, когда лев лёг спать, собачка легла подле него и положила свою голову ему на лапу.</a:t>
            </a:r>
          </a:p>
          <a:p>
            <a:pPr>
              <a:buFontTx/>
              <a:buNone/>
              <a:defRPr/>
            </a:pPr>
            <a:r>
              <a:rPr lang="ru-RU" sz="2900" dirty="0" smtClean="0"/>
              <a:t>        С тех пор собачка жила в одной клетке со львом, лев не трогал её, ел корм, спал с ней вместе, а иногда играл с ней.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9"/>
            <a:ext cx="85725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Самостоятельная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628650" y="1465263"/>
            <a:ext cx="8220075" cy="47117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</a:t>
            </a:r>
          </a:p>
          <a:p>
            <a:pPr algn="ctr"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42968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Приём «Проталинки»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643063" y="1143000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Впишите пропущенные слова. </a:t>
            </a: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357188" y="1643063"/>
            <a:ext cx="84058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Собачонка ________ на _________, ____________и стала ______________.</a:t>
            </a:r>
          </a:p>
          <a:p>
            <a:pPr algn="just"/>
            <a:r>
              <a:rPr lang="ru-RU" sz="2800"/>
              <a:t>Лев тронул её лапой и перевернул. Собачка вскочила и стала перед львом на задние лапки.</a:t>
            </a:r>
          </a:p>
          <a:p>
            <a:pPr algn="just"/>
            <a:r>
              <a:rPr lang="ru-RU" sz="2800"/>
              <a:t>        Лев ___________ на собачку, ________________________и _____________её.</a:t>
            </a:r>
          </a:p>
          <a:p>
            <a:pPr algn="just"/>
            <a:r>
              <a:rPr lang="ru-RU" sz="2800"/>
              <a:t>       Когда хозяин бросил льву мяса, лев ____________и ______________ собачке.</a:t>
            </a:r>
          </a:p>
          <a:p>
            <a:pPr algn="just"/>
            <a:r>
              <a:rPr lang="ru-RU" sz="2800"/>
              <a:t>       Вечером, когда лев лёг спать, собачка _____________и ______________ему на лапу.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491538" cy="10715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Какие слова говорят о переживаниях льва и его горе? Подчеркните.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50112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Приём «Точное слово»</a:t>
            </a:r>
          </a:p>
        </p:txBody>
      </p:sp>
      <p:sp>
        <p:nvSpPr>
          <p:cNvPr id="29700" name="Прямоугольник 8"/>
          <p:cNvSpPr>
            <a:spLocks noChangeArrowheads="1"/>
          </p:cNvSpPr>
          <p:nvPr/>
        </p:nvSpPr>
        <p:spPr bwMode="auto">
          <a:xfrm>
            <a:off x="357188" y="2428875"/>
            <a:ext cx="8501062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  Так прожили лев и собачка целый год в одной клетке.</a:t>
            </a:r>
          </a:p>
          <a:p>
            <a:r>
              <a:rPr lang="ru-RU" sz="2800"/>
              <a:t>      Через год собачка заболела и издохла. Лев перестал есть, а всё нюхал, лизал собачку и трогал её лапой.</a:t>
            </a:r>
          </a:p>
          <a:p>
            <a:r>
              <a:rPr lang="ru-RU" sz="2800"/>
              <a:t>     Когда он понял, что она умерла, он вдруг вспрыгнул, ощетинился, стал хлестать себя хвостом по бокам, бросился на стену клетки и стал грызть засовы и пол.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186737" cy="51260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Схемы, таблицы, алгоритмы.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395585"/>
            <a:ext cx="85725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Кодирование текста</a:t>
            </a:r>
          </a:p>
        </p:txBody>
      </p:sp>
      <p:pic>
        <p:nvPicPr>
          <p:cNvPr id="5" name="Рисунок 4" descr="https://cdn.apk-cloud.com/detail/screenshot/io4fQqYJ9nt6eIDnrfs85fn7HLZKs41Dblzb4SsEqflgK_u9Nq_8oqpjrkgEnN4OuA=h90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7639050" cy="4891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23850" y="908050"/>
            <a:ext cx="2808288" cy="2771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200" b="1">
                <a:solidFill>
                  <a:schemeClr val="tx2"/>
                </a:solidFill>
              </a:rPr>
              <a:t>Ознакомительное</a:t>
            </a:r>
            <a:r>
              <a:rPr lang="ru-RU" altLang="ru-RU" sz="2200">
                <a:solidFill>
                  <a:schemeClr val="tx2"/>
                </a:solidFill>
              </a:rPr>
              <a:t> чтение — вид, с помощью которого в тексте определяется главный смысл, ключевая информация.</a:t>
            </a:r>
          </a:p>
        </p:txBody>
      </p:sp>
      <p:pic>
        <p:nvPicPr>
          <p:cNvPr id="4100" name="Picture 7" descr="Информация_3_Страница_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692150"/>
            <a:ext cx="448151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95585"/>
            <a:ext cx="857255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Кодирование текста</a:t>
            </a:r>
          </a:p>
        </p:txBody>
      </p:sp>
      <p:pic>
        <p:nvPicPr>
          <p:cNvPr id="31747" name="Picture 2" descr="http://xn--80aabeoaxu3c7i.xn--p1ai/wp-content/uploads/2017/06/rId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14438"/>
            <a:ext cx="671512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511577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Приём «Убери лишнее» 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j-lt"/>
            </a:endParaRPr>
          </a:p>
          <a:p>
            <a:pPr algn="ctr">
              <a:defRPr/>
            </a:pP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2771" name="Рисунок 3" descr="http://www.artchild.com.ua/wp-content/gallery/pushkinas/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29940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 descr="http://images.forwallpaper.com/files/thumbs/preview/43/438788__snow-queen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428750"/>
            <a:ext cx="299243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http://www.playing-field.ru/img/2015/051901/4547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929063"/>
            <a:ext cx="3000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7" descr="http://player.myshared.ru/953059/data/images/img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000500"/>
            <a:ext cx="2786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8" descr="http://os1.i.ua/3/1/6967512_12939c1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1928813"/>
            <a:ext cx="24003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4500563"/>
            <a:ext cx="2786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969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Приёмы смыслового чтения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197475"/>
          </a:xfrm>
        </p:spPr>
        <p:txBody>
          <a:bodyPr/>
          <a:lstStyle/>
          <a:p>
            <a:r>
              <a:rPr lang="ru-RU" sz="2800" smtClean="0"/>
              <a:t>«Почемучка: моделирование вопросов»</a:t>
            </a:r>
          </a:p>
          <a:p>
            <a:r>
              <a:rPr lang="ru-RU" sz="2800" smtClean="0"/>
              <a:t>«Чтение с остановками» </a:t>
            </a:r>
          </a:p>
          <a:p>
            <a:r>
              <a:rPr lang="ru-RU" sz="2800" smtClean="0"/>
              <a:t>«Чтение с пометками»</a:t>
            </a:r>
          </a:p>
          <a:p>
            <a:r>
              <a:rPr lang="ru-RU" sz="2800" smtClean="0"/>
              <a:t>«Эффект обманутого ожидания»</a:t>
            </a:r>
          </a:p>
          <a:p>
            <a:r>
              <a:rPr lang="ru-RU" sz="2800" smtClean="0"/>
              <a:t> «Прогнозирование текста»</a:t>
            </a:r>
          </a:p>
          <a:p>
            <a:r>
              <a:rPr lang="ru-RU" sz="2800" smtClean="0"/>
              <a:t>«Рассыпанные предложения» </a:t>
            </a:r>
          </a:p>
          <a:p>
            <a:r>
              <a:rPr lang="ru-RU" sz="2800" smtClean="0"/>
              <a:t> «Ассоциативный куст»</a:t>
            </a:r>
          </a:p>
          <a:p>
            <a:r>
              <a:rPr lang="ru-RU" sz="2800" smtClean="0"/>
              <a:t>«Ромашка Блума»</a:t>
            </a:r>
          </a:p>
          <a:p>
            <a:r>
              <a:rPr lang="ru-RU" sz="2800" smtClean="0"/>
              <a:t>«Читаем и спрашиваем» (работа в парах)</a:t>
            </a:r>
          </a:p>
          <a:p>
            <a:r>
              <a:rPr lang="ru-RU" sz="2800" smtClean="0"/>
              <a:t>«Приём тонких и толстых вопросов»</a:t>
            </a:r>
          </a:p>
          <a:p>
            <a:r>
              <a:rPr lang="ru-RU" sz="2800" smtClean="0"/>
              <a:t>«Дерево предсказаний»</a:t>
            </a: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50825" y="1700213"/>
            <a:ext cx="53276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3600" b="1">
                <a:solidFill>
                  <a:schemeClr val="tx2"/>
                </a:solidFill>
              </a:rPr>
              <a:t>Техника чтения</a:t>
            </a:r>
            <a:endParaRPr lang="ru-RU" altLang="ru-RU" sz="2800">
              <a:solidFill>
                <a:srgbClr val="CC3300"/>
              </a:solidFill>
            </a:endParaRPr>
          </a:p>
        </p:txBody>
      </p:sp>
      <p:pic>
        <p:nvPicPr>
          <p:cNvPr id="34819" name="Picture 5" descr="Литературное чтение_4 класс_РТ_блок_Страница_01"/>
          <p:cNvPicPr>
            <a:picLocks noChangeAspect="1" noChangeArrowheads="1"/>
          </p:cNvPicPr>
          <p:nvPr/>
        </p:nvPicPr>
        <p:blipFill>
          <a:blip r:embed="rId2"/>
          <a:srcRect l="10474" t="52660" r="11440" b="5086"/>
          <a:stretch>
            <a:fillRect/>
          </a:stretch>
        </p:blipFill>
        <p:spPr bwMode="auto">
          <a:xfrm>
            <a:off x="5651500" y="1700213"/>
            <a:ext cx="33131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428625" y="357188"/>
            <a:ext cx="8358188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250825" y="1693863"/>
            <a:ext cx="5327650" cy="2838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3600" b="1">
                <a:solidFill>
                  <a:schemeClr val="tx2"/>
                </a:solidFill>
              </a:rPr>
              <a:t>Техника чтения:</a:t>
            </a:r>
          </a:p>
          <a:p>
            <a:endParaRPr lang="ru-RU" altLang="ru-RU" sz="800" b="1">
              <a:solidFill>
                <a:schemeClr val="tx2"/>
              </a:solidFill>
            </a:endParaRPr>
          </a:p>
          <a:p>
            <a:r>
              <a:rPr lang="ru-RU" altLang="ru-RU" sz="2800" b="1">
                <a:solidFill>
                  <a:srgbClr val="FF3300"/>
                </a:solidFill>
              </a:rPr>
              <a:t> – Способ чтения</a:t>
            </a:r>
          </a:p>
          <a:p>
            <a:endParaRPr lang="ru-RU" altLang="ru-RU" sz="800" b="1">
              <a:solidFill>
                <a:schemeClr val="tx2"/>
              </a:solidFill>
            </a:endParaRPr>
          </a:p>
          <a:p>
            <a:r>
              <a:rPr lang="ru-RU" altLang="ru-RU" sz="2800" b="1">
                <a:solidFill>
                  <a:srgbClr val="990033"/>
                </a:solidFill>
              </a:rPr>
              <a:t> – Темп (скорость) чтения</a:t>
            </a:r>
          </a:p>
          <a:p>
            <a:endParaRPr lang="ru-RU" altLang="ru-RU" sz="800" b="1">
              <a:solidFill>
                <a:schemeClr val="tx2"/>
              </a:solidFill>
            </a:endParaRPr>
          </a:p>
          <a:p>
            <a:r>
              <a:rPr lang="ru-RU" altLang="ru-RU" sz="2800" b="1">
                <a:solidFill>
                  <a:srgbClr val="660033"/>
                </a:solidFill>
              </a:rPr>
              <a:t> – Осознанность чтения</a:t>
            </a:r>
          </a:p>
          <a:p>
            <a:endParaRPr lang="ru-RU" altLang="ru-RU" sz="800" b="1">
              <a:solidFill>
                <a:schemeClr val="tx2"/>
              </a:solidFill>
            </a:endParaRPr>
          </a:p>
          <a:p>
            <a:r>
              <a:rPr lang="ru-RU" altLang="ru-RU" sz="2800" b="1">
                <a:solidFill>
                  <a:srgbClr val="CC3300"/>
                </a:solidFill>
              </a:rPr>
              <a:t> – Выразительность чтения</a:t>
            </a:r>
            <a:endParaRPr lang="ru-RU" altLang="ru-RU" sz="28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итоговые работы 4_тетрадь готово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1303338"/>
            <a:ext cx="2016125" cy="2663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3" name="Picture 12" descr="итоговые работы 3_тетрадь готово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03338"/>
            <a:ext cx="2016125" cy="26654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4" name="Picture 13" descr="итоговые работы2_тетрадь готово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3313" y="1303338"/>
            <a:ext cx="2016125" cy="26654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14" descr="итоговые работы 1_тетрадь готово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03338"/>
            <a:ext cx="2006600" cy="26654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357188" y="357188"/>
            <a:ext cx="8501062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1" name="Picture 5" descr="vpr2017-ru-4klass-demo_Страница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8064500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2" name="Picture 6" descr="vpr2017-ru-4klass-demo_Страница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824388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3" name="Picture 7" descr="vpr2017-ru-4klass-demo_Страница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765175"/>
            <a:ext cx="75628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4" name="Picture 8" descr="vpr2017-ru-4klass-demo_Страница_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836613"/>
            <a:ext cx="7058025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2">
            <a:hlinkClick r:id="rId6"/>
          </p:cNvPr>
          <p:cNvSpPr>
            <a:spLocks noChangeArrowheads="1"/>
          </p:cNvSpPr>
          <p:nvPr/>
        </p:nvSpPr>
        <p:spPr bwMode="auto">
          <a:xfrm>
            <a:off x="1143000" y="285750"/>
            <a:ext cx="734377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5" name="Picture 5" descr="vpr2017-ma-4klass-var14_Страница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" y="908050"/>
            <a:ext cx="90011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086" name="Picture 6" descr="vpr2017-ma-4klass-var14_Страница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84963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>
            <a:hlinkClick r:id="rId4"/>
          </p:cNvPr>
          <p:cNvSpPr>
            <a:spLocks noChangeArrowheads="1"/>
          </p:cNvSpPr>
          <p:nvPr/>
        </p:nvSpPr>
        <p:spPr bwMode="auto">
          <a:xfrm>
            <a:off x="1143000" y="285750"/>
            <a:ext cx="734377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pr2017-okr-mir-4klass-var12_Страница_03"/>
          <p:cNvPicPr>
            <a:picLocks noChangeAspect="1" noChangeArrowheads="1"/>
          </p:cNvPicPr>
          <p:nvPr/>
        </p:nvPicPr>
        <p:blipFill>
          <a:blip r:embed="rId2"/>
          <a:srcRect b="28392"/>
          <a:stretch>
            <a:fillRect/>
          </a:stretch>
        </p:blipFill>
        <p:spPr bwMode="auto">
          <a:xfrm>
            <a:off x="1476375" y="765175"/>
            <a:ext cx="62642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1085850" y="280988"/>
            <a:ext cx="734377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357430"/>
            <a:ext cx="7113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79388" y="692150"/>
            <a:ext cx="3097212" cy="4446588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200" b="1">
                <a:solidFill>
                  <a:schemeClr val="tx2"/>
                </a:solidFill>
              </a:rPr>
              <a:t>Изучающее</a:t>
            </a:r>
            <a:r>
              <a:rPr lang="ru-RU" altLang="ru-RU" sz="2200">
                <a:solidFill>
                  <a:schemeClr val="tx2"/>
                </a:solidFill>
              </a:rPr>
              <a:t> — вид смыслового чтения, при котором, в зависимости от цели, происходит поиск полной и точной информации и дальнейшая ее интерпретация. Из всего написанного выделяется главное, а второстепенное опускается.</a:t>
            </a:r>
          </a:p>
        </p:txBody>
      </p:sp>
      <p:pic>
        <p:nvPicPr>
          <p:cNvPr id="5124" name="Picture 8" descr="Информация_3_Страница_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692150"/>
            <a:ext cx="484028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9388" y="765175"/>
            <a:ext cx="3313112" cy="3106738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200" b="1">
                <a:solidFill>
                  <a:schemeClr val="tx2"/>
                </a:solidFill>
              </a:rPr>
              <a:t>Рефлексивное</a:t>
            </a:r>
            <a:r>
              <a:rPr lang="ru-RU" altLang="ru-RU" sz="2200">
                <a:solidFill>
                  <a:schemeClr val="tx2"/>
                </a:solidFill>
              </a:rPr>
              <a:t> — самое вдумчивое чтение. Во время такого процесса читающий предвосхищает будущие события, прочитав заголовок или по ходу чтения.</a:t>
            </a:r>
            <a:r>
              <a:rPr lang="ru-RU" altLang="ru-RU" sz="2200"/>
              <a:t> </a:t>
            </a:r>
          </a:p>
        </p:txBody>
      </p:sp>
      <p:pic>
        <p:nvPicPr>
          <p:cNvPr id="6148" name="Picture 8" descr="Информация_3_Страница_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4613" y="698500"/>
            <a:ext cx="45910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88900" y="647700"/>
            <a:ext cx="3619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>
                <a:solidFill>
                  <a:schemeClr val="tx2"/>
                </a:solidFill>
              </a:rPr>
              <a:t>Развитие умения </a:t>
            </a:r>
            <a:r>
              <a:rPr lang="ru-RU" altLang="ru-RU" sz="2200" b="1">
                <a:solidFill>
                  <a:schemeClr val="tx2"/>
                </a:solidFill>
              </a:rPr>
              <a:t>анализировать</a:t>
            </a:r>
            <a:r>
              <a:rPr lang="ru-RU" altLang="ru-RU" sz="2200">
                <a:solidFill>
                  <a:schemeClr val="tx2"/>
                </a:solidFill>
              </a:rPr>
              <a:t> задание.</a:t>
            </a:r>
          </a:p>
        </p:txBody>
      </p:sp>
      <p:pic>
        <p:nvPicPr>
          <p:cNvPr id="7172" name="Picture 18" descr="ЧД_1 класс_Страница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92150"/>
            <a:ext cx="50292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1763713" y="1341438"/>
            <a:ext cx="2592387" cy="360045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17"/>
          <p:cNvSpPr>
            <a:spLocks noChangeShapeType="1"/>
          </p:cNvSpPr>
          <p:nvPr/>
        </p:nvSpPr>
        <p:spPr bwMode="auto">
          <a:xfrm>
            <a:off x="1763713" y="1341438"/>
            <a:ext cx="2736850" cy="2852737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1801813" y="1352550"/>
            <a:ext cx="3168650" cy="935038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755650" y="4941888"/>
            <a:ext cx="3059113" cy="143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>
                <a:solidFill>
                  <a:schemeClr val="tx2"/>
                </a:solidFill>
              </a:rPr>
              <a:t>Поиск </a:t>
            </a:r>
            <a:r>
              <a:rPr lang="ru-RU" altLang="ru-RU" sz="2200" b="1">
                <a:solidFill>
                  <a:schemeClr val="tx2"/>
                </a:solidFill>
              </a:rPr>
              <a:t>ключевых</a:t>
            </a:r>
            <a:r>
              <a:rPr lang="ru-RU" altLang="ru-RU" sz="2200">
                <a:solidFill>
                  <a:schemeClr val="tx2"/>
                </a:solidFill>
              </a:rPr>
              <a:t> слов в задании и умение </a:t>
            </a:r>
            <a:r>
              <a:rPr lang="ru-RU" altLang="ru-RU" sz="2200" b="1">
                <a:solidFill>
                  <a:schemeClr val="tx2"/>
                </a:solidFill>
              </a:rPr>
              <a:t>вчитываться</a:t>
            </a:r>
            <a:r>
              <a:rPr lang="ru-RU" altLang="ru-RU" sz="2200">
                <a:solidFill>
                  <a:schemeClr val="tx2"/>
                </a:solidFill>
              </a:rPr>
              <a:t> в инструкцию.</a:t>
            </a:r>
          </a:p>
        </p:txBody>
      </p:sp>
      <p:pic>
        <p:nvPicPr>
          <p:cNvPr id="8196" name="Picture 19" descr="ЧД_3 класс_Страница_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692150"/>
            <a:ext cx="4359275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18"/>
          <p:cNvSpPr>
            <a:spLocks noChangeShapeType="1"/>
          </p:cNvSpPr>
          <p:nvPr/>
        </p:nvSpPr>
        <p:spPr bwMode="auto">
          <a:xfrm flipV="1">
            <a:off x="3779838" y="5084763"/>
            <a:ext cx="720725" cy="1223962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198" name="Picture 20" descr="ЧД_3 класс_Страница_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692150"/>
            <a:ext cx="432117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Line 17"/>
          <p:cNvSpPr>
            <a:spLocks noChangeShapeType="1"/>
          </p:cNvSpPr>
          <p:nvPr/>
        </p:nvSpPr>
        <p:spPr bwMode="auto">
          <a:xfrm flipV="1">
            <a:off x="3779838" y="1125538"/>
            <a:ext cx="936625" cy="5183187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ЧД_2 класс_Страница_43"/>
          <p:cNvPicPr>
            <a:picLocks noChangeAspect="1" noChangeArrowheads="1"/>
          </p:cNvPicPr>
          <p:nvPr/>
        </p:nvPicPr>
        <p:blipFill>
          <a:blip r:embed="rId2"/>
          <a:srcRect t="8713" r="2026"/>
          <a:stretch>
            <a:fillRect/>
          </a:stretch>
        </p:blipFill>
        <p:spPr bwMode="auto">
          <a:xfrm>
            <a:off x="44450" y="692150"/>
            <a:ext cx="34925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9388" y="5013325"/>
            <a:ext cx="2592387" cy="143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 b="1">
                <a:solidFill>
                  <a:schemeClr val="tx2"/>
                </a:solidFill>
              </a:rPr>
              <a:t>Ответы</a:t>
            </a:r>
            <a:r>
              <a:rPr lang="ru-RU" altLang="ru-RU" sz="2200">
                <a:solidFill>
                  <a:schemeClr val="tx2"/>
                </a:solidFill>
              </a:rPr>
              <a:t> на поставленные вопросы (устно и письменно).</a:t>
            </a:r>
          </a:p>
        </p:txBody>
      </p:sp>
      <p:pic>
        <p:nvPicPr>
          <p:cNvPr id="9221" name="Picture 8" descr="ЧД_2 класс_Страница_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188" y="692150"/>
            <a:ext cx="55483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2700338" y="5013325"/>
            <a:ext cx="1295400" cy="720725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 flipV="1">
            <a:off x="2700338" y="1268413"/>
            <a:ext cx="1655762" cy="374650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16013" y="71438"/>
            <a:ext cx="74882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Смысловое чтение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395288" y="765175"/>
            <a:ext cx="3240087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altLang="ru-RU" sz="2200">
                <a:solidFill>
                  <a:schemeClr val="tx2"/>
                </a:solidFill>
              </a:rPr>
              <a:t>Определение </a:t>
            </a:r>
            <a:r>
              <a:rPr lang="ru-RU" altLang="ru-RU" sz="2200" b="1">
                <a:solidFill>
                  <a:schemeClr val="tx2"/>
                </a:solidFill>
              </a:rPr>
              <a:t>последовательности</a:t>
            </a:r>
            <a:r>
              <a:rPr lang="ru-RU" altLang="ru-RU" sz="2200">
                <a:solidFill>
                  <a:schemeClr val="tx2"/>
                </a:solidFill>
              </a:rPr>
              <a:t> событий в тексте.</a:t>
            </a:r>
          </a:p>
        </p:txBody>
      </p:sp>
      <p:pic>
        <p:nvPicPr>
          <p:cNvPr id="10244" name="Picture 19" descr="ЧД_2 класс_Страница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92150"/>
            <a:ext cx="4148137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17"/>
          <p:cNvSpPr>
            <a:spLocks noChangeShapeType="1"/>
          </p:cNvSpPr>
          <p:nvPr/>
        </p:nvSpPr>
        <p:spPr bwMode="auto">
          <a:xfrm>
            <a:off x="3348038" y="1557338"/>
            <a:ext cx="1871662" cy="1871662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880</Words>
  <Application>Microsoft Office PowerPoint</Application>
  <PresentationFormat>Экран (4:3)</PresentationFormat>
  <Paragraphs>118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Times New Roman</vt:lpstr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Приёмы смыслового чтения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Image&amp;Matros ®</cp:lastModifiedBy>
  <cp:revision>35</cp:revision>
  <dcterms:created xsi:type="dcterms:W3CDTF">2012-09-18T19:05:21Z</dcterms:created>
  <dcterms:modified xsi:type="dcterms:W3CDTF">2019-01-09T16:40:51Z</dcterms:modified>
</cp:coreProperties>
</file>