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69" r:id="rId3"/>
    <p:sldId id="256" r:id="rId4"/>
    <p:sldId id="27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2" r:id="rId16"/>
    <p:sldId id="268" r:id="rId17"/>
    <p:sldId id="262" r:id="rId18"/>
    <p:sldId id="260" r:id="rId19"/>
    <p:sldId id="264" r:id="rId20"/>
    <p:sldId id="267" r:id="rId21"/>
    <p:sldId id="265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FBFB"/>
    <a:srgbClr val="A139F7"/>
    <a:srgbClr val="DF51CB"/>
    <a:srgbClr val="BCCA66"/>
    <a:srgbClr val="6F8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71FAC-8859-4F3F-B0D5-1432455CD791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0209D-340A-4512-ADEA-91495F08B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0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90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7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2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34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38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02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6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32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33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E670-EC68-4C8A-9776-03953AB35C3B}" type="datetimeFigureOut">
              <a:rPr lang="ru-RU" smtClean="0"/>
              <a:t>сб 26.02.22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DD31-5182-4CF8-81F4-94AD94E7AC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starfall.com/h/holiday/valentine/?sn=ma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fall.com/h/holiday/valentine/?sn=main" TargetMode="External"/><Relationship Id="rId2" Type="http://schemas.openxmlformats.org/officeDocument/2006/relationships/hyperlink" Target="https://www.starfall.com/h/holiday/calendar/?sn=mai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LdfVgWJ_y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3.wmf"/><Relationship Id="rId18" Type="http://schemas.openxmlformats.org/officeDocument/2006/relationships/image" Target="../media/image8.png"/><Relationship Id="rId3" Type="http://schemas.openxmlformats.org/officeDocument/2006/relationships/audio" Target="../media/audio2.wav"/><Relationship Id="rId21" Type="http://schemas.openxmlformats.org/officeDocument/2006/relationships/image" Target="../media/image11.wmf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audio" Target="../media/audio9.wav"/><Relationship Id="rId19" Type="http://schemas.openxmlformats.org/officeDocument/2006/relationships/image" Target="../media/image9.wmf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4.png"/><Relationship Id="rId2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798" y="263047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LET’S CELEBRATE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4810" y="4417286"/>
            <a:ext cx="5273407" cy="254537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Created by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E.Cherepanova</a:t>
            </a:r>
            <a:endParaRPr lang="en-US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a teacher of English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School 453 named after </a:t>
            </a:r>
            <a:r>
              <a:rPr lang="en-US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S.Zukov</a:t>
            </a:r>
            <a:endParaRPr lang="en-US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Saint-Petersburg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020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3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928813"/>
            <a:ext cx="2635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4375150" y="50006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4232275" y="44291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024313" y="5000625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Love poem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024313" y="4429125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Love card</a:t>
            </a:r>
          </a:p>
        </p:txBody>
      </p:sp>
      <p:sp>
        <p:nvSpPr>
          <p:cNvPr id="8" name="Seta para a direita 7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36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10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857376"/>
            <a:ext cx="20748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375150" y="50006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232275" y="44291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024313" y="5000625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cupid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024313" y="4429125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chocolates</a:t>
            </a:r>
          </a:p>
        </p:txBody>
      </p:sp>
      <p:sp>
        <p:nvSpPr>
          <p:cNvPr id="22" name="Seta para a direita 21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25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10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928813"/>
            <a:ext cx="27511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375150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2322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024313" y="4286250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chocolates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024313" y="4857750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arrow</a:t>
            </a:r>
          </a:p>
        </p:txBody>
      </p:sp>
      <p:sp>
        <p:nvSpPr>
          <p:cNvPr id="22" name="Seta para a direita 21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778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3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85939"/>
            <a:ext cx="2317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4375150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42322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024313" y="4286250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Love birds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024313" y="4857750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rose</a:t>
            </a:r>
          </a:p>
        </p:txBody>
      </p:sp>
      <p:sp>
        <p:nvSpPr>
          <p:cNvPr id="8" name="Seta para a direita 7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0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6330" y="-1"/>
            <a:ext cx="2071670" cy="68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e1a2a5d754c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7364" y="0"/>
            <a:ext cx="2070636" cy="171448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07339" y="923724"/>
            <a:ext cx="5631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Find the Valentine</a:t>
            </a:r>
            <a:r>
              <a:rPr lang="en-US" altLang="ko-KR" b="1" dirty="0">
                <a:solidFill>
                  <a:srgbClr val="C00000"/>
                </a:solidFill>
                <a:latin typeface="Courier New"/>
                <a:ea typeface="Batang" pitchFamily="18" charset="-127"/>
                <a:cs typeface="Arial" pitchFamily="34" charset="0"/>
              </a:rPr>
              <a:t>’</a:t>
            </a:r>
            <a:r>
              <a:rPr lang="en-US" altLang="ko-KR" b="1" dirty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 Day words below in the grid:</a:t>
            </a:r>
            <a:endParaRPr lang="en-US" altLang="ko-K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66845" y="1571612"/>
          <a:ext cx="6572297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9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X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X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X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X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10644" y="1571613"/>
            <a:ext cx="1571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Arrow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Be mine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Card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Chocolate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Cupid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Date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Flowers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Gift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Heart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Kiss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Love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Poem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Ring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Romantic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Roses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Saint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Valentine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488251" y="4750602"/>
            <a:ext cx="1500199" cy="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24100" y="2285992"/>
            <a:ext cx="2571768" cy="1928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7310444" y="3214685"/>
            <a:ext cx="1285888" cy="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3524232" y="3357562"/>
            <a:ext cx="3714776" cy="28575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95934" y="3286124"/>
            <a:ext cx="2143140" cy="1571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2524100" y="3000372"/>
            <a:ext cx="1714512" cy="12144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66844" y="2285990"/>
            <a:ext cx="3000397" cy="22860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38678" y="5786454"/>
            <a:ext cx="16430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452794" y="2643182"/>
            <a:ext cx="2071702" cy="15716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52793" y="1714486"/>
            <a:ext cx="15001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95604" y="6429396"/>
            <a:ext cx="1571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10116" y="5429264"/>
            <a:ext cx="15001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24628" y="5357826"/>
            <a:ext cx="1143008" cy="857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238744" y="6429396"/>
            <a:ext cx="16430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52860" y="2071678"/>
            <a:ext cx="3143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95538" y="5072074"/>
            <a:ext cx="2000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4810116" y="3000372"/>
            <a:ext cx="2000264" cy="1500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95538" y="1643048"/>
            <a:ext cx="3786215" cy="28575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953520" y="6143644"/>
            <a:ext cx="613788" cy="50004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39610" y="214287"/>
            <a:ext cx="6136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Let’s play the word searching game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Рингтон Sting - Shape of my Heart (Начало2) 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1728" y="6196008"/>
            <a:ext cx="447677" cy="4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99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399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8182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Let’s have a break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If You Love Me and You Know It - Valentine Songs for Kids - Valentine's Day Songs for Kid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38453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057" y="195072"/>
            <a:ext cx="10710116" cy="6363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240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15056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1872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76944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3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057" y="195072"/>
            <a:ext cx="10710116" cy="6363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240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15056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1872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76944" y="1280160"/>
            <a:ext cx="3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4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&amp; Answer the Questions</a:t>
            </a:r>
            <a:b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316992" y="1036320"/>
            <a:ext cx="11789664" cy="57759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 people celebrate Saint Valentine’s Day?        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8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Valentine’s Day is a day of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5322" y="1036320"/>
            <a:ext cx="4998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celebrate this day people send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cards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sandwiches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lunch boxes</a:t>
            </a:r>
          </a:p>
          <a:p>
            <a:pPr marL="457200" indent="-457200">
              <a:buAutoNum type="alphaLcParenR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cards have the shape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marL="342900" indent="-342900"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heart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star </a:t>
            </a:r>
          </a:p>
          <a:p>
            <a:pPr marL="457200" indent="-457200">
              <a:buAutoNum type="alphaLcParenR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en-US" sz="2400" dirty="0" smtClean="0"/>
          </a:p>
          <a:p>
            <a:pPr marL="342900" indent="-342900">
              <a:buAutoNum type="alphaLcParenR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iheart.com/v3/url/aHR0cHM6Ly9kM3dvNXdvanZ1djdsLmNsb3VkZnJvbnQubmV0L3RfcnNzX2l0dW5lc19zcXVhcmVfMTQwMC9pbWFnZXMuc3ByZWFrZXIuY29tL29yaWdpbmFsL2JiNmRiYzRmOTI1NWM2ZjlhZDVlNDk1M2Y3NmUzYzI2LmpwZw==?surrogate=1cOXl179JY-syhxYSCX6Q0eiIcGoV7te-ks9KjlRNxatJ_Z4OUVrWijDfonTZHCPpNwkB8DytBbGzcT9wUWGyZyascKgTTUY5w0cGEGoxTBTT020RJdJdgKJedfo6V5VarXlOm-mgmP5ys7Y5ohDoI554DGIhg0H_z_X-pHv6UiArm9iWy_zoaJG6B2ps9ZoSnzTY9bg6qKWqvf8hMpzbRWOSmqxIMx3kw1aQUOJVC9C8NxBy9uQGSHwNQQu8NApTY-Jm8wnodu1S3LruIWl54jkzZwFlFEDGxpi9SuDhg92HSg1Ck5PF8FKpjdAYFF6B7_vmZZqSqygdTfj63JQyw%3D%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74" y="1418237"/>
            <a:ext cx="5224146" cy="52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1552" y="365760"/>
            <a:ext cx="836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Write Your Valentine Card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0" y="198304"/>
            <a:ext cx="11033687" cy="6510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7778" y="4836405"/>
            <a:ext cx="705080" cy="7601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2034" y="3843050"/>
            <a:ext cx="705080" cy="7601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845518">
            <a:off x="644976" y="1531722"/>
            <a:ext cx="484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930" y="0"/>
            <a:ext cx="716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65559">
            <a:off x="8602268" y="1694493"/>
            <a:ext cx="28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СУМЕЛИ…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55977">
            <a:off x="1034114" y="2981057"/>
            <a:ext cx="680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660" y="5441940"/>
            <a:ext cx="704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ВЫЯСНИЛИ…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9053" y="4058454"/>
            <a:ext cx="413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РАЗОБРАЛИСЬ…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lipartqueen.com/image-files/valentine-greeting-lots-of-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7" y="97536"/>
            <a:ext cx="4629912" cy="6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9280" y="5376672"/>
            <a:ext cx="57855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THANK YOU FOR THE LESSON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1924" y="97536"/>
            <a:ext cx="5096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HW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Draw all St. Valentines </a:t>
            </a:r>
            <a:r>
              <a:rPr lang="en-US" sz="2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symbols </a:t>
            </a:r>
            <a:r>
              <a:rPr lang="en-US" sz="2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you remember and label your  pictures.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810" y="462708"/>
            <a:ext cx="821891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Sourses</a:t>
            </a:r>
            <a:endParaRPr lang="en-US" sz="6000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erlin Sans FB Demi" panose="020E0802020502020306" pitchFamily="34" charset="0"/>
                <a:hlinkClick r:id="rId2"/>
              </a:rPr>
              <a:t>https</a:t>
            </a:r>
            <a:r>
              <a:rPr lang="en-US" sz="2400" b="1" dirty="0">
                <a:solidFill>
                  <a:srgbClr val="C00000"/>
                </a:solidFill>
                <a:latin typeface="Berlin Sans FB Demi" panose="020E0802020502020306" pitchFamily="34" charset="0"/>
                <a:hlinkClick r:id="rId2"/>
              </a:rPr>
              <a:t>://www.starfall.com/h/holiday/calendar/?</a:t>
            </a:r>
            <a:r>
              <a:rPr lang="en-US" sz="2400" b="1" dirty="0" smtClean="0">
                <a:solidFill>
                  <a:srgbClr val="C00000"/>
                </a:solidFill>
                <a:latin typeface="Berlin Sans FB Demi" panose="020E0802020502020306" pitchFamily="34" charset="0"/>
                <a:hlinkClick r:id="rId2"/>
              </a:rPr>
              <a:t>sn=main</a:t>
            </a:r>
            <a:endParaRPr lang="en-US" sz="2400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Berlin Sans FB Demi" panose="020E0802020502020306" pitchFamily="34" charset="0"/>
                <a:hlinkClick r:id="rId3"/>
              </a:rPr>
              <a:t>https://www.starfall.com/h/holiday/valentine/?</a:t>
            </a:r>
            <a:r>
              <a:rPr lang="en-US" sz="2400" b="1" dirty="0" smtClean="0">
                <a:solidFill>
                  <a:srgbClr val="C00000"/>
                </a:solidFill>
                <a:latin typeface="Berlin Sans FB Demi" panose="020E0802020502020306" pitchFamily="34" charset="0"/>
                <a:hlinkClick r:id="rId3"/>
              </a:rPr>
              <a:t>sn=main</a:t>
            </a:r>
            <a:endParaRPr lang="en-US" sz="2400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Berlin Sans FB Demi" panose="020E0802020502020306" pitchFamily="34" charset="0"/>
                <a:hlinkClick r:id="rId4"/>
              </a:rPr>
              <a:t>https://</a:t>
            </a:r>
            <a:r>
              <a:rPr lang="en-US" sz="2400" b="1" dirty="0" smtClean="0">
                <a:solidFill>
                  <a:srgbClr val="C00000"/>
                </a:solidFill>
                <a:latin typeface="Berlin Sans FB Demi" panose="020E0802020502020306" pitchFamily="34" charset="0"/>
                <a:hlinkClick r:id="rId4"/>
              </a:rPr>
              <a:t>www.youtube.com/watch?v=mLdfVgWJ_yk</a:t>
            </a:r>
            <a:endParaRPr lang="en-US" sz="2400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C00000"/>
              </a:solidFill>
              <a:latin typeface="Berlin Sans FB Demi" panose="020E0802020502020306" pitchFamily="34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9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4076" y="199240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Saint Valentine’s Day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55977">
            <a:off x="560832" y="1961352"/>
            <a:ext cx="28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0144" y="237389"/>
            <a:ext cx="284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65559">
            <a:off x="8406383" y="1053528"/>
            <a:ext cx="28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55977">
            <a:off x="2548528" y="2658584"/>
            <a:ext cx="443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576" y="5186136"/>
            <a:ext cx="424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7408" y="5015603"/>
            <a:ext cx="413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09852" y="214290"/>
            <a:ext cx="66437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PT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Snap ITC" pitchFamily="82" charset="0"/>
              </a:rPr>
              <a:t>Saint </a:t>
            </a:r>
            <a:r>
              <a:rPr lang="pt-PT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Snap ITC" pitchFamily="82" charset="0"/>
              </a:rPr>
              <a:t>Valentine's</a:t>
            </a:r>
            <a:r>
              <a:rPr lang="pt-PT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Snap ITC" pitchFamily="82" charset="0"/>
              </a:rPr>
              <a:t> </a:t>
            </a:r>
            <a:r>
              <a:rPr lang="pt-PT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CC3300"/>
                </a:solidFill>
                <a:latin typeface="Snap ITC" pitchFamily="82" charset="0"/>
              </a:rPr>
              <a:t>Day</a:t>
            </a:r>
            <a:endParaRPr lang="en-GB" sz="4000" b="1" spc="50" dirty="0">
              <a:ln w="11430">
                <a:solidFill>
                  <a:sysClr val="windowText" lastClr="000000"/>
                </a:solidFill>
              </a:ln>
              <a:solidFill>
                <a:srgbClr val="CC3300"/>
              </a:solidFill>
              <a:latin typeface="Snap ITC" pitchFamily="82" charset="0"/>
            </a:endParaRPr>
          </a:p>
        </p:txBody>
      </p:sp>
      <p:pic>
        <p:nvPicPr>
          <p:cNvPr id="1027" name="Picture 3" descr="4_1_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2857500"/>
            <a:ext cx="14430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4_1_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000126"/>
            <a:ext cx="1571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4_1_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928689"/>
            <a:ext cx="1012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4_1_4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1071564"/>
            <a:ext cx="132397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4_2_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43000"/>
            <a:ext cx="14287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4_2_2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3857626"/>
            <a:ext cx="15716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4_2_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901951"/>
            <a:ext cx="13001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4_2_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571751"/>
            <a:ext cx="1270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4_3_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4500564"/>
            <a:ext cx="12668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4_3_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4000500"/>
            <a:ext cx="1444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4_3_1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71876"/>
            <a:ext cx="14271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452939" y="4143375"/>
            <a:ext cx="1571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love card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095626" y="2643189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Cupid 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8239126" y="2143126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kiss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953001" y="2571751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true love 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6738938" y="2286000"/>
            <a:ext cx="1643062" cy="285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defRPr/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Love birds </a:t>
            </a:r>
            <a:endParaRPr lang="en-GB" dirty="0">
              <a:latin typeface="+mj-lt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2881314" y="5286375"/>
            <a:ext cx="15001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>
                <a:cs typeface="Arial" panose="020B0604020202020204" pitchFamily="34" charset="0"/>
              </a:rPr>
              <a:t>a date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238876" y="3571875"/>
            <a:ext cx="1928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arrow</a:t>
            </a: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8024813" y="3571875"/>
            <a:ext cx="1357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/>
              <a:t>chocolates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4452939" y="5786439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heart</a:t>
            </a:r>
            <a:r>
              <a:rPr lang="en-GB" altLang="ru-RU" dirty="0"/>
              <a:t> </a:t>
            </a: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6167439" y="5786439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rose</a:t>
            </a:r>
            <a:r>
              <a:rPr lang="en-GB" altLang="ru-RU" dirty="0"/>
              <a:t> </a:t>
            </a: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7953376" y="5214938"/>
            <a:ext cx="1571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ru-RU" b="1" dirty="0"/>
              <a:t>love letter</a:t>
            </a:r>
          </a:p>
        </p:txBody>
      </p:sp>
      <p:sp>
        <p:nvSpPr>
          <p:cNvPr id="1067" name="WordArt 43"/>
          <p:cNvSpPr>
            <a:spLocks noChangeArrowheads="1" noChangeShapeType="1" noTextEdit="1"/>
          </p:cNvSpPr>
          <p:nvPr/>
        </p:nvSpPr>
        <p:spPr bwMode="auto">
          <a:xfrm>
            <a:off x="2738414" y="6215082"/>
            <a:ext cx="6715172" cy="428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kern="10" spc="-15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CLICK ON A PICTURE TO </a:t>
            </a:r>
            <a:r>
              <a:rPr lang="en-US" sz="2000" kern="10" dirty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Snap ITC" pitchFamily="82" charset="0"/>
              </a:rPr>
              <a:t>READ</a:t>
            </a:r>
            <a:r>
              <a:rPr lang="en-US" sz="2000" kern="10" spc="-15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AND LISTEN</a:t>
            </a:r>
            <a:endParaRPr lang="pt-PT" sz="2000" kern="10" spc="-15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48" name="Seta para a direita 47">
            <a:hlinkClick r:id="" action="ppaction://hlinkshowjump?jump=nextslide"/>
          </p:cNvPr>
          <p:cNvSpPr/>
          <p:nvPr/>
        </p:nvSpPr>
        <p:spPr>
          <a:xfrm>
            <a:off x="7739074" y="5500702"/>
            <a:ext cx="1571636" cy="50004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78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xtToSpeech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xtToSpeech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xtToSpeech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xtToSpeech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extToSpeech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extToSpeech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extToSpeech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extToSpeech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extToSpeech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</p:childTnLst>
        </p:cTn>
      </p:par>
    </p:tnLst>
    <p:bldLst>
      <p:bldP spid="1047" grpId="0"/>
      <p:bldP spid="1048" grpId="0"/>
      <p:bldP spid="1050" grpId="0"/>
      <p:bldP spid="1053" grpId="0"/>
      <p:bldP spid="1054" grpId="0"/>
      <p:bldP spid="1056" grpId="0"/>
      <p:bldP spid="1057" grpId="0"/>
      <p:bldP spid="1058" grpId="0"/>
      <p:bldP spid="1060" grpId="0"/>
      <p:bldP spid="1061" grpId="0"/>
      <p:bldP spid="1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3075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857376"/>
            <a:ext cx="29289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4375150" y="50006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4232275" y="44291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024313" y="5000625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heart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024313" y="4429125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Cupid</a:t>
            </a:r>
          </a:p>
        </p:txBody>
      </p:sp>
      <p:sp>
        <p:nvSpPr>
          <p:cNvPr id="15" name="Seta para a direita 14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2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10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063751"/>
            <a:ext cx="292893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375150" y="50006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232275" y="442912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024313" y="5000625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heart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024313" y="4429125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Love birds</a:t>
            </a:r>
          </a:p>
        </p:txBody>
      </p:sp>
      <p:sp>
        <p:nvSpPr>
          <p:cNvPr id="15" name="Seta para a direita 14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20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3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857376"/>
            <a:ext cx="27511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4375150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42322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024313" y="4286250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chocolates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024313" y="4857750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kiss</a:t>
            </a:r>
          </a:p>
        </p:txBody>
      </p:sp>
      <p:sp>
        <p:nvSpPr>
          <p:cNvPr id="8" name="Seta para a direita 7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68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52728" y="357167"/>
            <a:ext cx="635798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Forte" pitchFamily="66" charset="0"/>
              </a:rPr>
              <a:t>Look at the picture and choose the correct option</a:t>
            </a:r>
          </a:p>
        </p:txBody>
      </p:sp>
      <p:pic>
        <p:nvPicPr>
          <p:cNvPr id="3" name="Picture 4" descr="4_1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857376"/>
            <a:ext cx="27162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4375150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42322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024313" y="4286250"/>
            <a:ext cx="413861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chocolates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024313" y="4857750"/>
            <a:ext cx="4138612" cy="457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heart</a:t>
            </a:r>
          </a:p>
        </p:txBody>
      </p:sp>
      <p:sp>
        <p:nvSpPr>
          <p:cNvPr id="8" name="Seta para a direita 7">
            <a:hlinkClick r:id="" action="ppaction://hlinkshowjump?jump=nextslide"/>
          </p:cNvPr>
          <p:cNvSpPr/>
          <p:nvPr/>
        </p:nvSpPr>
        <p:spPr>
          <a:xfrm>
            <a:off x="6810380" y="5643578"/>
            <a:ext cx="2500330" cy="8572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err="1"/>
              <a:t>NEXT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44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564</Words>
  <Application>Microsoft Office PowerPoint</Application>
  <PresentationFormat>Широкоэкранный</PresentationFormat>
  <Paragraphs>367</Paragraphs>
  <Slides>22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Batang</vt:lpstr>
      <vt:lpstr>맑은 고딕</vt:lpstr>
      <vt:lpstr>Arial</vt:lpstr>
      <vt:lpstr>Berlin Sans FB Demi</vt:lpstr>
      <vt:lpstr>Calibri</vt:lpstr>
      <vt:lpstr>Calibri Light</vt:lpstr>
      <vt:lpstr>Courier New</vt:lpstr>
      <vt:lpstr>Forte</vt:lpstr>
      <vt:lpstr>Snap ITC</vt:lpstr>
      <vt:lpstr>Times New Roman</vt:lpstr>
      <vt:lpstr>Тема Office</vt:lpstr>
      <vt:lpstr>LET’S CELEBRATE</vt:lpstr>
      <vt:lpstr>Презентация PowerPoint</vt:lpstr>
      <vt:lpstr>Saint Valentine’s Day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have a break</vt:lpstr>
      <vt:lpstr>Презентация PowerPoint</vt:lpstr>
      <vt:lpstr>Презентация PowerPoint</vt:lpstr>
      <vt:lpstr>Read the text &amp; Answer the Questions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2022-02-12T15:56:41Z</dcterms:created>
  <dcterms:modified xsi:type="dcterms:W3CDTF">2022-02-26T17:01:30Z</dcterms:modified>
</cp:coreProperties>
</file>