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5" r:id="rId4"/>
    <p:sldId id="267" r:id="rId5"/>
    <p:sldId id="261" r:id="rId6"/>
    <p:sldId id="266" r:id="rId7"/>
    <p:sldId id="262" r:id="rId8"/>
    <p:sldId id="268" r:id="rId9"/>
    <p:sldId id="257" r:id="rId10"/>
    <p:sldId id="269" r:id="rId11"/>
    <p:sldId id="258" r:id="rId12"/>
    <p:sldId id="270" r:id="rId13"/>
    <p:sldId id="263" r:id="rId14"/>
    <p:sldId id="271" r:id="rId15"/>
    <p:sldId id="259" r:id="rId16"/>
    <p:sldId id="260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C39172-C948-4C84-B6AB-A81019B39212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BA21A2-6A06-4D8C-98A9-6035FBDC88B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12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172-C948-4C84-B6AB-A81019B39212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21A2-6A06-4D8C-98A9-6035FBDC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01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172-C948-4C84-B6AB-A81019B39212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21A2-6A06-4D8C-98A9-6035FBDC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60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172-C948-4C84-B6AB-A81019B39212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21A2-6A06-4D8C-98A9-6035FBDC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69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172-C948-4C84-B6AB-A81019B39212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21A2-6A06-4D8C-98A9-6035FBDC88B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97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172-C948-4C84-B6AB-A81019B39212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21A2-6A06-4D8C-98A9-6035FBDC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5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172-C948-4C84-B6AB-A81019B39212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21A2-6A06-4D8C-98A9-6035FBDC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0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172-C948-4C84-B6AB-A81019B39212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21A2-6A06-4D8C-98A9-6035FBDC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33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172-C948-4C84-B6AB-A81019B39212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21A2-6A06-4D8C-98A9-6035FBDC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12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172-C948-4C84-B6AB-A81019B39212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21A2-6A06-4D8C-98A9-6035FBDC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2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9172-C948-4C84-B6AB-A81019B39212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21A2-6A06-4D8C-98A9-6035FBDC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58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CC39172-C948-4C84-B6AB-A81019B39212}" type="datetimeFigureOut">
              <a:rPr lang="ru-RU" smtClean="0"/>
              <a:t>28.02.2021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0BA21A2-6A06-4D8C-98A9-6035FBDC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20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06170"/>
            <a:ext cx="9144000" cy="2064189"/>
          </a:xfrm>
        </p:spPr>
        <p:txBody>
          <a:bodyPr>
            <a:normAutofit/>
          </a:bodyPr>
          <a:lstStyle/>
          <a:p>
            <a:r>
              <a:rPr lang="en-US" sz="8800" dirty="0" smtClean="0"/>
              <a:t>Literature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033" y="3947311"/>
            <a:ext cx="5658416" cy="497941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7 a class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49766" y="5685577"/>
            <a:ext cx="49884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0" dirty="0" err="1" smtClean="0">
                <a:solidFill>
                  <a:srgbClr val="3C3C3C"/>
                </a:solidFill>
                <a:effectLst/>
              </a:rPr>
              <a:t>Vasilieva</a:t>
            </a:r>
            <a:r>
              <a:rPr lang="en-US" sz="2000" b="1" i="0" dirty="0" smtClean="0">
                <a:solidFill>
                  <a:srgbClr val="3C3C3C"/>
                </a:solidFill>
                <a:effectLst/>
              </a:rPr>
              <a:t> A.M.</a:t>
            </a:r>
            <a:endParaRPr lang="ru-RU" sz="2000" b="1" i="0" dirty="0">
              <a:solidFill>
                <a:srgbClr val="3C3C3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797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Guess the poem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747319"/>
            <a:ext cx="9872871" cy="4348681"/>
          </a:xfrm>
        </p:spPr>
        <p:txBody>
          <a:bodyPr/>
          <a:lstStyle/>
          <a:p>
            <a:pPr marL="4572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I loved you once, and still, perhaps, love’s yearning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Within my soul has not quite burned away.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But may it nevermore you be concerning;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I would not wish you sad in any way.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My love for you was wordless, hopeless cruelly,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Drowned now in shyness, now in jealousy,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And I loved you so tenderly, so truly,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As God grant by another you may be.</a:t>
            </a:r>
            <a:endParaRPr lang="ru-RU" sz="32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30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360"/>
          </a:xfrm>
        </p:spPr>
        <p:txBody>
          <a:bodyPr/>
          <a:lstStyle/>
          <a:p>
            <a:pPr algn="ctr"/>
            <a:r>
              <a:rPr lang="en-US" b="1" dirty="0" smtClean="0"/>
              <a:t>A.S. Pushkin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231" y="1430449"/>
            <a:ext cx="5957180" cy="48526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/>
              <a:t>I loved you once, and still, perhaps, love’s yearning</a:t>
            </a:r>
            <a:br>
              <a:rPr lang="en-US" sz="2800" b="1" dirty="0"/>
            </a:br>
            <a:r>
              <a:rPr lang="en-US" sz="2800" b="1" dirty="0"/>
              <a:t>Within my soul has not quite burned away.</a:t>
            </a:r>
            <a:br>
              <a:rPr lang="en-US" sz="2800" b="1" dirty="0"/>
            </a:br>
            <a:r>
              <a:rPr lang="en-US" sz="2800" b="1" dirty="0"/>
              <a:t>But may it nevermore you be concerning;</a:t>
            </a:r>
            <a:br>
              <a:rPr lang="en-US" sz="2800" b="1" dirty="0"/>
            </a:br>
            <a:r>
              <a:rPr lang="en-US" sz="2800" b="1" dirty="0"/>
              <a:t>I would not wish you sad in any way.</a:t>
            </a:r>
            <a:br>
              <a:rPr lang="en-US" sz="2800" b="1" dirty="0"/>
            </a:br>
            <a:r>
              <a:rPr lang="en-US" sz="2800" b="1" dirty="0"/>
              <a:t>My love for you was wordless, hopeless cruelly,</a:t>
            </a:r>
            <a:br>
              <a:rPr lang="en-US" sz="2800" b="1" dirty="0"/>
            </a:br>
            <a:r>
              <a:rPr lang="en-US" sz="2800" b="1" dirty="0"/>
              <a:t>Drowned now in shyness, now in jealousy,</a:t>
            </a:r>
            <a:br>
              <a:rPr lang="en-US" sz="2800" b="1" dirty="0"/>
            </a:br>
            <a:r>
              <a:rPr lang="en-US" sz="2800" b="1" dirty="0"/>
              <a:t>And I loved you so tenderly, so truly,</a:t>
            </a:r>
            <a:br>
              <a:rPr lang="en-US" sz="2800" b="1" dirty="0"/>
            </a:br>
            <a:r>
              <a:rPr lang="en-US" sz="2800" b="1" dirty="0"/>
              <a:t>As God grant by another you may be.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09854" y="1430449"/>
            <a:ext cx="531438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dirty="0" smtClean="0">
                <a:solidFill>
                  <a:srgbClr val="202122"/>
                </a:solidFill>
                <a:effectLst/>
              </a:rPr>
              <a:t>Я вас любил: любовь ещё, быть может,</a:t>
            </a:r>
            <a:br>
              <a:rPr lang="ru-RU" sz="2400" b="1" i="0" dirty="0" smtClean="0">
                <a:solidFill>
                  <a:srgbClr val="202122"/>
                </a:solidFill>
                <a:effectLst/>
              </a:rPr>
            </a:br>
            <a:r>
              <a:rPr lang="ru-RU" sz="2400" b="1" i="0" dirty="0" smtClean="0">
                <a:solidFill>
                  <a:srgbClr val="202122"/>
                </a:solidFill>
                <a:effectLst/>
              </a:rPr>
              <a:t>В душе моей угасла не совсем;</a:t>
            </a:r>
            <a:br>
              <a:rPr lang="ru-RU" sz="2400" b="1" i="0" dirty="0" smtClean="0">
                <a:solidFill>
                  <a:srgbClr val="202122"/>
                </a:solidFill>
                <a:effectLst/>
              </a:rPr>
            </a:br>
            <a:r>
              <a:rPr lang="ru-RU" sz="2400" b="1" i="0" dirty="0" smtClean="0">
                <a:solidFill>
                  <a:srgbClr val="202122"/>
                </a:solidFill>
                <a:effectLst/>
              </a:rPr>
              <a:t>Но пусть она вас больше не тревожит;</a:t>
            </a:r>
            <a:br>
              <a:rPr lang="ru-RU" sz="2400" b="1" i="0" dirty="0" smtClean="0">
                <a:solidFill>
                  <a:srgbClr val="202122"/>
                </a:solidFill>
                <a:effectLst/>
              </a:rPr>
            </a:br>
            <a:r>
              <a:rPr lang="ru-RU" sz="2400" b="1" i="0" dirty="0" smtClean="0">
                <a:solidFill>
                  <a:srgbClr val="202122"/>
                </a:solidFill>
                <a:effectLst/>
              </a:rPr>
              <a:t>Я не хочу печалить вас ничем.</a:t>
            </a:r>
            <a:br>
              <a:rPr lang="ru-RU" sz="2400" b="1" i="0" dirty="0" smtClean="0">
                <a:solidFill>
                  <a:srgbClr val="202122"/>
                </a:solidFill>
                <a:effectLst/>
              </a:rPr>
            </a:br>
            <a:r>
              <a:rPr lang="ru-RU" sz="2400" b="1" i="0" dirty="0" smtClean="0">
                <a:solidFill>
                  <a:srgbClr val="202122"/>
                </a:solidFill>
                <a:effectLst/>
              </a:rPr>
              <a:t>Я вас любил безмолвно, безнадежно,</a:t>
            </a:r>
            <a:br>
              <a:rPr lang="ru-RU" sz="2400" b="1" i="0" dirty="0" smtClean="0">
                <a:solidFill>
                  <a:srgbClr val="202122"/>
                </a:solidFill>
                <a:effectLst/>
              </a:rPr>
            </a:br>
            <a:r>
              <a:rPr lang="ru-RU" sz="2400" b="1" i="0" dirty="0" smtClean="0">
                <a:solidFill>
                  <a:srgbClr val="202122"/>
                </a:solidFill>
                <a:effectLst/>
              </a:rPr>
              <a:t>То робостью, то ревностью томим;</a:t>
            </a:r>
            <a:br>
              <a:rPr lang="ru-RU" sz="2400" b="1" i="0" dirty="0" smtClean="0">
                <a:solidFill>
                  <a:srgbClr val="202122"/>
                </a:solidFill>
                <a:effectLst/>
              </a:rPr>
            </a:br>
            <a:r>
              <a:rPr lang="ru-RU" sz="2400" b="1" i="0" dirty="0" smtClean="0">
                <a:solidFill>
                  <a:srgbClr val="202122"/>
                </a:solidFill>
                <a:effectLst/>
              </a:rPr>
              <a:t>Я вас любил так искренно, так нежно,</a:t>
            </a:r>
            <a:br>
              <a:rPr lang="ru-RU" sz="2400" b="1" i="0" dirty="0" smtClean="0">
                <a:solidFill>
                  <a:srgbClr val="202122"/>
                </a:solidFill>
                <a:effectLst/>
              </a:rPr>
            </a:br>
            <a:r>
              <a:rPr lang="ru-RU" sz="2400" b="1" i="0" dirty="0" smtClean="0">
                <a:solidFill>
                  <a:srgbClr val="202122"/>
                </a:solidFill>
                <a:effectLst/>
              </a:rPr>
              <a:t>Как дай вам Бог любимой быть другим.</a:t>
            </a:r>
            <a:r>
              <a:rPr lang="ru-RU" sz="2800" b="0" i="0" dirty="0" smtClean="0">
                <a:solidFill>
                  <a:srgbClr val="202122"/>
                </a:solidFill>
                <a:effectLst/>
              </a:rPr>
              <a:t/>
            </a:r>
            <a:br>
              <a:rPr lang="ru-RU" sz="2800" b="0" i="0" dirty="0" smtClean="0">
                <a:solidFill>
                  <a:srgbClr val="202122"/>
                </a:solidFill>
                <a:effectLst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7995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57061"/>
          </a:xfrm>
        </p:spPr>
        <p:txBody>
          <a:bodyPr/>
          <a:lstStyle/>
          <a:p>
            <a:pPr algn="ctr"/>
            <a:r>
              <a:rPr lang="en-US" dirty="0" smtClean="0"/>
              <a:t>Guess the poem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989" y="1613780"/>
            <a:ext cx="4560683" cy="4038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1"/>
                </a:solidFill>
              </a:rPr>
              <a:t>You can't grasp Russia with your mind;</a:t>
            </a:r>
            <a:endParaRPr lang="ru-RU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tx1"/>
                </a:solidFill>
              </a:rPr>
              <a:t>All earthly measurements deceive.</a:t>
            </a:r>
            <a:endParaRPr lang="ru-RU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tx1"/>
                </a:solidFill>
              </a:rPr>
              <a:t>Her stamp is rare and undefined -</a:t>
            </a:r>
            <a:endParaRPr lang="ru-RU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tx1"/>
                </a:solidFill>
              </a:rPr>
              <a:t>In Russia you must just believe.</a:t>
            </a:r>
            <a:endParaRPr lang="ru-RU" sz="24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70210" y="2066608"/>
            <a:ext cx="502769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I love a thunder-storm in May</a:t>
            </a:r>
            <a:br>
              <a:rPr lang="en-US" sz="2400" b="1" dirty="0"/>
            </a:br>
            <a:r>
              <a:rPr lang="en-US" sz="2400" b="1" dirty="0"/>
              <a:t>When here the first spring’s early thunder,</a:t>
            </a:r>
            <a:br>
              <a:rPr lang="en-US" sz="2400" b="1" dirty="0"/>
            </a:br>
            <a:r>
              <a:rPr lang="en-US" sz="2400" b="1" dirty="0"/>
              <a:t>As though a joyful part of play,</a:t>
            </a:r>
            <a:br>
              <a:rPr lang="en-US" sz="2400" b="1" dirty="0"/>
            </a:br>
            <a:r>
              <a:rPr lang="en-US" sz="2400" b="1" dirty="0"/>
              <a:t>Roars in the blue sky in its grandeur.</a:t>
            </a:r>
          </a:p>
          <a:p>
            <a:pPr algn="ctr"/>
            <a:r>
              <a:rPr lang="en-US" sz="2400" b="1" dirty="0"/>
              <a:t>Being strong and young, it’s thundering,</a:t>
            </a:r>
            <a:br>
              <a:rPr lang="en-US" sz="2400" b="1" dirty="0"/>
            </a:br>
            <a:r>
              <a:rPr lang="en-US" sz="2400" b="1" dirty="0"/>
              <a:t>Look, rain has started, dust is flying,</a:t>
            </a:r>
            <a:br>
              <a:rPr lang="en-US" sz="2400" b="1" dirty="0"/>
            </a:br>
            <a:r>
              <a:rPr lang="en-US" sz="2400" b="1" dirty="0"/>
              <a:t>The rainy pearls have hung as strings,</a:t>
            </a:r>
            <a:br>
              <a:rPr lang="en-US" sz="2400" b="1" dirty="0"/>
            </a:br>
            <a:r>
              <a:rPr lang="en-US" sz="2400" b="1" dirty="0"/>
              <a:t>The sun is gilding threads by smiling.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4256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07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F. </a:t>
            </a:r>
            <a:r>
              <a:rPr lang="en-US" b="1" dirty="0" err="1" smtClean="0"/>
              <a:t>Tutchev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351" y="1209989"/>
            <a:ext cx="5128034" cy="190440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400" b="1" dirty="0"/>
              <a:t>You can't grasp Russia with your mind;</a:t>
            </a:r>
            <a:endParaRPr lang="ru-RU" sz="2400" b="1" dirty="0"/>
          </a:p>
          <a:p>
            <a:pPr marL="0" indent="0" algn="ctr">
              <a:buNone/>
            </a:pPr>
            <a:r>
              <a:rPr lang="en-US" sz="2400" b="1" dirty="0"/>
              <a:t>All earthly measurements deceive.</a:t>
            </a:r>
            <a:endParaRPr lang="ru-RU" sz="2400" b="1" dirty="0"/>
          </a:p>
          <a:p>
            <a:pPr marL="0" indent="0" algn="ctr">
              <a:buNone/>
            </a:pPr>
            <a:r>
              <a:rPr lang="en-US" sz="2400" b="1" dirty="0"/>
              <a:t>Her stamp is rare and undefined -</a:t>
            </a:r>
            <a:endParaRPr lang="ru-RU" sz="2400" b="1" dirty="0"/>
          </a:p>
          <a:p>
            <a:pPr marL="0" indent="0" algn="ctr">
              <a:buNone/>
            </a:pPr>
            <a:r>
              <a:rPr lang="en-US" sz="2400" b="1" dirty="0"/>
              <a:t>In Russia you must just believe.</a:t>
            </a:r>
            <a:endParaRPr lang="ru-RU" sz="2400" b="1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04503" y="1036657"/>
            <a:ext cx="4816443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i="0" dirty="0" smtClean="0">
                <a:solidFill>
                  <a:srgbClr val="3C3C3C"/>
                </a:solidFill>
                <a:effectLst/>
              </a:rPr>
              <a:t>Умом — Россию не понять,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i="0" dirty="0" smtClean="0">
                <a:solidFill>
                  <a:srgbClr val="3C3C3C"/>
                </a:solidFill>
                <a:effectLst/>
              </a:rPr>
              <a:t>Аршином общим не измерить.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i="0" dirty="0" smtClean="0">
                <a:solidFill>
                  <a:srgbClr val="3C3C3C"/>
                </a:solidFill>
                <a:effectLst/>
              </a:rPr>
              <a:t>У ней особенная стать —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i="0" dirty="0" smtClean="0">
                <a:solidFill>
                  <a:srgbClr val="3C3C3C"/>
                </a:solidFill>
                <a:effectLst/>
              </a:rPr>
              <a:t>В Россию можно только верить.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7351" y="3388414"/>
            <a:ext cx="60371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0" dirty="0" smtClean="0">
                <a:solidFill>
                  <a:schemeClr val="accent1"/>
                </a:solidFill>
                <a:effectLst/>
              </a:rPr>
              <a:t>I love a thunder-storm in May</a:t>
            </a:r>
            <a:br>
              <a:rPr lang="en-US" sz="2400" b="1" i="0" dirty="0" smtClean="0">
                <a:solidFill>
                  <a:schemeClr val="accent1"/>
                </a:solidFill>
                <a:effectLst/>
              </a:rPr>
            </a:br>
            <a:r>
              <a:rPr lang="en-US" sz="2400" b="1" i="0" dirty="0" smtClean="0">
                <a:solidFill>
                  <a:schemeClr val="accent1"/>
                </a:solidFill>
                <a:effectLst/>
              </a:rPr>
              <a:t>When here the first spring’s early thunder,</a:t>
            </a:r>
            <a:br>
              <a:rPr lang="en-US" sz="2400" b="1" i="0" dirty="0" smtClean="0">
                <a:solidFill>
                  <a:schemeClr val="accent1"/>
                </a:solidFill>
                <a:effectLst/>
              </a:rPr>
            </a:br>
            <a:r>
              <a:rPr lang="en-US" sz="2400" b="1" i="0" dirty="0" smtClean="0">
                <a:solidFill>
                  <a:schemeClr val="accent1"/>
                </a:solidFill>
                <a:effectLst/>
              </a:rPr>
              <a:t>As though a joyful part of play,</a:t>
            </a:r>
            <a:br>
              <a:rPr lang="en-US" sz="2400" b="1" i="0" dirty="0" smtClean="0">
                <a:solidFill>
                  <a:schemeClr val="accent1"/>
                </a:solidFill>
                <a:effectLst/>
              </a:rPr>
            </a:br>
            <a:r>
              <a:rPr lang="en-US" sz="2400" b="1" i="0" dirty="0" smtClean="0">
                <a:solidFill>
                  <a:schemeClr val="accent1"/>
                </a:solidFill>
                <a:effectLst/>
              </a:rPr>
              <a:t>Roars in the blue sky in its grandeur.</a:t>
            </a:r>
          </a:p>
          <a:p>
            <a:pPr algn="ctr"/>
            <a:r>
              <a:rPr lang="en-US" sz="2400" b="1" i="0" dirty="0" smtClean="0">
                <a:solidFill>
                  <a:schemeClr val="accent1"/>
                </a:solidFill>
                <a:effectLst/>
              </a:rPr>
              <a:t>Being strong and young, it’s thundering,</a:t>
            </a:r>
            <a:br>
              <a:rPr lang="en-US" sz="2400" b="1" i="0" dirty="0" smtClean="0">
                <a:solidFill>
                  <a:schemeClr val="accent1"/>
                </a:solidFill>
                <a:effectLst/>
              </a:rPr>
            </a:br>
            <a:r>
              <a:rPr lang="en-US" sz="2400" b="1" i="0" dirty="0" smtClean="0">
                <a:solidFill>
                  <a:schemeClr val="accent1"/>
                </a:solidFill>
                <a:effectLst/>
              </a:rPr>
              <a:t>Look, rain has started, dust is flying,</a:t>
            </a:r>
            <a:br>
              <a:rPr lang="en-US" sz="2400" b="1" i="0" dirty="0" smtClean="0">
                <a:solidFill>
                  <a:schemeClr val="accent1"/>
                </a:solidFill>
                <a:effectLst/>
              </a:rPr>
            </a:br>
            <a:r>
              <a:rPr lang="en-US" sz="2400" b="1" i="0" dirty="0" smtClean="0">
                <a:solidFill>
                  <a:schemeClr val="accent1"/>
                </a:solidFill>
                <a:effectLst/>
              </a:rPr>
              <a:t>The rainy pearls have hung as strings,</a:t>
            </a:r>
            <a:br>
              <a:rPr lang="en-US" sz="2400" b="1" i="0" dirty="0" smtClean="0">
                <a:solidFill>
                  <a:schemeClr val="accent1"/>
                </a:solidFill>
                <a:effectLst/>
              </a:rPr>
            </a:br>
            <a:r>
              <a:rPr lang="en-US" sz="2400" b="1" i="0" dirty="0" smtClean="0">
                <a:solidFill>
                  <a:schemeClr val="accent1"/>
                </a:solidFill>
                <a:effectLst/>
              </a:rPr>
              <a:t>The sun is gilding threads by smiling.</a:t>
            </a:r>
            <a:endParaRPr lang="en-US" sz="2400" b="1" i="0" dirty="0">
              <a:solidFill>
                <a:schemeClr val="accent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29196" y="3388414"/>
            <a:ext cx="57670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dirty="0" smtClean="0">
                <a:solidFill>
                  <a:srgbClr val="000000"/>
                </a:solidFill>
                <a:effectLst/>
              </a:rPr>
              <a:t>Люблю грозу в начале мая,</a:t>
            </a:r>
            <a:br>
              <a:rPr lang="ru-RU" sz="2400" b="1" i="0" dirty="0" smtClean="0">
                <a:solidFill>
                  <a:srgbClr val="000000"/>
                </a:solidFill>
                <a:effectLst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</a:rPr>
              <a:t>Когда весенний, первый гром,</a:t>
            </a:r>
            <a:br>
              <a:rPr lang="ru-RU" sz="2400" b="1" i="0" dirty="0" smtClean="0">
                <a:solidFill>
                  <a:srgbClr val="000000"/>
                </a:solidFill>
                <a:effectLst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</a:rPr>
              <a:t>Как бы </a:t>
            </a:r>
            <a:r>
              <a:rPr lang="ru-RU" sz="2400" b="1" i="0" dirty="0" err="1" smtClean="0">
                <a:solidFill>
                  <a:srgbClr val="000000"/>
                </a:solidFill>
                <a:effectLst/>
              </a:rPr>
              <a:t>резвяся</a:t>
            </a:r>
            <a:r>
              <a:rPr lang="ru-RU" sz="2400" b="1" i="0" dirty="0" smtClean="0">
                <a:solidFill>
                  <a:srgbClr val="000000"/>
                </a:solidFill>
                <a:effectLst/>
              </a:rPr>
              <a:t> и играя,</a:t>
            </a:r>
            <a:br>
              <a:rPr lang="ru-RU" sz="2400" b="1" i="0" dirty="0" smtClean="0">
                <a:solidFill>
                  <a:srgbClr val="000000"/>
                </a:solidFill>
                <a:effectLst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</a:rPr>
              <a:t>Грохочет в небе голубом.</a:t>
            </a:r>
          </a:p>
          <a:p>
            <a:pPr algn="ctr"/>
            <a:r>
              <a:rPr lang="ru-RU" sz="2400" b="1" i="0" dirty="0" smtClean="0">
                <a:solidFill>
                  <a:srgbClr val="000000"/>
                </a:solidFill>
                <a:effectLst/>
              </a:rPr>
              <a:t>Гремят раскаты молодые!</a:t>
            </a:r>
            <a:br>
              <a:rPr lang="ru-RU" sz="2400" b="1" i="0" dirty="0" smtClean="0">
                <a:solidFill>
                  <a:srgbClr val="000000"/>
                </a:solidFill>
                <a:effectLst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</a:rPr>
              <a:t>Вот дождик брызнул, пыль летит...</a:t>
            </a:r>
            <a:br>
              <a:rPr lang="ru-RU" sz="2400" b="1" i="0" dirty="0" smtClean="0">
                <a:solidFill>
                  <a:srgbClr val="000000"/>
                </a:solidFill>
                <a:effectLst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</a:rPr>
              <a:t>Повисли перлы дождевые,</a:t>
            </a:r>
            <a:br>
              <a:rPr lang="ru-RU" sz="2400" b="1" i="0" dirty="0" smtClean="0">
                <a:solidFill>
                  <a:srgbClr val="000000"/>
                </a:solidFill>
                <a:effectLst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</a:rPr>
              <a:t>И солнце нити золотит...</a:t>
            </a:r>
            <a:endParaRPr lang="ru-RU" sz="2400" b="1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29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7599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Guess the poem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702051"/>
            <a:ext cx="9872871" cy="4393949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</a:rPr>
              <a:t>Just below my window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</a:rPr>
              <a:t>Stands a birch-tree white,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</a:rPr>
              <a:t>Under snow in winter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</a:rPr>
              <a:t>Gleaming silver bright</a:t>
            </a:r>
            <a:endParaRPr lang="ru-RU" sz="2400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</a:rPr>
              <a:t>On the fluffy branches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</a:rPr>
              <a:t>Sparkling in a row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</a:rPr>
              <a:t>Dangle pretty tassels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</a:rPr>
              <a:t>Of the purest snow.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98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Sergei Yesenin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128034" cy="1904403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/>
              <a:t>Just below my window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/>
              <a:t>Stands a birch-tree white,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/>
              <a:t>Under snow in winter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/>
              <a:t>Gleaming silver bright</a:t>
            </a:r>
            <a:endParaRPr lang="ru-RU" sz="2400" b="1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/>
              <a:t>On the fluffy branches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/>
              <a:t>Sparkling in a row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/>
              <a:t>Dangle pretty tassels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/>
              <a:t>Of the purest snow.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63351" y="1825625"/>
            <a:ext cx="4816443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i="0" dirty="0" smtClean="0">
                <a:solidFill>
                  <a:srgbClr val="3C3C3C"/>
                </a:solidFill>
                <a:effectLst/>
              </a:rPr>
              <a:t>Белая береза</a:t>
            </a:r>
          </a:p>
          <a:p>
            <a:pPr algn="ctr">
              <a:lnSpc>
                <a:spcPct val="150000"/>
              </a:lnSpc>
            </a:pPr>
            <a:r>
              <a:rPr lang="ru-RU" sz="2400" b="1" i="0" dirty="0" smtClean="0">
                <a:solidFill>
                  <a:srgbClr val="3C3C3C"/>
                </a:solidFill>
                <a:effectLst/>
              </a:rPr>
              <a:t>Под моим окном</a:t>
            </a:r>
          </a:p>
          <a:p>
            <a:pPr algn="ctr">
              <a:lnSpc>
                <a:spcPct val="150000"/>
              </a:lnSpc>
            </a:pPr>
            <a:r>
              <a:rPr lang="ru-RU" sz="2400" b="1" i="0" dirty="0" smtClean="0">
                <a:solidFill>
                  <a:srgbClr val="3C3C3C"/>
                </a:solidFill>
                <a:effectLst/>
              </a:rPr>
              <a:t>Принакрылась снегом,</a:t>
            </a:r>
          </a:p>
          <a:p>
            <a:pPr algn="ctr">
              <a:lnSpc>
                <a:spcPct val="150000"/>
              </a:lnSpc>
            </a:pPr>
            <a:r>
              <a:rPr lang="ru-RU" sz="2400" b="1" i="0" dirty="0" smtClean="0">
                <a:solidFill>
                  <a:srgbClr val="3C3C3C"/>
                </a:solidFill>
                <a:effectLst/>
              </a:rPr>
              <a:t>Точно серебром.</a:t>
            </a:r>
          </a:p>
          <a:p>
            <a:pPr algn="ctr">
              <a:lnSpc>
                <a:spcPct val="150000"/>
              </a:lnSpc>
            </a:pPr>
            <a:r>
              <a:rPr lang="ru-RU" sz="2400" b="1" i="0" dirty="0" smtClean="0">
                <a:solidFill>
                  <a:srgbClr val="3C3C3C"/>
                </a:solidFill>
                <a:effectLst/>
              </a:rPr>
              <a:t>На пушистых ветках</a:t>
            </a:r>
          </a:p>
          <a:p>
            <a:pPr algn="ctr">
              <a:lnSpc>
                <a:spcPct val="150000"/>
              </a:lnSpc>
            </a:pPr>
            <a:r>
              <a:rPr lang="ru-RU" sz="2400" b="1" i="0" dirty="0" smtClean="0">
                <a:solidFill>
                  <a:srgbClr val="3C3C3C"/>
                </a:solidFill>
                <a:effectLst/>
              </a:rPr>
              <a:t>Снежною каймой</a:t>
            </a:r>
          </a:p>
          <a:p>
            <a:pPr algn="ctr">
              <a:lnSpc>
                <a:spcPct val="150000"/>
              </a:lnSpc>
            </a:pPr>
            <a:r>
              <a:rPr lang="ru-RU" sz="2400" b="1" i="0" dirty="0" smtClean="0">
                <a:solidFill>
                  <a:srgbClr val="3C3C3C"/>
                </a:solidFill>
                <a:effectLst/>
              </a:rPr>
              <a:t>Распустились кисти</a:t>
            </a:r>
          </a:p>
          <a:p>
            <a:pPr algn="ctr">
              <a:lnSpc>
                <a:spcPct val="150000"/>
              </a:lnSpc>
            </a:pPr>
            <a:r>
              <a:rPr lang="ru-RU" sz="2400" b="1" i="0" dirty="0" smtClean="0">
                <a:solidFill>
                  <a:srgbClr val="3C3C3C"/>
                </a:solidFill>
                <a:effectLst/>
              </a:rPr>
              <a:t>Белой бахромой.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80728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11794"/>
          </a:xfrm>
        </p:spPr>
        <p:txBody>
          <a:bodyPr/>
          <a:lstStyle/>
          <a:p>
            <a:pPr algn="ctr"/>
            <a:r>
              <a:rPr lang="en-US" b="1" dirty="0" smtClean="0"/>
              <a:t>Translate the poem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421394"/>
            <a:ext cx="10252295" cy="494319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800" b="1" dirty="0" smtClean="0"/>
              <a:t>Ночь</a:t>
            </a:r>
            <a:r>
              <a:rPr lang="ru-RU" sz="2800" b="1" dirty="0"/>
              <a:t>, улица, фонарь, аптека,</a:t>
            </a:r>
            <a:br>
              <a:rPr lang="ru-RU" sz="2800" b="1" dirty="0"/>
            </a:br>
            <a:r>
              <a:rPr lang="ru-RU" sz="2800" b="1" dirty="0"/>
              <a:t>Бессмысленный и тусклый свет.</a:t>
            </a:r>
            <a:br>
              <a:rPr lang="ru-RU" sz="2800" b="1" dirty="0"/>
            </a:br>
            <a:r>
              <a:rPr lang="ru-RU" sz="2800" b="1" dirty="0"/>
              <a:t>Живи ещё хоть четверть века —</a:t>
            </a:r>
            <a:br>
              <a:rPr lang="ru-RU" sz="2800" b="1" dirty="0"/>
            </a:br>
            <a:r>
              <a:rPr lang="ru-RU" sz="2800" b="1" dirty="0"/>
              <a:t>Всё будет так. Исхода нет.</a:t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Умрёшь — начнёшь опять сначала</a:t>
            </a:r>
            <a:br>
              <a:rPr lang="ru-RU" sz="2800" b="1" dirty="0"/>
            </a:br>
            <a:r>
              <a:rPr lang="ru-RU" sz="2800" b="1" dirty="0"/>
              <a:t>И повторится всё, как встарь:</a:t>
            </a:r>
            <a:br>
              <a:rPr lang="ru-RU" sz="2800" b="1" dirty="0"/>
            </a:br>
            <a:r>
              <a:rPr lang="ru-RU" sz="2800" b="1" dirty="0"/>
              <a:t>Ночь, ледяная рябь канала,</a:t>
            </a:r>
            <a:br>
              <a:rPr lang="ru-RU" sz="2800" b="1" dirty="0"/>
            </a:br>
            <a:r>
              <a:rPr lang="ru-RU" sz="2800" b="1" dirty="0"/>
              <a:t>Аптека, улица, фонарь.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79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Alexander Blok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night, a street, a lamp, a drugstore,</a:t>
            </a:r>
            <a:b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meaningless and dismal light.</a:t>
            </a:r>
            <a:b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quarter century outpours —</a:t>
            </a:r>
            <a:b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It’s all the same. No chance of flight.</a:t>
            </a:r>
            <a:endParaRPr lang="ru-RU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You’d die and rise anew, begotten.</a:t>
            </a:r>
            <a:b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All would repeat as ever might:</a:t>
            </a:r>
            <a:b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street, the icy rippled water,</a:t>
            </a:r>
            <a:b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store, the lamp, the lonely night.</a:t>
            </a:r>
            <a:endParaRPr lang="ru-RU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94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035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Guess the poem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213164"/>
            <a:ext cx="9872871" cy="5223850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en-US" sz="3000" b="1" dirty="0">
                <a:solidFill>
                  <a:schemeClr val="tx1"/>
                </a:solidFill>
              </a:rPr>
              <a:t>– Hey tell, old man, had we a cause</a:t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>When Moscow, razed by fire, once was</a:t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>        Given up to Frenchman's blow?</a:t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>Old-timers talk about some frays,</a:t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>And they remember well those days!</a:t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>With cause all Russia fashions lays</a:t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>        About ___________!</a:t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/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>– Yea, were there men when I was young,</a:t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>Whose songs your tribe is not to 've sung:</a:t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>        They'd fight, – you 're none as good!</a:t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>An evil lot have they been drawn:</a:t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>Few left the grounds to which they had gone...</a:t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>Had it not been God's will alone,</a:t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>        Old Moscow should have stood!</a:t>
            </a:r>
            <a:endParaRPr lang="ru-RU" sz="30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9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06171"/>
            <a:ext cx="9144000" cy="860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Borodino, Mikhail Lermontov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0781" y="1801639"/>
            <a:ext cx="5658416" cy="4372823"/>
          </a:xfrm>
        </p:spPr>
        <p:txBody>
          <a:bodyPr>
            <a:normAutofit fontScale="92500"/>
          </a:bodyPr>
          <a:lstStyle/>
          <a:p>
            <a:r>
              <a:rPr lang="en-US" sz="2200" b="1" dirty="0"/>
              <a:t>– Hey tell, old man, had we a cause</a:t>
            </a:r>
            <a:br>
              <a:rPr lang="en-US" sz="2200" b="1" dirty="0"/>
            </a:br>
            <a:r>
              <a:rPr lang="en-US" sz="2200" b="1" dirty="0"/>
              <a:t>When Moscow, razed by fire, once was</a:t>
            </a:r>
            <a:br>
              <a:rPr lang="en-US" sz="2200" b="1" dirty="0"/>
            </a:br>
            <a:r>
              <a:rPr lang="en-US" sz="2200" b="1" dirty="0"/>
              <a:t>        Given up to Frenchman's blow?</a:t>
            </a:r>
            <a:br>
              <a:rPr lang="en-US" sz="2200" b="1" dirty="0"/>
            </a:br>
            <a:r>
              <a:rPr lang="en-US" sz="2200" b="1" dirty="0"/>
              <a:t>Old-timers talk about some frays,</a:t>
            </a:r>
            <a:br>
              <a:rPr lang="en-US" sz="2200" b="1" dirty="0"/>
            </a:br>
            <a:r>
              <a:rPr lang="en-US" sz="2200" b="1" dirty="0"/>
              <a:t>And they remember well those days!</a:t>
            </a:r>
            <a:br>
              <a:rPr lang="en-US" sz="2200" b="1" dirty="0"/>
            </a:br>
            <a:r>
              <a:rPr lang="en-US" sz="2200" b="1" dirty="0"/>
              <a:t>With cause all Russia fashions lays</a:t>
            </a:r>
            <a:br>
              <a:rPr lang="en-US" sz="2200" b="1" dirty="0"/>
            </a:br>
            <a:r>
              <a:rPr lang="en-US" sz="2200" b="1" dirty="0"/>
              <a:t>        About ___________!</a:t>
            </a:r>
            <a:br>
              <a:rPr lang="en-US" sz="2200" b="1" dirty="0"/>
            </a:b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200" b="1" dirty="0"/>
              <a:t>– Yea, were there men when I was young,</a:t>
            </a:r>
            <a:br>
              <a:rPr lang="en-US" sz="2200" b="1" dirty="0"/>
            </a:br>
            <a:r>
              <a:rPr lang="en-US" sz="2200" b="1" dirty="0"/>
              <a:t>Whose songs your tribe is not to 've sung:</a:t>
            </a:r>
            <a:br>
              <a:rPr lang="en-US" sz="2200" b="1" dirty="0"/>
            </a:br>
            <a:r>
              <a:rPr lang="en-US" sz="2200" b="1" dirty="0"/>
              <a:t>        They'd fight, – you 're none as good!</a:t>
            </a:r>
            <a:br>
              <a:rPr lang="en-US" sz="2200" b="1" dirty="0"/>
            </a:br>
            <a:r>
              <a:rPr lang="en-US" sz="2200" b="1" dirty="0"/>
              <a:t>An evil lot have they been drawn:</a:t>
            </a:r>
            <a:br>
              <a:rPr lang="en-US" sz="2200" b="1" dirty="0"/>
            </a:br>
            <a:r>
              <a:rPr lang="en-US" sz="2200" b="1" dirty="0"/>
              <a:t>Few left the grounds to which they had gone...</a:t>
            </a:r>
            <a:br>
              <a:rPr lang="en-US" sz="2200" b="1" dirty="0"/>
            </a:br>
            <a:r>
              <a:rPr lang="en-US" sz="2200" b="1" dirty="0"/>
              <a:t>Had it not been God's will alone,</a:t>
            </a:r>
            <a:br>
              <a:rPr lang="en-US" sz="2200" b="1" dirty="0"/>
            </a:br>
            <a:r>
              <a:rPr lang="en-US" sz="2200" b="1" dirty="0"/>
              <a:t>        Old Moscow should have stood!</a:t>
            </a:r>
            <a:endParaRPr lang="ru-RU" sz="2200" b="1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91334" y="1729213"/>
            <a:ext cx="49884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0" dirty="0" smtClean="0">
                <a:solidFill>
                  <a:srgbClr val="3C3C3C"/>
                </a:solidFill>
                <a:effectLst/>
              </a:rPr>
              <a:t>— Скажи-ка, дядя, ведь не даром</a:t>
            </a:r>
            <a:br>
              <a:rPr lang="ru-RU" sz="2000" b="1" i="0" dirty="0" smtClean="0">
                <a:solidFill>
                  <a:srgbClr val="3C3C3C"/>
                </a:solidFill>
                <a:effectLst/>
              </a:rPr>
            </a:br>
            <a:r>
              <a:rPr lang="ru-RU" sz="2000" b="1" i="0" dirty="0" smtClean="0">
                <a:solidFill>
                  <a:srgbClr val="3C3C3C"/>
                </a:solidFill>
                <a:effectLst/>
              </a:rPr>
              <a:t>Москва, спаленная пожаром,</a:t>
            </a:r>
            <a:br>
              <a:rPr lang="ru-RU" sz="2000" b="1" i="0" dirty="0" smtClean="0">
                <a:solidFill>
                  <a:srgbClr val="3C3C3C"/>
                </a:solidFill>
                <a:effectLst/>
              </a:rPr>
            </a:br>
            <a:r>
              <a:rPr lang="ru-RU" sz="2000" b="1" i="0" dirty="0" smtClean="0">
                <a:solidFill>
                  <a:srgbClr val="3C3C3C"/>
                </a:solidFill>
                <a:effectLst/>
              </a:rPr>
              <a:t>Французу отдана?</a:t>
            </a:r>
            <a:br>
              <a:rPr lang="ru-RU" sz="2000" b="1" i="0" dirty="0" smtClean="0">
                <a:solidFill>
                  <a:srgbClr val="3C3C3C"/>
                </a:solidFill>
                <a:effectLst/>
              </a:rPr>
            </a:br>
            <a:r>
              <a:rPr lang="ru-RU" sz="2000" b="1" i="0" dirty="0" smtClean="0">
                <a:solidFill>
                  <a:srgbClr val="3C3C3C"/>
                </a:solidFill>
                <a:effectLst/>
              </a:rPr>
              <a:t>Ведь были ж схватки боевые,</a:t>
            </a:r>
            <a:br>
              <a:rPr lang="ru-RU" sz="2000" b="1" i="0" dirty="0" smtClean="0">
                <a:solidFill>
                  <a:srgbClr val="3C3C3C"/>
                </a:solidFill>
                <a:effectLst/>
              </a:rPr>
            </a:br>
            <a:r>
              <a:rPr lang="ru-RU" sz="2000" b="1" i="0" dirty="0" smtClean="0">
                <a:solidFill>
                  <a:srgbClr val="3C3C3C"/>
                </a:solidFill>
                <a:effectLst/>
              </a:rPr>
              <a:t>Да, говорят, еще какие!</a:t>
            </a:r>
            <a:br>
              <a:rPr lang="ru-RU" sz="2000" b="1" i="0" dirty="0" smtClean="0">
                <a:solidFill>
                  <a:srgbClr val="3C3C3C"/>
                </a:solidFill>
                <a:effectLst/>
              </a:rPr>
            </a:br>
            <a:r>
              <a:rPr lang="ru-RU" sz="2000" b="1" i="0" dirty="0" smtClean="0">
                <a:solidFill>
                  <a:srgbClr val="3C3C3C"/>
                </a:solidFill>
                <a:effectLst/>
              </a:rPr>
              <a:t>Недаром помнит вся Россия</a:t>
            </a:r>
            <a:br>
              <a:rPr lang="ru-RU" sz="2000" b="1" i="0" dirty="0" smtClean="0">
                <a:solidFill>
                  <a:srgbClr val="3C3C3C"/>
                </a:solidFill>
                <a:effectLst/>
              </a:rPr>
            </a:br>
            <a:r>
              <a:rPr lang="ru-RU" sz="2000" b="1" i="0" dirty="0" smtClean="0">
                <a:solidFill>
                  <a:srgbClr val="3C3C3C"/>
                </a:solidFill>
                <a:effectLst/>
              </a:rPr>
              <a:t>Про день Бородина!</a:t>
            </a:r>
          </a:p>
          <a:p>
            <a:pPr algn="ctr"/>
            <a:r>
              <a:rPr lang="ru-RU" sz="2000" b="1" i="0" dirty="0" smtClean="0">
                <a:solidFill>
                  <a:srgbClr val="3C3C3C"/>
                </a:solidFill>
                <a:effectLst/>
              </a:rPr>
              <a:t>— Да, были люди в наше время,</a:t>
            </a:r>
            <a:br>
              <a:rPr lang="ru-RU" sz="2000" b="1" i="0" dirty="0" smtClean="0">
                <a:solidFill>
                  <a:srgbClr val="3C3C3C"/>
                </a:solidFill>
                <a:effectLst/>
              </a:rPr>
            </a:br>
            <a:r>
              <a:rPr lang="ru-RU" sz="2000" b="1" i="0" dirty="0" smtClean="0">
                <a:solidFill>
                  <a:srgbClr val="3C3C3C"/>
                </a:solidFill>
                <a:effectLst/>
              </a:rPr>
              <a:t>Не то, что нынешнее племя:</a:t>
            </a:r>
            <a:br>
              <a:rPr lang="ru-RU" sz="2000" b="1" i="0" dirty="0" smtClean="0">
                <a:solidFill>
                  <a:srgbClr val="3C3C3C"/>
                </a:solidFill>
                <a:effectLst/>
              </a:rPr>
            </a:br>
            <a:r>
              <a:rPr lang="ru-RU" sz="2000" b="1" i="0" dirty="0" smtClean="0">
                <a:solidFill>
                  <a:srgbClr val="3C3C3C"/>
                </a:solidFill>
                <a:effectLst/>
              </a:rPr>
              <a:t>Богатыри — не вы!</a:t>
            </a:r>
            <a:br>
              <a:rPr lang="ru-RU" sz="2000" b="1" i="0" dirty="0" smtClean="0">
                <a:solidFill>
                  <a:srgbClr val="3C3C3C"/>
                </a:solidFill>
                <a:effectLst/>
              </a:rPr>
            </a:br>
            <a:r>
              <a:rPr lang="ru-RU" sz="2000" b="1" i="0" dirty="0" smtClean="0">
                <a:solidFill>
                  <a:srgbClr val="3C3C3C"/>
                </a:solidFill>
                <a:effectLst/>
              </a:rPr>
              <a:t>Плохая им досталась доля:</a:t>
            </a:r>
            <a:br>
              <a:rPr lang="ru-RU" sz="2000" b="1" i="0" dirty="0" smtClean="0">
                <a:solidFill>
                  <a:srgbClr val="3C3C3C"/>
                </a:solidFill>
                <a:effectLst/>
              </a:rPr>
            </a:br>
            <a:r>
              <a:rPr lang="ru-RU" sz="2000" b="1" i="0" dirty="0" smtClean="0">
                <a:solidFill>
                  <a:srgbClr val="3C3C3C"/>
                </a:solidFill>
                <a:effectLst/>
              </a:rPr>
              <a:t>Немногие вернулись с поля…</a:t>
            </a:r>
            <a:br>
              <a:rPr lang="ru-RU" sz="2000" b="1" i="0" dirty="0" smtClean="0">
                <a:solidFill>
                  <a:srgbClr val="3C3C3C"/>
                </a:solidFill>
                <a:effectLst/>
              </a:rPr>
            </a:br>
            <a:r>
              <a:rPr lang="ru-RU" sz="2000" b="1" i="0" dirty="0" smtClean="0">
                <a:solidFill>
                  <a:srgbClr val="3C3C3C"/>
                </a:solidFill>
                <a:effectLst/>
              </a:rPr>
              <a:t>Не будь на то господня воля,</a:t>
            </a:r>
            <a:br>
              <a:rPr lang="ru-RU" sz="2000" b="1" i="0" dirty="0" smtClean="0">
                <a:solidFill>
                  <a:srgbClr val="3C3C3C"/>
                </a:solidFill>
                <a:effectLst/>
              </a:rPr>
            </a:br>
            <a:r>
              <a:rPr lang="ru-RU" sz="2000" b="1" i="0" dirty="0" smtClean="0">
                <a:solidFill>
                  <a:srgbClr val="3C3C3C"/>
                </a:solidFill>
                <a:effectLst/>
              </a:rPr>
              <a:t>Не отдали б Москвы!</a:t>
            </a:r>
            <a:endParaRPr lang="ru-RU" sz="2000" b="1" i="0" dirty="0">
              <a:solidFill>
                <a:srgbClr val="3C3C3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194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11794"/>
          </a:xfrm>
        </p:spPr>
        <p:txBody>
          <a:bodyPr/>
          <a:lstStyle/>
          <a:p>
            <a:pPr algn="ctr"/>
            <a:r>
              <a:rPr lang="en-US" b="1" dirty="0" smtClean="0"/>
              <a:t>Guess the poem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9088" y="1312752"/>
            <a:ext cx="9479431" cy="5133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The lonely sail is showing white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Among the haze of the blue sea!..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What does it search in foreign part?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What left it in the native land?..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The waves are playing, wind is whistling,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And bending mast is creaking loud,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Alas, – it does not hunt for pleasure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And nor from pleasure does it run</a:t>
            </a:r>
            <a:r>
              <a:rPr lang="en-US" sz="2800" b="1" dirty="0" smtClean="0">
                <a:solidFill>
                  <a:schemeClr val="tx1"/>
                </a:solidFill>
              </a:rPr>
              <a:t>!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Below – a bright stream of azure,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Above – a golden beam of sun,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But it, rebellious, asks for tempests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As if the tempests give a rest!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864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Sail, Mikhail Lermontov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246" y="1825625"/>
            <a:ext cx="5685576" cy="46204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The lonely sail is showing white</a:t>
            </a:r>
            <a:br>
              <a:rPr lang="en-US" sz="2400" b="1" dirty="0"/>
            </a:br>
            <a:r>
              <a:rPr lang="en-US" sz="2400" b="1" dirty="0"/>
              <a:t>Among the haze of the blue sea!..</a:t>
            </a:r>
            <a:br>
              <a:rPr lang="en-US" sz="2400" b="1" dirty="0"/>
            </a:br>
            <a:r>
              <a:rPr lang="en-US" sz="2400" b="1" dirty="0"/>
              <a:t>What does it search in foreign part?</a:t>
            </a:r>
            <a:br>
              <a:rPr lang="en-US" sz="2400" b="1" dirty="0"/>
            </a:br>
            <a:r>
              <a:rPr lang="en-US" sz="2400" b="1" dirty="0"/>
              <a:t>What left it in the native land?..</a:t>
            </a:r>
            <a:endParaRPr lang="ru-RU" sz="2400" b="1" dirty="0"/>
          </a:p>
          <a:p>
            <a:pPr marL="0" indent="0" algn="ctr">
              <a:buNone/>
            </a:pPr>
            <a:r>
              <a:rPr lang="en-US" sz="2400" b="1" dirty="0"/>
              <a:t>The waves are playing, wind is whistling,</a:t>
            </a:r>
            <a:br>
              <a:rPr lang="en-US" sz="2400" b="1" dirty="0"/>
            </a:br>
            <a:r>
              <a:rPr lang="en-US" sz="2400" b="1" dirty="0"/>
              <a:t>And bending mast is creaking loud,</a:t>
            </a:r>
            <a:br>
              <a:rPr lang="en-US" sz="2400" b="1" dirty="0"/>
            </a:br>
            <a:r>
              <a:rPr lang="en-US" sz="2400" b="1" dirty="0"/>
              <a:t>Alas, – it does not hunt for pleasure</a:t>
            </a:r>
            <a:br>
              <a:rPr lang="en-US" sz="2400" b="1" dirty="0"/>
            </a:br>
            <a:r>
              <a:rPr lang="en-US" sz="2400" b="1" dirty="0"/>
              <a:t>And nor from pleasure does it run</a:t>
            </a:r>
            <a:r>
              <a:rPr lang="en-US" sz="2400" b="1" dirty="0" smtClean="0"/>
              <a:t>!</a:t>
            </a:r>
            <a:endParaRPr lang="ru-RU" sz="2400" b="1" dirty="0" smtClean="0"/>
          </a:p>
          <a:p>
            <a:pPr marL="0" indent="0" algn="ctr">
              <a:buNone/>
            </a:pPr>
            <a:r>
              <a:rPr lang="en-US" sz="2400" b="1" dirty="0"/>
              <a:t>Below – a bright stream of azure,</a:t>
            </a:r>
            <a:br>
              <a:rPr lang="en-US" sz="2400" b="1" dirty="0"/>
            </a:br>
            <a:r>
              <a:rPr lang="en-US" sz="2400" b="1" dirty="0"/>
              <a:t>Above – a golden beam of sun,</a:t>
            </a:r>
            <a:br>
              <a:rPr lang="en-US" sz="2400" b="1" dirty="0"/>
            </a:br>
            <a:r>
              <a:rPr lang="en-US" sz="2400" b="1" dirty="0"/>
              <a:t>But it, rebellious, asks for tempests</a:t>
            </a:r>
            <a:br>
              <a:rPr lang="en-US" sz="2400" b="1" dirty="0"/>
            </a:br>
            <a:r>
              <a:rPr lang="en-US" sz="2400" b="1" dirty="0"/>
              <a:t>As if the tempests give a rest!</a:t>
            </a:r>
            <a:endParaRPr lang="ru-RU" sz="2400" b="1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19731" y="1825625"/>
            <a:ext cx="53143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dirty="0" smtClean="0">
                <a:solidFill>
                  <a:srgbClr val="3C3C3C"/>
                </a:solidFill>
                <a:effectLst/>
              </a:rPr>
              <a:t>Белеет парус одинокой</a:t>
            </a:r>
            <a:br>
              <a:rPr lang="ru-RU" sz="2400" b="1" i="0" dirty="0" smtClean="0">
                <a:solidFill>
                  <a:srgbClr val="3C3C3C"/>
                </a:solidFill>
                <a:effectLst/>
              </a:rPr>
            </a:br>
            <a:r>
              <a:rPr lang="ru-RU" sz="2400" b="1" i="0" dirty="0" smtClean="0">
                <a:solidFill>
                  <a:srgbClr val="3C3C3C"/>
                </a:solidFill>
                <a:effectLst/>
              </a:rPr>
              <a:t>В тумане моря голубом!..</a:t>
            </a:r>
            <a:br>
              <a:rPr lang="ru-RU" sz="2400" b="1" i="0" dirty="0" smtClean="0">
                <a:solidFill>
                  <a:srgbClr val="3C3C3C"/>
                </a:solidFill>
                <a:effectLst/>
              </a:rPr>
            </a:br>
            <a:r>
              <a:rPr lang="ru-RU" sz="2400" b="1" i="0" dirty="0" smtClean="0">
                <a:solidFill>
                  <a:srgbClr val="3C3C3C"/>
                </a:solidFill>
                <a:effectLst/>
              </a:rPr>
              <a:t>Что ищет он в стране далекой?</a:t>
            </a:r>
            <a:br>
              <a:rPr lang="ru-RU" sz="2400" b="1" i="0" dirty="0" smtClean="0">
                <a:solidFill>
                  <a:srgbClr val="3C3C3C"/>
                </a:solidFill>
                <a:effectLst/>
              </a:rPr>
            </a:br>
            <a:r>
              <a:rPr lang="ru-RU" sz="2400" b="1" i="0" dirty="0" smtClean="0">
                <a:solidFill>
                  <a:srgbClr val="3C3C3C"/>
                </a:solidFill>
                <a:effectLst/>
              </a:rPr>
              <a:t>Что кинул он в краю родном?...</a:t>
            </a:r>
          </a:p>
          <a:p>
            <a:pPr algn="ctr"/>
            <a:r>
              <a:rPr lang="ru-RU" sz="2400" b="1" i="0" dirty="0" smtClean="0">
                <a:solidFill>
                  <a:srgbClr val="3C3C3C"/>
                </a:solidFill>
                <a:effectLst/>
              </a:rPr>
              <a:t>Играют волны — ветер свищет,</a:t>
            </a:r>
            <a:br>
              <a:rPr lang="ru-RU" sz="2400" b="1" i="0" dirty="0" smtClean="0">
                <a:solidFill>
                  <a:srgbClr val="3C3C3C"/>
                </a:solidFill>
                <a:effectLst/>
              </a:rPr>
            </a:br>
            <a:r>
              <a:rPr lang="ru-RU" sz="2400" b="1" i="0" dirty="0" smtClean="0">
                <a:solidFill>
                  <a:srgbClr val="3C3C3C"/>
                </a:solidFill>
                <a:effectLst/>
              </a:rPr>
              <a:t>И мачта гнется и скрипит…</a:t>
            </a:r>
            <a:br>
              <a:rPr lang="ru-RU" sz="2400" b="1" i="0" dirty="0" smtClean="0">
                <a:solidFill>
                  <a:srgbClr val="3C3C3C"/>
                </a:solidFill>
                <a:effectLst/>
              </a:rPr>
            </a:br>
            <a:r>
              <a:rPr lang="ru-RU" sz="2400" b="1" i="0" dirty="0" smtClean="0">
                <a:solidFill>
                  <a:srgbClr val="3C3C3C"/>
                </a:solidFill>
                <a:effectLst/>
              </a:rPr>
              <a:t>Увы! он </a:t>
            </a:r>
            <a:r>
              <a:rPr lang="ru-RU" sz="2400" b="1" i="0" dirty="0" err="1" smtClean="0">
                <a:solidFill>
                  <a:srgbClr val="3C3C3C"/>
                </a:solidFill>
                <a:effectLst/>
              </a:rPr>
              <a:t>счастия</a:t>
            </a:r>
            <a:r>
              <a:rPr lang="ru-RU" sz="2400" b="1" i="0" dirty="0" smtClean="0">
                <a:solidFill>
                  <a:srgbClr val="3C3C3C"/>
                </a:solidFill>
                <a:effectLst/>
              </a:rPr>
              <a:t> не ищет</a:t>
            </a:r>
            <a:br>
              <a:rPr lang="ru-RU" sz="2400" b="1" i="0" dirty="0" smtClean="0">
                <a:solidFill>
                  <a:srgbClr val="3C3C3C"/>
                </a:solidFill>
                <a:effectLst/>
              </a:rPr>
            </a:br>
            <a:r>
              <a:rPr lang="ru-RU" sz="2400" b="1" i="0" dirty="0" smtClean="0">
                <a:solidFill>
                  <a:srgbClr val="3C3C3C"/>
                </a:solidFill>
                <a:effectLst/>
              </a:rPr>
              <a:t>И не от </a:t>
            </a:r>
            <a:r>
              <a:rPr lang="ru-RU" sz="2400" b="1" i="0" dirty="0" err="1" smtClean="0">
                <a:solidFill>
                  <a:srgbClr val="3C3C3C"/>
                </a:solidFill>
                <a:effectLst/>
              </a:rPr>
              <a:t>счастия</a:t>
            </a:r>
            <a:r>
              <a:rPr lang="ru-RU" sz="2400" b="1" i="0" dirty="0" smtClean="0">
                <a:solidFill>
                  <a:srgbClr val="3C3C3C"/>
                </a:solidFill>
                <a:effectLst/>
              </a:rPr>
              <a:t> бежит!</a:t>
            </a:r>
          </a:p>
          <a:p>
            <a:pPr algn="ctr"/>
            <a:r>
              <a:rPr lang="ru-RU" sz="2400" b="1" dirty="0"/>
              <a:t>Под ним струя светлей лазури,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Над ним луч солнца золотой…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А он, мятежный, просит бури,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Как будто в бурях есть покой!</a:t>
            </a:r>
            <a:endParaRPr lang="ru-RU" sz="2400" b="1" i="0" dirty="0">
              <a:solidFill>
                <a:srgbClr val="3C3C3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687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29901"/>
          </a:xfrm>
        </p:spPr>
        <p:txBody>
          <a:bodyPr/>
          <a:lstStyle/>
          <a:p>
            <a:pPr algn="ctr"/>
            <a:r>
              <a:rPr lang="en-US" dirty="0" smtClean="0"/>
              <a:t>Guess the poem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593409"/>
            <a:ext cx="9872871" cy="4725909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On seashore far a green oak towers,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And to it with a gold chain bound,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 learned cat whiles away the hours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By walking slowly round and round.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To right he walks, and sings a ditty;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To left he walks, and tells a tale…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 strange place! There a mermaid sits in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 tree; there prowls a sprite; on trails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Unknown to man move beasts unseen by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His eyes; there stands on chicken feet,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Without a door or </a:t>
            </a:r>
            <a:r>
              <a:rPr lang="en-US" sz="2800" b="1" dirty="0" err="1">
                <a:solidFill>
                  <a:schemeClr val="tx1"/>
                </a:solidFill>
              </a:rPr>
              <a:t>e’en</a:t>
            </a:r>
            <a:r>
              <a:rPr lang="en-US" sz="2800" b="1" dirty="0">
                <a:solidFill>
                  <a:schemeClr val="tx1"/>
                </a:solidFill>
              </a:rPr>
              <a:t> a window,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 tiny hut, a hag’s retreat.</a:t>
            </a:r>
            <a:endParaRPr lang="ru-RU" sz="28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60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A.S. Pushkin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64" y="1825624"/>
            <a:ext cx="5576935" cy="44846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/>
              <a:t>On seashore far a green oak towers,</a:t>
            </a:r>
            <a:br>
              <a:rPr lang="en-US" sz="2400" b="1" dirty="0" smtClean="0"/>
            </a:br>
            <a:r>
              <a:rPr lang="en-US" sz="2400" b="1" dirty="0" smtClean="0"/>
              <a:t>And to it with a gold chain bound,</a:t>
            </a:r>
            <a:br>
              <a:rPr lang="en-US" sz="2400" b="1" dirty="0" smtClean="0"/>
            </a:br>
            <a:r>
              <a:rPr lang="en-US" sz="2400" b="1" dirty="0" smtClean="0"/>
              <a:t>A learned cat whiles away the hours</a:t>
            </a:r>
            <a:br>
              <a:rPr lang="en-US" sz="2400" b="1" dirty="0" smtClean="0"/>
            </a:br>
            <a:r>
              <a:rPr lang="en-US" sz="2400" b="1" dirty="0" smtClean="0"/>
              <a:t>By walking slowly round and round.</a:t>
            </a:r>
            <a:br>
              <a:rPr lang="en-US" sz="2400" b="1" dirty="0" smtClean="0"/>
            </a:br>
            <a:r>
              <a:rPr lang="en-US" sz="2400" b="1" dirty="0" smtClean="0"/>
              <a:t>To right he walks, and sings a ditty;</a:t>
            </a:r>
            <a:br>
              <a:rPr lang="en-US" sz="2400" b="1" dirty="0" smtClean="0"/>
            </a:br>
            <a:r>
              <a:rPr lang="en-US" sz="2400" b="1" dirty="0" smtClean="0"/>
              <a:t>To left he walks, and tells a tale…</a:t>
            </a:r>
            <a:br>
              <a:rPr lang="en-US" sz="2400" b="1" dirty="0" smtClean="0"/>
            </a:br>
            <a:r>
              <a:rPr lang="en-US" sz="2400" b="1" dirty="0" smtClean="0"/>
              <a:t>A strange place! There a mermaid sits in</a:t>
            </a:r>
            <a:br>
              <a:rPr lang="en-US" sz="2400" b="1" dirty="0" smtClean="0"/>
            </a:br>
            <a:r>
              <a:rPr lang="en-US" sz="2400" b="1" dirty="0" smtClean="0"/>
              <a:t>A tree; there prowls a sprite; on trails</a:t>
            </a:r>
            <a:br>
              <a:rPr lang="en-US" sz="2400" b="1" dirty="0" smtClean="0"/>
            </a:br>
            <a:r>
              <a:rPr lang="en-US" sz="2400" b="1" dirty="0" smtClean="0"/>
              <a:t>Unknown to man move beasts unseen by</a:t>
            </a:r>
            <a:br>
              <a:rPr lang="en-US" sz="2400" b="1" dirty="0" smtClean="0"/>
            </a:br>
            <a:r>
              <a:rPr lang="en-US" sz="2400" b="1" dirty="0" smtClean="0"/>
              <a:t>His eyes; there stands on chicken feet,</a:t>
            </a:r>
            <a:br>
              <a:rPr lang="en-US" sz="2400" b="1" dirty="0" smtClean="0"/>
            </a:br>
            <a:r>
              <a:rPr lang="en-US" sz="2400" b="1" dirty="0" smtClean="0"/>
              <a:t>Without a door or </a:t>
            </a:r>
            <a:r>
              <a:rPr lang="en-US" sz="2400" b="1" dirty="0" err="1" smtClean="0"/>
              <a:t>e’en</a:t>
            </a:r>
            <a:r>
              <a:rPr lang="en-US" sz="2400" b="1" dirty="0" smtClean="0"/>
              <a:t> a window,</a:t>
            </a:r>
            <a:br>
              <a:rPr lang="en-US" sz="2400" b="1" dirty="0" smtClean="0"/>
            </a:br>
            <a:r>
              <a:rPr lang="en-US" sz="2400" b="1" dirty="0" smtClean="0"/>
              <a:t>A tiny hut, a hag’s retreat.</a:t>
            </a:r>
            <a:endParaRPr lang="ru-RU" sz="2400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310265" y="1825624"/>
            <a:ext cx="5576935" cy="44846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/>
              <a:t>У лукоморья дуб зеленый;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/>
              <a:t>Златая цепь на дубе том: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/>
              <a:t>И днем и ночью кот ученый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/>
              <a:t>Все ходит по цепи кругом;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/>
              <a:t>Идет направо — песнь заводит,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/>
              <a:t>Налево — сказку говорит.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/>
              <a:t>Там чудеса: там леший бродит,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/>
              <a:t>Русалка на ветвях сидит;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/>
              <a:t>Там на неведомых дорожках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/>
              <a:t>Следы невиданных зверей;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/>
              <a:t>Избушка там на курьих ножках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/>
              <a:t>Стоит без окон, без </a:t>
            </a:r>
            <a:r>
              <a:rPr lang="ru-RU" sz="2400" b="1" dirty="0" smtClean="0"/>
              <a:t>дверей…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8111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11382"/>
          </a:xfrm>
        </p:spPr>
        <p:txBody>
          <a:bodyPr/>
          <a:lstStyle/>
          <a:p>
            <a:pPr algn="ctr"/>
            <a:r>
              <a:rPr lang="en-US" dirty="0" smtClean="0"/>
              <a:t>Guess the poem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837853"/>
            <a:ext cx="9872871" cy="4553893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600" b="1" dirty="0">
                <a:solidFill>
                  <a:schemeClr val="tx1"/>
                </a:solidFill>
              </a:rPr>
              <a:t>A magic moment I remember: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I raised my eyes and you were there,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A fleeting vision, the quintessence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Of all that's beautiful and rare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I pray to mute despair and anguish,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To vain the pursuits world esteems,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Long did I hear your soothing accents,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Long did your features haunt my dreams.</a:t>
            </a:r>
            <a:endParaRPr lang="ru-RU" sz="3600" b="1" dirty="0">
              <a:solidFill>
                <a:schemeClr val="tx1"/>
              </a:solidFill>
            </a:endParaRPr>
          </a:p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18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A.S. Pushkin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850" y="1825625"/>
            <a:ext cx="5857593" cy="43488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600" b="1" dirty="0"/>
              <a:t>A magic moment I remember:</a:t>
            </a:r>
            <a:br>
              <a:rPr lang="en-US" sz="2600" b="1" dirty="0"/>
            </a:br>
            <a:r>
              <a:rPr lang="en-US" sz="2600" b="1" dirty="0"/>
              <a:t>I raised my eyes and you were there,</a:t>
            </a:r>
            <a:br>
              <a:rPr lang="en-US" sz="2600" b="1" dirty="0"/>
            </a:br>
            <a:r>
              <a:rPr lang="en-US" sz="2600" b="1" dirty="0"/>
              <a:t>A fleeting vision, the quintessence</a:t>
            </a:r>
            <a:br>
              <a:rPr lang="en-US" sz="2600" b="1" dirty="0"/>
            </a:br>
            <a:r>
              <a:rPr lang="en-US" sz="2600" b="1" dirty="0"/>
              <a:t>Of all that's beautiful and rare</a:t>
            </a:r>
            <a:br>
              <a:rPr lang="en-US" sz="2600" b="1" dirty="0"/>
            </a:br>
            <a:r>
              <a:rPr lang="en-US" sz="2600" b="1" dirty="0"/>
              <a:t>I pray to mute despair and anguish,</a:t>
            </a:r>
            <a:br>
              <a:rPr lang="en-US" sz="2600" b="1" dirty="0"/>
            </a:br>
            <a:r>
              <a:rPr lang="en-US" sz="2600" b="1" dirty="0"/>
              <a:t>To vain the pursuits world esteems,</a:t>
            </a:r>
            <a:br>
              <a:rPr lang="en-US" sz="2600" b="1" dirty="0"/>
            </a:br>
            <a:r>
              <a:rPr lang="en-US" sz="2600" b="1" dirty="0"/>
              <a:t>Long did I hear your soothing accents,</a:t>
            </a:r>
            <a:br>
              <a:rPr lang="en-US" sz="2600" b="1" dirty="0"/>
            </a:br>
            <a:r>
              <a:rPr lang="en-US" sz="2600" b="1" dirty="0"/>
              <a:t>Long did your features haunt my dreams.</a:t>
            </a:r>
            <a:endParaRPr lang="ru-RU" sz="2600" b="1" dirty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09443" y="1825625"/>
            <a:ext cx="4916031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i="0" dirty="0" smtClean="0">
                <a:solidFill>
                  <a:srgbClr val="000000"/>
                </a:solidFill>
                <a:effectLst/>
              </a:rPr>
              <a:t>Я помню чудное мгновенье:</a:t>
            </a:r>
            <a:br>
              <a:rPr lang="ru-RU" sz="2400" b="1" i="0" dirty="0" smtClean="0">
                <a:solidFill>
                  <a:srgbClr val="000000"/>
                </a:solidFill>
                <a:effectLst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</a:rPr>
              <a:t>Передо мной явилась ты,</a:t>
            </a:r>
            <a:br>
              <a:rPr lang="ru-RU" sz="2400" b="1" i="0" dirty="0" smtClean="0">
                <a:solidFill>
                  <a:srgbClr val="000000"/>
                </a:solidFill>
                <a:effectLst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</a:rPr>
              <a:t>Как мимолетное виденье,</a:t>
            </a:r>
            <a:br>
              <a:rPr lang="ru-RU" sz="2400" b="1" i="0" dirty="0" smtClean="0">
                <a:solidFill>
                  <a:srgbClr val="000000"/>
                </a:solidFill>
                <a:effectLst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</a:rPr>
              <a:t>Как гений чистой красоты.</a:t>
            </a:r>
            <a:br>
              <a:rPr lang="ru-RU" sz="2400" b="1" i="0" dirty="0" smtClean="0">
                <a:solidFill>
                  <a:srgbClr val="000000"/>
                </a:solidFill>
                <a:effectLst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</a:rPr>
              <a:t>В томленьях грусти безнадежной,</a:t>
            </a:r>
            <a:br>
              <a:rPr lang="ru-RU" sz="2400" b="1" i="0" dirty="0" smtClean="0">
                <a:solidFill>
                  <a:srgbClr val="000000"/>
                </a:solidFill>
                <a:effectLst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</a:rPr>
              <a:t>В тревогах шумной суеты,</a:t>
            </a:r>
            <a:br>
              <a:rPr lang="ru-RU" sz="2400" b="1" i="0" dirty="0" smtClean="0">
                <a:solidFill>
                  <a:srgbClr val="000000"/>
                </a:solidFill>
                <a:effectLst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</a:rPr>
              <a:t>Звучал мне долго голос нежный</a:t>
            </a:r>
            <a:br>
              <a:rPr lang="ru-RU" sz="2400" b="1" i="0" dirty="0" smtClean="0">
                <a:solidFill>
                  <a:srgbClr val="000000"/>
                </a:solidFill>
                <a:effectLst/>
              </a:rPr>
            </a:br>
            <a:r>
              <a:rPr lang="ru-RU" sz="2400" b="1" i="0" dirty="0" smtClean="0">
                <a:solidFill>
                  <a:srgbClr val="000000"/>
                </a:solidFill>
                <a:effectLst/>
              </a:rPr>
              <a:t>И снились милые черты.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4482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2107</TotalTime>
  <Words>417</Words>
  <Application>Microsoft Office PowerPoint</Application>
  <PresentationFormat>Широкоэкранный</PresentationFormat>
  <Paragraphs>94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Corbel</vt:lpstr>
      <vt:lpstr>Times New Roman</vt:lpstr>
      <vt:lpstr>Базис</vt:lpstr>
      <vt:lpstr>Literature</vt:lpstr>
      <vt:lpstr>Guess the poem</vt:lpstr>
      <vt:lpstr>Borodino, Mikhail Lermontov</vt:lpstr>
      <vt:lpstr>Guess the poem</vt:lpstr>
      <vt:lpstr>The Sail, Mikhail Lermontov</vt:lpstr>
      <vt:lpstr>Guess the poem</vt:lpstr>
      <vt:lpstr>A.S. Pushkin</vt:lpstr>
      <vt:lpstr>Guess the poem</vt:lpstr>
      <vt:lpstr>A.S. Pushkin</vt:lpstr>
      <vt:lpstr>Guess the poem</vt:lpstr>
      <vt:lpstr>A.S. Pushkin</vt:lpstr>
      <vt:lpstr>Guess the poem</vt:lpstr>
      <vt:lpstr>F. Tutchev</vt:lpstr>
      <vt:lpstr>Guess the poem</vt:lpstr>
      <vt:lpstr>Sergei Yesenin</vt:lpstr>
      <vt:lpstr>Translate the poem</vt:lpstr>
      <vt:lpstr>Alexander Blok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Borodino, Mikhail Lermontov</dc:title>
  <dc:creator>ASUS</dc:creator>
  <cp:lastModifiedBy>ASUS</cp:lastModifiedBy>
  <cp:revision>12</cp:revision>
  <dcterms:created xsi:type="dcterms:W3CDTF">2021-02-25T06:03:13Z</dcterms:created>
  <dcterms:modified xsi:type="dcterms:W3CDTF">2021-03-01T05:57:47Z</dcterms:modified>
</cp:coreProperties>
</file>