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691813" cy="75628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870" y="42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5024" y="350520"/>
            <a:ext cx="612648" cy="2987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900" b="1" dirty="0">
                <a:latin typeface="Times New Roman"/>
              </a:rPr>
              <a:t>6</a:t>
            </a:r>
            <a:r>
              <a:rPr lang="en-US" sz="2900" b="1" dirty="0" smtClean="0">
                <a:latin typeface="Times New Roman"/>
              </a:rPr>
              <a:t>-A</a:t>
            </a:r>
            <a:endParaRPr lang="en-US" sz="29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2648" y="899160"/>
            <a:ext cx="9372600" cy="7498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288"/>
              </a:lnSpc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Read the text </a:t>
            </a:r>
            <a:r>
              <a:rPr lang="en-US" sz="2600" b="1" i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«New Year in Russia»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and complete the sentences with</a:t>
            </a:r>
          </a:p>
          <a:p>
            <a:pPr indent="0">
              <a:lnSpc>
                <a:spcPts val="3288"/>
              </a:lnSpc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the necessary words: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tree, New, people, decorate, </a:t>
            </a: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/>
              </a:rPr>
              <a:t>janvier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, happy.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0184" y="2392680"/>
            <a:ext cx="9372600" cy="874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1050"/>
              </a:spcAft>
            </a:pPr>
            <a:r>
              <a:rPr lang="en-US" sz="3000" dirty="0">
                <a:latin typeface="Times New Roman"/>
              </a:rPr>
              <a:t>1. The 1</a:t>
            </a:r>
            <a:r>
              <a:rPr lang="en-US" sz="3000" baseline="30000" dirty="0">
                <a:latin typeface="Times New Roman"/>
              </a:rPr>
              <a:t>st</a:t>
            </a:r>
            <a:r>
              <a:rPr lang="en-US" sz="3000" dirty="0">
                <a:latin typeface="Times New Roman"/>
              </a:rPr>
              <a:t> of .............. is New Year Day.</a:t>
            </a:r>
          </a:p>
          <a:p>
            <a:pPr indent="0" algn="just">
              <a:spcAft>
                <a:spcPts val="1050"/>
              </a:spcAft>
            </a:pPr>
            <a:r>
              <a:rPr lang="en-US" sz="3000" dirty="0">
                <a:latin typeface="Times New Roman"/>
              </a:rPr>
              <a:t>2. It’s a</a:t>
            </a:r>
            <a:r>
              <a:rPr lang="ru-RU" sz="3000" dirty="0">
                <a:latin typeface="Times New Roman"/>
              </a:rPr>
              <a:t> </a:t>
            </a:r>
            <a:r>
              <a:rPr lang="en-US" sz="3000" dirty="0">
                <a:latin typeface="Times New Roman"/>
              </a:rPr>
              <a:t>........... holiday for a lot of people in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5696" y="3355848"/>
            <a:ext cx="9948314" cy="32217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720"/>
              </a:lnSpc>
              <a:spcBef>
                <a:spcPts val="1050"/>
              </a:spcBef>
            </a:pPr>
            <a:r>
              <a:rPr lang="en-US" sz="3000" dirty="0">
                <a:latin typeface="Times New Roman"/>
              </a:rPr>
              <a:t>Russia.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3.    All Russian people celebrate ......... Year.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4.    Every year there is a very big New Year ......... in the center of Moscow, in Red Square.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5.    Some weeks before New Year Russian ............ are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busy.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6.    They buy a New Year tree and ................ it with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2648" y="6665976"/>
            <a:ext cx="6888480" cy="3840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/>
            <a:r>
              <a:rPr lang="en-US" sz="3000">
                <a:latin typeface="Times New Roman"/>
              </a:rPr>
              <a:t>toys, coloured balls and little coloured lights.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A825C86A-A4FF-4395-9F06-389C7C0FD840}"/>
              </a:ext>
            </a:extLst>
          </p:cNvPr>
          <p:cNvSpPr/>
          <p:nvPr/>
        </p:nvSpPr>
        <p:spPr>
          <a:xfrm>
            <a:off x="2611869" y="2227172"/>
            <a:ext cx="1281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/>
              </a:rPr>
              <a:t>janvier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4A8C936E-AAC1-480E-B826-0FB1E614FC46}"/>
              </a:ext>
            </a:extLst>
          </p:cNvPr>
          <p:cNvSpPr/>
          <p:nvPr/>
        </p:nvSpPr>
        <p:spPr>
          <a:xfrm>
            <a:off x="1936519" y="2860638"/>
            <a:ext cx="1144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happy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6B4CF4D-3F56-475A-99C8-37F0D5115743}"/>
              </a:ext>
            </a:extLst>
          </p:cNvPr>
          <p:cNvSpPr/>
          <p:nvPr/>
        </p:nvSpPr>
        <p:spPr>
          <a:xfrm>
            <a:off x="5757672" y="3617757"/>
            <a:ext cx="862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New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353DAFD-C3F5-417D-BA8D-F81081EA3152}"/>
              </a:ext>
            </a:extLst>
          </p:cNvPr>
          <p:cNvSpPr/>
          <p:nvPr/>
        </p:nvSpPr>
        <p:spPr>
          <a:xfrm>
            <a:off x="7727933" y="4140977"/>
            <a:ext cx="864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tree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E07D0AF-9FD1-4F62-8A3B-4F563BAB9AAC}"/>
              </a:ext>
            </a:extLst>
          </p:cNvPr>
          <p:cNvSpPr/>
          <p:nvPr/>
        </p:nvSpPr>
        <p:spPr>
          <a:xfrm>
            <a:off x="7226901" y="5097670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people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CE2F4911-FE6F-4ED4-BA84-0E39FDF0B06C}"/>
              </a:ext>
            </a:extLst>
          </p:cNvPr>
          <p:cNvSpPr/>
          <p:nvPr/>
        </p:nvSpPr>
        <p:spPr>
          <a:xfrm>
            <a:off x="5970003" y="6054363"/>
            <a:ext cx="1531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/>
              </a:rPr>
              <a:t>decorare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92496" y="341376"/>
            <a:ext cx="505968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 dirty="0">
                <a:latin typeface="Times New Roman"/>
              </a:rPr>
              <a:t>6</a:t>
            </a:r>
            <a:r>
              <a:rPr lang="en-US" sz="2600" b="1" dirty="0" smtClean="0">
                <a:latin typeface="Times New Roman"/>
              </a:rPr>
              <a:t>-</a:t>
            </a:r>
            <a:r>
              <a:rPr lang="ru-RU" sz="2600" b="1" dirty="0">
                <a:latin typeface="Times New Roman"/>
              </a:rPr>
              <a:t>Б</a:t>
            </a:r>
            <a:endParaRPr lang="en-US" sz="26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2648" y="838200"/>
            <a:ext cx="9494520" cy="731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240"/>
              </a:lnSpc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Read the text </a:t>
            </a:r>
            <a:r>
              <a:rPr lang="en-US" sz="2600" b="1" i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«New Year in Russia»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and complete the sentences with</a:t>
            </a:r>
          </a:p>
          <a:p>
            <a:pPr indent="0">
              <a:lnSpc>
                <a:spcPts val="3240"/>
              </a:lnSpc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the necessary words: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busy, New, les </a:t>
            </a: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/>
              </a:rPr>
              <a:t>cadeaux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, eat, </a:t>
            </a: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/>
              </a:rPr>
              <a:t>janvier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, streets.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2648" y="2301240"/>
            <a:ext cx="9494520" cy="50962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7.    The shops in Russia are very ......... before New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Year.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8.    Russian people buy …................ for their family and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friends.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9.    They buy food and drink for ......... Year parties.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10.    There is a beautiful New Year tree in the center of every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Russian town or city on the 1</a:t>
            </a:r>
            <a:r>
              <a:rPr lang="en-US" sz="3000" baseline="30000" dirty="0">
                <a:latin typeface="Times New Roman"/>
              </a:rPr>
              <a:t>st</a:t>
            </a:r>
            <a:r>
              <a:rPr lang="en-US" sz="3000" dirty="0">
                <a:latin typeface="Times New Roman"/>
              </a:rPr>
              <a:t> of  ............ 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11.    The ............ in Russian towns and cities are decorated,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too.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12.    For New Year supper Russian people ...... different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salads, fish and vegetables.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199F8B6-F9F8-409A-A06F-068BD5C152AD}"/>
              </a:ext>
            </a:extLst>
          </p:cNvPr>
          <p:cNvSpPr/>
          <p:nvPr/>
        </p:nvSpPr>
        <p:spPr>
          <a:xfrm>
            <a:off x="5745480" y="2200975"/>
            <a:ext cx="9044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busy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DD4E034-7A9A-40D5-8968-8560D14AD5E4}"/>
              </a:ext>
            </a:extLst>
          </p:cNvPr>
          <p:cNvSpPr/>
          <p:nvPr/>
        </p:nvSpPr>
        <p:spPr>
          <a:xfrm>
            <a:off x="4366603" y="3093840"/>
            <a:ext cx="1928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les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</a:rPr>
              <a:t>cadeaux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4D8CCB5-16C9-4EE3-8C00-4BDD5763C20B}"/>
              </a:ext>
            </a:extLst>
          </p:cNvPr>
          <p:cNvSpPr/>
          <p:nvPr/>
        </p:nvSpPr>
        <p:spPr>
          <a:xfrm>
            <a:off x="5692589" y="3986705"/>
            <a:ext cx="862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New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902FD5D-6EC9-4DE2-967A-6E56C1324EEE}"/>
              </a:ext>
            </a:extLst>
          </p:cNvPr>
          <p:cNvSpPr/>
          <p:nvPr/>
        </p:nvSpPr>
        <p:spPr>
          <a:xfrm>
            <a:off x="5779423" y="4991606"/>
            <a:ext cx="12811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/>
              </a:rPr>
              <a:t>janvier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E9031B51-C2FF-46E3-84B1-AC45E77A1201}"/>
              </a:ext>
            </a:extLst>
          </p:cNvPr>
          <p:cNvSpPr/>
          <p:nvPr/>
        </p:nvSpPr>
        <p:spPr>
          <a:xfrm>
            <a:off x="2096661" y="5468660"/>
            <a:ext cx="1173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streets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B70D3F9-266A-4D75-9547-7A09862D1D20}"/>
              </a:ext>
            </a:extLst>
          </p:cNvPr>
          <p:cNvSpPr/>
          <p:nvPr/>
        </p:nvSpPr>
        <p:spPr>
          <a:xfrm>
            <a:off x="7195588" y="6386327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eat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8072" y="341376"/>
            <a:ext cx="509016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600" b="1" dirty="0" smtClean="0">
                <a:latin typeface="Times New Roman"/>
              </a:rPr>
              <a:t>6</a:t>
            </a:r>
            <a:r>
              <a:rPr lang="en-US" sz="2600" b="1" dirty="0" smtClean="0">
                <a:latin typeface="Times New Roman"/>
              </a:rPr>
              <a:t>-</a:t>
            </a:r>
            <a:r>
              <a:rPr lang="ru-RU" sz="2600" b="1" dirty="0" smtClean="0">
                <a:latin typeface="Times New Roman"/>
              </a:rPr>
              <a:t>А</a:t>
            </a:r>
            <a:endParaRPr lang="en-US" sz="26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2648" y="838200"/>
            <a:ext cx="9235440" cy="7315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240"/>
              </a:lnSpc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Read the text </a:t>
            </a:r>
            <a:r>
              <a:rPr lang="en-US" sz="2600" b="1" i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«New Year in Russia»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and complete the sentences with</a:t>
            </a:r>
          </a:p>
          <a:p>
            <a:pPr indent="0">
              <a:lnSpc>
                <a:spcPts val="3240"/>
              </a:lnSpc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the necessary words: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les </a:t>
            </a: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/>
              </a:rPr>
              <a:t>cadeaux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, New, dearest, o’clock, people.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2648" y="2301240"/>
            <a:ext cx="9235440" cy="1786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0" indent="0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13.    At night when the Kremlin clock strikes 12, Russian ............ drink a toast to the New Year.</a:t>
            </a:r>
          </a:p>
          <a:p>
            <a:pPr marL="127000"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14.    Russian people wish their ............ and nearest a</a:t>
            </a:r>
          </a:p>
          <a:p>
            <a:pPr marL="127000"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happy New Year.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43712" y="4175760"/>
            <a:ext cx="8988552" cy="780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1050"/>
              </a:spcAft>
            </a:pPr>
            <a:r>
              <a:rPr lang="en-US" sz="3000" dirty="0">
                <a:latin typeface="Times New Roman"/>
              </a:rPr>
              <a:t>15.    At 3 ............. it’s time for tea and New Year cake.</a:t>
            </a:r>
          </a:p>
          <a:p>
            <a:pPr indent="0" algn="just">
              <a:spcAft>
                <a:spcPts val="1050"/>
              </a:spcAft>
            </a:pPr>
            <a:r>
              <a:rPr lang="en-US" sz="3000" dirty="0">
                <a:latin typeface="Times New Roman"/>
              </a:rPr>
              <a:t>16.    On ........ Year Father Frost comes.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7583" y="5120640"/>
            <a:ext cx="7833360" cy="38404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>
              <a:spcBef>
                <a:spcPts val="1050"/>
              </a:spcBef>
            </a:pPr>
            <a:r>
              <a:rPr lang="en-US" sz="3000" dirty="0">
                <a:latin typeface="Times New Roman"/>
              </a:rPr>
              <a:t>17. He has got a big bag of ……............ for children.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932A85FB-B5EA-4BFC-A7BC-ABD44A6ABB46}"/>
              </a:ext>
            </a:extLst>
          </p:cNvPr>
          <p:cNvSpPr/>
          <p:nvPr/>
        </p:nvSpPr>
        <p:spPr>
          <a:xfrm>
            <a:off x="737583" y="2591139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people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6A39010-5E67-4A7A-9618-AFBA6E7294E4}"/>
              </a:ext>
            </a:extLst>
          </p:cNvPr>
          <p:cNvSpPr/>
          <p:nvPr/>
        </p:nvSpPr>
        <p:spPr>
          <a:xfrm>
            <a:off x="5537672" y="3114359"/>
            <a:ext cx="1293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nearest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774FC90-3524-4693-8E0F-32CD8D94458E}"/>
              </a:ext>
            </a:extLst>
          </p:cNvPr>
          <p:cNvSpPr/>
          <p:nvPr/>
        </p:nvSpPr>
        <p:spPr>
          <a:xfrm>
            <a:off x="2260455" y="4070514"/>
            <a:ext cx="12811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o’clock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47211C42-B779-4C16-8A14-484F8514D503}"/>
              </a:ext>
            </a:extLst>
          </p:cNvPr>
          <p:cNvSpPr/>
          <p:nvPr/>
        </p:nvSpPr>
        <p:spPr>
          <a:xfrm>
            <a:off x="2114741" y="4644998"/>
            <a:ext cx="862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New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1264776-52C9-4632-8103-2C61E37913DE}"/>
              </a:ext>
            </a:extLst>
          </p:cNvPr>
          <p:cNvSpPr/>
          <p:nvPr/>
        </p:nvSpPr>
        <p:spPr>
          <a:xfrm>
            <a:off x="4900689" y="4981468"/>
            <a:ext cx="1928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les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</a:rPr>
              <a:t>cadeaux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9492" y="291256"/>
            <a:ext cx="499872" cy="2590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-RU" sz="2600" b="1" dirty="0">
                <a:latin typeface="Times New Roman"/>
              </a:rPr>
              <a:t>А</a:t>
            </a:r>
            <a:r>
              <a:rPr lang="en-US" sz="2600" b="1" smtClean="0">
                <a:latin typeface="Times New Roman"/>
              </a:rPr>
              <a:t>-</a:t>
            </a:r>
            <a:r>
              <a:rPr lang="ru-RU" sz="2600" b="1" dirty="0">
                <a:latin typeface="Times New Roman"/>
              </a:rPr>
              <a:t>А</a:t>
            </a:r>
            <a:endParaRPr lang="en-US" sz="26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2648" y="838200"/>
            <a:ext cx="9235440" cy="1283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672"/>
              </a:lnSpc>
              <a:spcAft>
                <a:spcPts val="3570"/>
              </a:spcAft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Read the text </a:t>
            </a:r>
            <a:r>
              <a:rPr lang="en-US" sz="2600" b="1" i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«New Year in Russia»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 and complete the sentences with the necessary words: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les </a:t>
            </a: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  <a:latin typeface="Times New Roman"/>
              </a:rPr>
              <a:t>cadeaux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, New, dearest, visit, people, January.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1792" y="2223247"/>
            <a:ext cx="9415272" cy="482677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3720"/>
              </a:lnSpc>
              <a:spcBef>
                <a:spcPts val="3570"/>
              </a:spcBef>
            </a:pPr>
            <a:r>
              <a:rPr lang="en-US" sz="3000" dirty="0">
                <a:latin typeface="Times New Roman"/>
              </a:rPr>
              <a:t>18. Father Frost puts ................... under the New Year tree.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19. In the morning on the 1</a:t>
            </a:r>
            <a:r>
              <a:rPr lang="en-US" sz="3000" baseline="30000" dirty="0">
                <a:latin typeface="Times New Roman"/>
              </a:rPr>
              <a:t>st</a:t>
            </a:r>
            <a:r>
              <a:rPr lang="en-US" sz="3000" dirty="0">
                <a:latin typeface="Times New Roman"/>
              </a:rPr>
              <a:t> of ............... Russian people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open their presents and they all are happy with what they get.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20. In the evening on the 1</a:t>
            </a:r>
            <a:r>
              <a:rPr lang="en-US" sz="3000" baseline="30000" dirty="0">
                <a:latin typeface="Times New Roman"/>
              </a:rPr>
              <a:t>st</a:t>
            </a:r>
            <a:r>
              <a:rPr lang="en-US" sz="3000" dirty="0">
                <a:latin typeface="Times New Roman"/>
              </a:rPr>
              <a:t> of January people go to the main square to look at the ........ Year tree.</a:t>
            </a:r>
          </a:p>
          <a:p>
            <a:pPr indent="0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21.  For some days after New Year Russian people ....... relatives and friends or have parties at home.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22.  Russian ........... do not work up to the 9</a:t>
            </a:r>
            <a:r>
              <a:rPr lang="en-US" sz="3000" baseline="30000" dirty="0">
                <a:latin typeface="Times New Roman"/>
              </a:rPr>
              <a:t>th</a:t>
            </a:r>
            <a:r>
              <a:rPr lang="en-US" sz="3000" dirty="0">
                <a:latin typeface="Times New Roman"/>
              </a:rPr>
              <a:t> of</a:t>
            </a:r>
          </a:p>
          <a:p>
            <a:pPr indent="0" algn="just">
              <a:lnSpc>
                <a:spcPts val="3720"/>
              </a:lnSpc>
            </a:pPr>
            <a:r>
              <a:rPr lang="en-US" sz="3000" dirty="0">
                <a:latin typeface="Times New Roman"/>
              </a:rPr>
              <a:t>January.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9F58373-6813-4EEC-9343-E861B2DBDE14}"/>
              </a:ext>
            </a:extLst>
          </p:cNvPr>
          <p:cNvSpPr/>
          <p:nvPr/>
        </p:nvSpPr>
        <p:spPr>
          <a:xfrm>
            <a:off x="3776187" y="2057467"/>
            <a:ext cx="19287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les </a:t>
            </a:r>
            <a:r>
              <a:rPr lang="en-US" sz="2800" b="1" dirty="0" err="1">
                <a:solidFill>
                  <a:srgbClr val="FF0000"/>
                </a:solidFill>
                <a:latin typeface="Times New Roman"/>
              </a:rPr>
              <a:t>cadeaux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EBBF3DE4-2B80-428A-BF45-FEDE4FA05613}"/>
              </a:ext>
            </a:extLst>
          </p:cNvPr>
          <p:cNvSpPr/>
          <p:nvPr/>
        </p:nvSpPr>
        <p:spPr>
          <a:xfrm>
            <a:off x="5404104" y="2539896"/>
            <a:ext cx="1462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January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766F14E2-531D-4F23-B987-80C8601338CE}"/>
              </a:ext>
            </a:extLst>
          </p:cNvPr>
          <p:cNvSpPr/>
          <p:nvPr/>
        </p:nvSpPr>
        <p:spPr>
          <a:xfrm>
            <a:off x="3776187" y="3976936"/>
            <a:ext cx="862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New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29960D69-2331-4C35-913E-2C477BCFD795}"/>
              </a:ext>
            </a:extLst>
          </p:cNvPr>
          <p:cNvSpPr/>
          <p:nvPr/>
        </p:nvSpPr>
        <p:spPr>
          <a:xfrm>
            <a:off x="8287077" y="4375025"/>
            <a:ext cx="822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visit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312C8736-690F-41CC-BD41-07C67971A64C}"/>
              </a:ext>
            </a:extLst>
          </p:cNvPr>
          <p:cNvSpPr/>
          <p:nvPr/>
        </p:nvSpPr>
        <p:spPr>
          <a:xfrm>
            <a:off x="2511954" y="5373185"/>
            <a:ext cx="11817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people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500</Words>
  <Application>Microsoft Office PowerPoint</Application>
  <PresentationFormat>Произвольный</PresentationFormat>
  <Paragraphs>66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User</dc:creator>
  <cp:keywords/>
  <cp:lastModifiedBy>Светлана</cp:lastModifiedBy>
  <cp:revision>6</cp:revision>
  <dcterms:modified xsi:type="dcterms:W3CDTF">2023-02-11T14:32:44Z</dcterms:modified>
</cp:coreProperties>
</file>