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0" r:id="rId4"/>
  </p:sldMasterIdLst>
  <p:notesMasterIdLst>
    <p:notesMasterId r:id="rId15"/>
  </p:notesMasterIdLst>
  <p:sldIdLst>
    <p:sldId id="256" r:id="rId5"/>
    <p:sldId id="274" r:id="rId6"/>
    <p:sldId id="258" r:id="rId7"/>
    <p:sldId id="285" r:id="rId8"/>
    <p:sldId id="278" r:id="rId9"/>
    <p:sldId id="276" r:id="rId10"/>
    <p:sldId id="277" r:id="rId11"/>
    <p:sldId id="281" r:id="rId12"/>
    <p:sldId id="270" r:id="rId13"/>
    <p:sldId id="286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0323" autoAdjust="0"/>
  </p:normalViewPr>
  <p:slideViewPr>
    <p:cSldViewPr>
      <p:cViewPr>
        <p:scale>
          <a:sx n="60" d="100"/>
          <a:sy n="60" d="100"/>
        </p:scale>
        <p:origin x="-2496" y="-10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A5AB49CC-2F3E-4163-91CD-02ED0986F5FB}" type="datetimeFigureOut">
              <a:rPr lang="ru-RU"/>
              <a:pPr/>
              <a:t>21.11.2019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9E8F1D79-C231-4825-9975-4D3E4F2E0469}" type="slidenum">
              <a:rPr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0587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1400" b="1" dirty="0" smtClean="0"/>
              <a:t>Анимированный снежный</a:t>
            </a:r>
            <a:r>
              <a:rPr lang="ru-RU" sz="1400" b="1" baseline="0" dirty="0" smtClean="0"/>
              <a:t> пейзаж</a:t>
            </a:r>
          </a:p>
          <a:p>
            <a:r>
              <a:rPr lang="ru-RU" sz="1400" baseline="0" dirty="0" smtClean="0"/>
              <a:t>(сложный)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="1" dirty="0" smtClean="0"/>
              <a:t>Совет</a:t>
            </a:r>
            <a:r>
              <a:rPr lang="ru-RU" b="0" dirty="0" smtClean="0"/>
              <a:t>:</a:t>
            </a:r>
            <a:r>
              <a:rPr lang="ru-RU" dirty="0" smtClean="0"/>
              <a:t> Чтобы</a:t>
            </a:r>
            <a:r>
              <a:rPr lang="ru-RU" baseline="0" dirty="0" smtClean="0"/>
              <a:t> получить наилучшие результаты от применения данного эффекта, используйте большое изображение с высоким разрешением. В этом примере используется рисунок размером 2000 пикселей в ширину и 750 пикселей в высоту. </a:t>
            </a:r>
            <a:r>
              <a:rPr lang="ru-RU" b="0" baseline="0" dirty="0" smtClean="0"/>
              <a:t>Для воспроизведения эффектов анимации рекомендуется использовать направляющие. </a:t>
            </a:r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pPr marL="228600" indent="-228600">
              <a:buFont typeface="+mj-lt"/>
              <a:buNone/>
            </a:pPr>
            <a:endParaRPr lang="ru-RU" b="0" baseline="0" dirty="0" smtClean="0"/>
          </a:p>
          <a:p>
            <a:r>
              <a:rPr lang="ru-RU" baseline="0" dirty="0" smtClean="0"/>
              <a:t>Чтобы отобразить и настроить направляющие,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Щелкните фон слайда правой кнопкой мыши</a:t>
            </a:r>
            <a:r>
              <a:rPr lang="ru-RU" sz="1200" baseline="0" dirty="0" smtClean="0"/>
              <a:t> и</a:t>
            </a:r>
            <a:r>
              <a:rPr lang="ru-RU" sz="1200" dirty="0" smtClean="0"/>
              <a:t> выберите пункт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.</a:t>
            </a:r>
            <a:r>
              <a:rPr lang="ru-RU" sz="1200" b="1" baseline="0" dirty="0" smtClean="0"/>
              <a:t> </a:t>
            </a:r>
            <a:r>
              <a:rPr lang="ru-RU" sz="1200" b="0" dirty="0" smtClean="0"/>
              <a:t>В диалоговом окне </a:t>
            </a:r>
            <a:r>
              <a:rPr lang="ru-RU" sz="1200" b="1" dirty="0" smtClean="0"/>
              <a:t>Сетка и направляющие</a:t>
            </a:r>
            <a:r>
              <a:rPr lang="ru-RU" sz="1200" b="0" dirty="0" smtClean="0"/>
              <a:t> в разделе </a:t>
            </a:r>
            <a:r>
              <a:rPr lang="ru-RU" sz="1200" b="1" dirty="0" smtClean="0"/>
              <a:t>Параметры</a:t>
            </a:r>
            <a:r>
              <a:rPr lang="ru-RU" sz="1200" dirty="0" smtClean="0"/>
              <a:t> </a:t>
            </a:r>
            <a:r>
              <a:rPr lang="ru-RU" sz="1200" b="1" dirty="0" smtClean="0"/>
              <a:t>направляющих</a:t>
            </a:r>
            <a:r>
              <a:rPr lang="ru-RU" sz="1200" b="0" dirty="0" smtClean="0"/>
              <a:t> установите флажок</a:t>
            </a:r>
            <a:r>
              <a:rPr lang="ru-RU" sz="1200" b="0" baseline="0" dirty="0" smtClean="0"/>
              <a:t> </a:t>
            </a:r>
            <a:r>
              <a:rPr lang="ru-RU" sz="1200" b="1" dirty="0" smtClean="0"/>
              <a:t>Показывать</a:t>
            </a:r>
            <a:r>
              <a:rPr lang="ru-RU" sz="1200" dirty="0" smtClean="0"/>
              <a:t>  </a:t>
            </a:r>
            <a:r>
              <a:rPr lang="ru-RU" sz="1200" b="1" dirty="0" smtClean="0"/>
              <a:t>направляющие</a:t>
            </a:r>
            <a:r>
              <a:rPr lang="ru-RU" sz="1200" dirty="0" smtClean="0"/>
              <a:t> </a:t>
            </a:r>
            <a:r>
              <a:rPr lang="ru-RU" sz="1200" b="0" dirty="0" smtClean="0"/>
              <a:t> и нажмите кнопку </a:t>
            </a:r>
            <a:r>
              <a:rPr lang="ru-RU" sz="1200" b="1" dirty="0" smtClean="0"/>
              <a:t>ОК</a:t>
            </a:r>
            <a:r>
              <a:rPr lang="ru-RU" sz="1200" b="0" dirty="0" smtClean="0"/>
              <a:t>.</a:t>
            </a:r>
            <a:r>
              <a:rPr lang="ru-RU" sz="1200" b="0" baseline="0" dirty="0" smtClean="0"/>
              <a:t> (</a:t>
            </a:r>
            <a:r>
              <a:rPr lang="ru-RU" sz="1200" b="0" dirty="0" smtClean="0"/>
              <a:t>Примечание: </a:t>
            </a:r>
            <a:r>
              <a:rPr lang="ru-RU" sz="1200" dirty="0" smtClean="0"/>
              <a:t>на слайде появятся одна горизонтальная и одна вертикальная направляющие</a:t>
            </a:r>
            <a:r>
              <a:rPr lang="ru-RU" sz="1200" baseline="0" dirty="0" smtClean="0"/>
              <a:t> в положении </a:t>
            </a:r>
            <a:r>
              <a:rPr lang="ru-RU" sz="1200" dirty="0" smtClean="0"/>
              <a:t>0,00, которое используется</a:t>
            </a:r>
            <a:r>
              <a:rPr lang="ru-RU" sz="1200" baseline="0" dirty="0" smtClean="0"/>
              <a:t> по умолчанию</a:t>
            </a:r>
            <a:r>
              <a:rPr lang="ru-RU" sz="1200" dirty="0" smtClean="0"/>
              <a:t>. При</a:t>
            </a:r>
            <a:r>
              <a:rPr lang="ru-RU" sz="1200" baseline="0" dirty="0" smtClean="0"/>
              <a:t> перетаскивании направляющих новое положение будет обозначаться курсором.</a:t>
            </a:r>
            <a:r>
              <a:rPr lang="ru-RU" sz="1200" dirty="0" smtClean="0"/>
              <a:t>)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Нажмите и удерживайте клавишу CTRL, выберите вертикальную</a:t>
            </a:r>
            <a:r>
              <a:rPr lang="ru-RU" sz="1200" baseline="0" dirty="0" smtClean="0"/>
              <a:t> направляющую и </a:t>
            </a:r>
            <a:r>
              <a:rPr lang="ru-RU" sz="1200" dirty="0" smtClean="0"/>
              <a:t>перетащите ее вправо в положение</a:t>
            </a:r>
            <a:r>
              <a:rPr lang="ru-RU" sz="1200" baseline="0" dirty="0" smtClean="0"/>
              <a:t> 12</a:t>
            </a:r>
            <a:r>
              <a:rPr lang="ru-RU" sz="1200" dirty="0" smtClean="0"/>
              <a:t>,70.</a:t>
            </a:r>
          </a:p>
          <a:p>
            <a:endParaRPr lang="ru-RU" baseline="0" dirty="0" smtClean="0"/>
          </a:p>
          <a:p>
            <a:endParaRPr lang="ru-RU" baseline="0" dirty="0" smtClean="0"/>
          </a:p>
          <a:p>
            <a:r>
              <a:rPr lang="ru-RU" baseline="0" dirty="0" smtClean="0"/>
              <a:t>Чтобы воспроизвести на этом слайде эффекты для рисунков,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Главная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Слайды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Макет</a:t>
            </a:r>
            <a:r>
              <a:rPr lang="ru-RU" sz="1200" dirty="0" smtClean="0"/>
              <a:t> и выберите вариант </a:t>
            </a:r>
            <a:r>
              <a:rPr lang="ru-RU" sz="1200" b="1" dirty="0" smtClean="0"/>
              <a:t>Пустой слайд</a:t>
            </a:r>
            <a:r>
              <a:rPr lang="ru-RU" sz="120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dirty="0" smtClean="0"/>
              <a:t>На вкладке </a:t>
            </a:r>
            <a:r>
              <a:rPr lang="ru-RU" sz="1200" b="1" dirty="0" smtClean="0"/>
              <a:t>Вставка</a:t>
            </a:r>
            <a:r>
              <a:rPr lang="ru-RU" sz="1200" dirty="0" smtClean="0"/>
              <a:t> в группе </a:t>
            </a:r>
            <a:r>
              <a:rPr lang="ru-RU" sz="1200" b="1" dirty="0" smtClean="0"/>
              <a:t>Изображения</a:t>
            </a:r>
            <a:r>
              <a:rPr lang="ru-RU" sz="1200" dirty="0" smtClean="0"/>
              <a:t> нажмите кнопку </a:t>
            </a:r>
            <a:r>
              <a:rPr lang="ru-RU" sz="1200" b="1" dirty="0" smtClean="0"/>
              <a:t>Рисунок</a:t>
            </a:r>
            <a:r>
              <a:rPr lang="ru-RU" sz="1200" dirty="0" smtClean="0"/>
              <a:t>. В диалоговом окне </a:t>
            </a:r>
            <a:r>
              <a:rPr lang="ru-RU" sz="1200" b="1" dirty="0" smtClean="0"/>
              <a:t>Вставка</a:t>
            </a:r>
            <a:r>
              <a:rPr lang="ru-RU" sz="1200" b="1" baseline="0" dirty="0" smtClean="0"/>
              <a:t> рисунка</a:t>
            </a:r>
            <a:r>
              <a:rPr lang="ru-RU" sz="1200" baseline="0" dirty="0" smtClean="0"/>
              <a:t> выберите рисунок и нажмите кнопку </a:t>
            </a:r>
            <a:r>
              <a:rPr lang="ru-RU" sz="1200" b="1" baseline="0" dirty="0" smtClean="0"/>
              <a:t>Вставить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dirty="0" smtClean="0"/>
              <a:t>На</a:t>
            </a:r>
            <a:r>
              <a:rPr lang="ru-RU" sz="1200" baseline="0" dirty="0" smtClean="0"/>
              <a:t> слайде в</a:t>
            </a:r>
            <a:r>
              <a:rPr lang="ru-RU" sz="1200" dirty="0" smtClean="0"/>
              <a:t>ыделите рисунок. </a:t>
            </a: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Работа с рисунками</a:t>
            </a:r>
            <a:r>
              <a:rPr lang="ru-RU" sz="1200" i="0" baseline="0" dirty="0" smtClean="0"/>
              <a:t>, на вложенной вкладке </a:t>
            </a:r>
            <a:r>
              <a:rPr lang="ru-RU" sz="1200" b="1" i="0" baseline="0" dirty="0" smtClean="0"/>
              <a:t>Формат</a:t>
            </a:r>
            <a:r>
              <a:rPr lang="ru-RU" sz="1200" i="0" baseline="0" dirty="0" smtClean="0"/>
              <a:t> в правом нижнем углу группы </a:t>
            </a:r>
            <a:r>
              <a:rPr lang="ru-RU" sz="1200" b="1" i="0" baseline="0" dirty="0" smtClean="0"/>
              <a:t>Размер</a:t>
            </a:r>
            <a:r>
              <a:rPr lang="ru-RU" sz="1200" i="0" baseline="0" dirty="0" smtClean="0"/>
              <a:t> нажмите кнопку вызова диалогового окна </a:t>
            </a:r>
            <a:r>
              <a:rPr lang="ru-RU" sz="1200" b="1" dirty="0" smtClean="0"/>
              <a:t>Размер и положение</a:t>
            </a:r>
            <a:r>
              <a:rPr lang="ru-RU" sz="1200" b="0" baseline="0" dirty="0" smtClean="0"/>
              <a:t>. </a:t>
            </a:r>
            <a:r>
              <a:rPr lang="ru-RU" sz="1200" dirty="0" smtClean="0"/>
              <a:t>В диалоговом окне </a:t>
            </a:r>
            <a:r>
              <a:rPr lang="ru-RU" sz="1200" b="1" dirty="0" smtClean="0"/>
              <a:t>Формат рисунка </a:t>
            </a:r>
            <a:r>
              <a:rPr lang="ru-RU" sz="1200" dirty="0" smtClean="0"/>
              <a:t>измените размер рисунка или обрежьте его таким образом, чтобы</a:t>
            </a:r>
            <a:r>
              <a:rPr lang="ru-RU" sz="1200" baseline="0" dirty="0" smtClean="0"/>
              <a:t> высота составляла </a:t>
            </a:r>
            <a:r>
              <a:rPr lang="ru-RU" sz="1200" b="1" baseline="0" dirty="0" smtClean="0"/>
              <a:t>19 см</a:t>
            </a:r>
            <a:r>
              <a:rPr lang="ru-RU" sz="1200" baseline="0" dirty="0" smtClean="0"/>
              <a:t>, а </a:t>
            </a:r>
            <a:r>
              <a:rPr lang="ru-RU" sz="1200" b="0" baseline="0" dirty="0" smtClean="0"/>
              <a:t>ширина </a:t>
            </a:r>
            <a:r>
              <a:rPr lang="ru-RU" sz="1200" baseline="0" dirty="0" smtClean="0"/>
              <a:t>— </a:t>
            </a:r>
            <a:r>
              <a:rPr lang="ru-RU" sz="1200" b="1" baseline="0" dirty="0" smtClean="0"/>
              <a:t>51 см</a:t>
            </a:r>
            <a:r>
              <a:rPr lang="ru-RU" sz="1200" baseline="0" dirty="0" smtClean="0"/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обрезать рисунок,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Обрезка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Положение обрезки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Слева: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Сверху: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Чтобы изменить размер рисунка, выберите пункт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левой области, а затем в области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разделе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Размер и поворот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введите значения в поля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Высота: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Ширина: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, наведите указатель мыши на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и выполните указанные ниже действия.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параметр </a:t>
            </a:r>
            <a:r>
              <a:rPr lang="ru-RU" b="1" baseline="0" dirty="0" smtClean="0"/>
              <a:t>Выровнять относительно слайда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левому краю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Выберите пункт </a:t>
            </a:r>
            <a:r>
              <a:rPr lang="ru-RU" b="1" baseline="0" dirty="0" smtClean="0"/>
              <a:t>Выровнять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по середине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слайде эффект первой снежинки, выполните указанные ниже действия.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вкладке </a:t>
            </a:r>
            <a:r>
              <a:rPr lang="ru-RU" sz="1200" b="1" i="0" baseline="0" dirty="0" smtClean="0"/>
              <a:t>Вставка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Изображения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Картинка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В области </a:t>
            </a:r>
            <a:r>
              <a:rPr lang="ru-RU" sz="1200" b="1" baseline="0" dirty="0" smtClean="0"/>
              <a:t>Картинка</a:t>
            </a:r>
            <a:r>
              <a:rPr lang="ru-RU" sz="1200" b="0" baseline="0" dirty="0" smtClean="0"/>
              <a:t> в поле </a:t>
            </a:r>
            <a:r>
              <a:rPr lang="ru-RU" sz="1200" b="1" baseline="0" dirty="0" smtClean="0"/>
              <a:t>Искать:</a:t>
            </a:r>
            <a:r>
              <a:rPr lang="ru-RU" sz="1200" b="0" baseline="0" dirty="0" smtClean="0"/>
              <a:t> введите </a:t>
            </a:r>
            <a:r>
              <a:rPr lang="ru-RU" sz="1200" b="1" baseline="0" dirty="0" smtClean="0"/>
              <a:t>j0299587.wmf</a:t>
            </a:r>
            <a:r>
              <a:rPr lang="ru-RU" sz="1200" b="0" dirty="0" smtClean="0"/>
              <a:t>, снимите</a:t>
            </a:r>
            <a:r>
              <a:rPr lang="ru-RU" sz="1200" b="0" baseline="0" dirty="0" smtClean="0"/>
              <a:t> флажок </a:t>
            </a:r>
            <a:r>
              <a:rPr lang="ru-RU" sz="1200" b="1" baseline="0" dirty="0" smtClean="0"/>
              <a:t>Включить контент сайта Office.com</a:t>
            </a:r>
            <a:r>
              <a:rPr lang="ru-RU" sz="1200" b="0" baseline="0" dirty="0" smtClean="0"/>
              <a:t> и н</a:t>
            </a:r>
            <a:r>
              <a:rPr lang="ru-RU" sz="1200" baseline="0" dirty="0" smtClean="0"/>
              <a:t>ажмите кнопку </a:t>
            </a:r>
            <a:r>
              <a:rPr lang="ru-RU" sz="1200" b="1" baseline="0" dirty="0" smtClean="0"/>
              <a:t>Начать</a:t>
            </a:r>
            <a:r>
              <a:rPr lang="ru-RU" sz="1200" b="0" baseline="0" dirty="0" smtClean="0"/>
              <a:t>. </a:t>
            </a:r>
            <a:r>
              <a:rPr lang="ru-RU" sz="1200" baseline="0" dirty="0" smtClean="0"/>
              <a:t>Выберите в области файл картинки, чтобы вставить ее на слайд. </a:t>
            </a:r>
            <a:r>
              <a:rPr lang="ru-RU" sz="1200" i="0" baseline="0" dirty="0" smtClean="0"/>
              <a:t>Примечание: файл картинки должен иметь формат </a:t>
            </a:r>
            <a:r>
              <a:rPr lang="ru-RU" sz="1200" i="0" baseline="0" dirty="0" err="1" smtClean="0"/>
              <a:t>WMF</a:t>
            </a:r>
            <a:r>
              <a:rPr lang="ru-RU" sz="1200" i="0" baseline="0" dirty="0" smtClean="0"/>
              <a:t>. </a:t>
            </a:r>
            <a:endParaRPr lang="ru-RU" sz="1200" i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i="0" baseline="0" dirty="0" smtClean="0"/>
              <a:t>На слайде выделите картинку. На вкладке </a:t>
            </a:r>
            <a:r>
              <a:rPr lang="ru-RU" sz="1200" b="1" i="0" baseline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Рисование</a:t>
            </a:r>
            <a:r>
              <a:rPr lang="ru-RU" sz="1200" i="0" baseline="0" dirty="0" smtClean="0"/>
              <a:t> нажмите кнопку </a:t>
            </a:r>
            <a:r>
              <a:rPr lang="ru-RU" sz="1200" b="1" i="0" baseline="0" dirty="0" smtClean="0"/>
              <a:t>Упорядочить</a:t>
            </a:r>
            <a:r>
              <a:rPr lang="ru-RU" sz="1200" i="0" baseline="0" dirty="0" smtClean="0"/>
              <a:t> и выберите команду </a:t>
            </a:r>
            <a:r>
              <a:rPr lang="ru-RU" sz="1200" b="1" i="0" baseline="0" dirty="0" smtClean="0"/>
              <a:t>Разгруппировать</a:t>
            </a:r>
            <a:r>
              <a:rPr lang="ru-RU" sz="1200" i="0" baseline="0" dirty="0" smtClean="0"/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диалоговом окне </a:t>
            </a:r>
            <a:r>
              <a:rPr lang="ru-RU" sz="1200" b="1" baseline="0" dirty="0" smtClean="0"/>
              <a:t>Microsoft Office PowerPoint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Да</a:t>
            </a:r>
            <a:r>
              <a:rPr lang="ru-RU" sz="1200" baseline="0" dirty="0" smtClean="0"/>
              <a:t>. </a:t>
            </a:r>
            <a:endParaRPr lang="ru-RU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 слайде выделите преобразованную картинку.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Редактирование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Выделить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Область выделения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 области задач </a:t>
            </a:r>
            <a:r>
              <a:rPr lang="ru-RU" sz="1200" b="1" baseline="0" dirty="0" smtClean="0"/>
              <a:t>Выделение и видимость  </a:t>
            </a:r>
            <a:r>
              <a:rPr lang="ru-RU" sz="1200" baseline="0" dirty="0" smtClean="0"/>
              <a:t> выберите группу верхнего уровня. На вкладке </a:t>
            </a:r>
            <a:r>
              <a:rPr lang="ru-RU" sz="1200" b="1" baseline="0" dirty="0" smtClean="0"/>
              <a:t>Главная</a:t>
            </a:r>
            <a:r>
              <a:rPr lang="ru-RU" sz="1200" baseline="0" dirty="0" smtClean="0"/>
              <a:t> в группе </a:t>
            </a:r>
            <a:r>
              <a:rPr lang="ru-RU" sz="1200" b="1" baseline="0" dirty="0" smtClean="0"/>
              <a:t>Рисование</a:t>
            </a:r>
            <a:r>
              <a:rPr lang="ru-RU" sz="1200" baseline="0" dirty="0" smtClean="0"/>
              <a:t> нажмите кнопку </a:t>
            </a:r>
            <a:r>
              <a:rPr lang="ru-RU" sz="1200" b="1" baseline="0" dirty="0" smtClean="0"/>
              <a:t>Упорядочить</a:t>
            </a:r>
            <a:r>
              <a:rPr lang="ru-RU" sz="1200" baseline="0" dirty="0" smtClean="0"/>
              <a:t> и выберите команду </a:t>
            </a:r>
            <a:r>
              <a:rPr lang="ru-RU" sz="1200" b="1" baseline="0" dirty="0" smtClean="0"/>
              <a:t>Разгруппировать</a:t>
            </a:r>
            <a:r>
              <a:rPr lang="ru-RU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Кроме того, в области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Выберите объект </a:t>
            </a:r>
            <a:r>
              <a:rPr lang="ru-RU" sz="1200" b="1" baseline="0" dirty="0" err="1" smtClean="0"/>
              <a:t>Автофигура</a:t>
            </a:r>
            <a:r>
              <a:rPr lang="ru-RU" sz="1200" baseline="0" dirty="0" smtClean="0"/>
              <a:t> и нажмите клавишу DELETE.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sz="1200" baseline="0" dirty="0" smtClean="0"/>
              <a:t>Нажав и удерживая клавиши CTRL+SHIFT, выделите все прямоугольные фигуры и нажмите клавишу DELETE.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Кроме того,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нажмите и у</a:t>
            </a:r>
            <a:r>
              <a:rPr lang="ru-RU" baseline="0" dirty="0" smtClean="0"/>
              <a:t>держивайте клавиши CTRL</a:t>
            </a:r>
            <a:r>
              <a:rPr lang="ru-RU" sz="1200" baseline="0" dirty="0" smtClean="0"/>
              <a:t>+SHIFT</a:t>
            </a:r>
            <a:r>
              <a:rPr lang="ru-RU" baseline="0" dirty="0" smtClean="0"/>
              <a:t>, а затем выделите все фигуры с полилиниями.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Упорядочить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Группировать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sz="1200" baseline="0" dirty="0" smtClean="0"/>
              <a:t>Затем в области задач </a:t>
            </a:r>
            <a:r>
              <a:rPr lang="ru-RU" sz="1200" b="1" baseline="0" dirty="0" smtClean="0"/>
              <a:t>Выделение и видимость</a:t>
            </a:r>
            <a:r>
              <a:rPr lang="ru-RU" sz="1200" baseline="0" dirty="0" smtClean="0"/>
              <a:t> в</a:t>
            </a:r>
            <a:r>
              <a:rPr lang="ru-RU" baseline="0" dirty="0" smtClean="0"/>
              <a:t>ыделите группу объектов (снежинку).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Рисование</a:t>
            </a:r>
            <a:r>
              <a:rPr lang="ru-RU" baseline="0" dirty="0" smtClean="0"/>
              <a:t> щелкните стрелку рядом с кнопкой </a:t>
            </a:r>
            <a:r>
              <a:rPr lang="ru-RU" b="1" baseline="0" dirty="0" smtClean="0"/>
              <a:t>Заливка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фигуры</a:t>
            </a:r>
            <a:r>
              <a:rPr lang="ru-RU" baseline="0" dirty="0" smtClean="0"/>
              <a:t>, а затем в разделе</a:t>
            </a:r>
            <a:r>
              <a:rPr lang="ru-RU" b="1" baseline="0" dirty="0" smtClean="0"/>
              <a:t>Цвета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темы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Белый, Фон 1 </a:t>
            </a:r>
            <a:r>
              <a:rPr lang="ru-RU" baseline="0" dirty="0" smtClean="0"/>
              <a:t>(первая строка, первый вариант слева).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щелкните правой кнопкой мыши группу объектов и выберите команду </a:t>
            </a:r>
            <a:r>
              <a:rPr lang="ru-RU" b="1" baseline="0" dirty="0" smtClean="0"/>
              <a:t>Вырезать</a:t>
            </a:r>
            <a:r>
              <a:rPr lang="ru-RU" baseline="0" dirty="0" smtClean="0"/>
              <a:t>. На вкладке </a:t>
            </a:r>
            <a:r>
              <a:rPr lang="ru-RU" b="1" baseline="0" dirty="0" smtClean="0"/>
              <a:t>Главная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Буфер обмена</a:t>
            </a:r>
            <a:r>
              <a:rPr lang="ru-RU" baseline="0" dirty="0" smtClean="0"/>
              <a:t> щелкните стрелку под кнопкой </a:t>
            </a:r>
            <a:r>
              <a:rPr lang="ru-RU" b="1" baseline="0" dirty="0" smtClean="0"/>
              <a:t>Вставить</a:t>
            </a:r>
            <a:r>
              <a:rPr lang="ru-RU" b="0" baseline="0" dirty="0" smtClean="0"/>
              <a:t>,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Специальная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установите переключатель </a:t>
            </a:r>
            <a:r>
              <a:rPr lang="ru-RU" b="1" baseline="0" dirty="0" smtClean="0"/>
              <a:t>Вставить</a:t>
            </a:r>
            <a:r>
              <a:rPr lang="ru-RU" baseline="0" dirty="0" smtClean="0"/>
              <a:t>, а затем в списке </a:t>
            </a:r>
            <a:r>
              <a:rPr lang="ru-RU" b="1" baseline="0" dirty="0" smtClean="0"/>
              <a:t>Как: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Рисунок (PNG)</a:t>
            </a:r>
            <a:r>
              <a:rPr lang="ru-RU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8"/>
              <a:tabLst/>
              <a:defRPr lang="ru-RU"/>
            </a:pPr>
            <a:r>
              <a:rPr lang="ru-RU" baseline="0" dirty="0" smtClean="0"/>
              <a:t>На слайде выделите новую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="0" baseline="0" dirty="0" smtClean="0"/>
              <a:t> </a:t>
            </a:r>
            <a:r>
              <a:rPr lang="ru-RU" baseline="0" dirty="0" smtClean="0"/>
              <a:t>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2,54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2,21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°.</a:t>
            </a:r>
            <a:endParaRPr lang="ru-RU" baseline="0" dirty="0" smtClean="0"/>
          </a:p>
          <a:p>
            <a:pPr marL="228600" indent="-228600">
              <a:buFont typeface="+mj-lt"/>
              <a:buAutoNum type="arabicPeriod" startAt="12"/>
            </a:pPr>
            <a:r>
              <a:rPr lang="ru-RU" baseline="0" dirty="0" smtClean="0"/>
              <a:t>Перетащите снежинку в левый верхний угол рисунка.</a:t>
            </a:r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AutoNum type="arabicPeriod" startAt="12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второй снежинки,</a:t>
            </a:r>
            <a:r>
              <a:rPr lang="ru-RU" baseline="0" dirty="0" smtClean="0"/>
              <a:t> выполните указанные ниже действия.</a:t>
            </a: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 слайде выделите снежинку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вторую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1,07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0,91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вторую снежинку за левый край слайда.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AutoNum type="arabicPeriod"/>
            </a:pPr>
            <a:endParaRPr lang="ru-RU" dirty="0" smtClean="0"/>
          </a:p>
          <a:p>
            <a:pPr marL="228600" indent="-228600">
              <a:buFont typeface="+mj-lt"/>
              <a:buNone/>
            </a:pPr>
            <a:r>
              <a:rPr lang="ru-RU" dirty="0" smtClean="0"/>
              <a:t>Чтобы воспроизвести на этом слайде эффект третьей снежинки,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Выделите на слайде рисунок второй </a:t>
            </a:r>
            <a:r>
              <a:rPr lang="ru-RU" baseline="0" dirty="0" smtClean="0"/>
              <a:t> </a:t>
            </a:r>
            <a:r>
              <a:rPr lang="ru-RU" dirty="0" smtClean="0"/>
              <a:t>снежинки</a:t>
            </a:r>
            <a:r>
              <a:rPr lang="ru-RU" baseline="0" dirty="0" smtClean="0"/>
              <a:t>.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вкладке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Главная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группе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Буфер обмена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щелкните стрелку справа от кнопки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Копировать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выберите команду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Дублировать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третью снежинку. На вкладке </a:t>
            </a:r>
            <a:r>
              <a:rPr lang="ru-RU" b="1" baseline="0" dirty="0" smtClean="0"/>
              <a:t>Работа с рисунками</a:t>
            </a:r>
            <a:r>
              <a:rPr lang="ru-RU" baseline="0" dirty="0" smtClean="0"/>
              <a:t>, на вложенной вкладке </a:t>
            </a:r>
            <a:r>
              <a:rPr lang="ru-RU" b="1" baseline="0" dirty="0" smtClean="0"/>
              <a:t>Формат</a:t>
            </a:r>
            <a:r>
              <a:rPr lang="ru-RU" baseline="0" dirty="0" smtClean="0"/>
              <a:t> в правом нижнем углу группы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Размер и положение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Формат рисунка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Размер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Размер и поворот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Высота:</a:t>
            </a:r>
            <a:r>
              <a:rPr lang="ru-RU" sz="1200" i="0" baseline="0" dirty="0" smtClean="0"/>
              <a:t> введите </a:t>
            </a:r>
            <a:r>
              <a:rPr lang="ru-RU" b="1" baseline="0" dirty="0" smtClean="0"/>
              <a:t>1,42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Ширина: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1,22</a:t>
            </a:r>
            <a:r>
              <a:rPr lang="ru-RU" sz="1200" i="0" baseline="0" dirty="0" smtClean="0"/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sz="1200" i="0" baseline="0" dirty="0" smtClean="0"/>
              <a:t>В поле </a:t>
            </a:r>
            <a:r>
              <a:rPr lang="ru-RU" sz="1200" b="1" i="0" baseline="0" dirty="0" smtClean="0"/>
              <a:t>Поворот:</a:t>
            </a:r>
            <a:r>
              <a:rPr lang="ru-RU" sz="1200" i="0" baseline="0" dirty="0" smtClean="0"/>
              <a:t> введите </a:t>
            </a:r>
            <a:r>
              <a:rPr lang="ru-RU" sz="1200" b="1" i="0" baseline="0" dirty="0" smtClean="0"/>
              <a:t>20</a:t>
            </a:r>
            <a:r>
              <a:rPr lang="ru-RU" sz="1200" b="1" i="0" baseline="0" dirty="0" smtClean="0">
                <a:latin typeface="Arial"/>
                <a:cs typeface="Arial"/>
              </a:rPr>
              <a:t>°</a:t>
            </a:r>
            <a:r>
              <a:rPr lang="ru-RU" sz="1200" b="0" i="0" baseline="0" dirty="0" smtClean="0">
                <a:latin typeface="Arial"/>
                <a:cs typeface="Arial"/>
              </a:rPr>
              <a:t>.</a:t>
            </a:r>
            <a:endParaRPr lang="ru-RU" sz="1200" b="0" i="0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третью снежинку за левый край слайда и расположите ее ниже и чуть левее второй снежинки. 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на этом слайде надпись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текст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18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чтобы расположить ее справа от первой снежинки у левого верхнего угла слайда.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на этом слайде надпись с источником цитаты,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dirty="0" smtClean="0"/>
              <a:t>На</a:t>
            </a:r>
            <a:r>
              <a:rPr lang="ru-RU" baseline="0" dirty="0" smtClean="0"/>
              <a:t> вкладке </a:t>
            </a:r>
            <a:r>
              <a:rPr lang="ru-RU" b="1" baseline="0" dirty="0" smtClean="0"/>
              <a:t>Вставка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Текст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Надпись</a:t>
            </a:r>
            <a:r>
              <a:rPr lang="ru-RU" baseline="0" dirty="0" smtClean="0"/>
              <a:t>. Создайте на слайде надпись с помощью перетаскивания. </a:t>
            </a:r>
          </a:p>
          <a:p>
            <a:pPr marL="228600" indent="-228600">
              <a:buFont typeface="+mj-lt"/>
              <a:buAutoNum type="arabicPeriod"/>
            </a:pPr>
            <a:r>
              <a:rPr lang="ru-RU" sz="1200" i="0" baseline="0" dirty="0" smtClean="0"/>
              <a:t>Введите в поле источник цитаты и выделите его. Н</a:t>
            </a:r>
            <a:r>
              <a:rPr lang="ru-RU" sz="1200" i="0" dirty="0" smtClean="0"/>
              <a:t>а вкладке </a:t>
            </a:r>
            <a:r>
              <a:rPr lang="ru-RU" sz="1200" b="1" i="0" dirty="0" smtClean="0"/>
              <a:t>Главная</a:t>
            </a:r>
            <a:r>
              <a:rPr lang="ru-RU" sz="1200" i="0" baseline="0" dirty="0" smtClean="0"/>
              <a:t> в группе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 выберите шрифт </a:t>
            </a:r>
            <a:r>
              <a:rPr lang="ru-RU" b="1" baseline="0" dirty="0" smtClean="0"/>
              <a:t>Georgia</a:t>
            </a:r>
            <a:r>
              <a:rPr lang="ru-RU" sz="1200" b="1" baseline="0" dirty="0" smtClean="0"/>
              <a:t> </a:t>
            </a:r>
            <a:r>
              <a:rPr lang="ru-RU" sz="1200" i="0" baseline="0" dirty="0" smtClean="0"/>
              <a:t>в списке </a:t>
            </a:r>
            <a:r>
              <a:rPr lang="ru-RU" sz="1200" b="1" i="0" baseline="0" dirty="0" smtClean="0"/>
              <a:t>Шрифт</a:t>
            </a:r>
            <a:r>
              <a:rPr lang="ru-RU" sz="1200" i="0" baseline="0" dirty="0" smtClean="0"/>
              <a:t>, выберите значение </a:t>
            </a:r>
            <a:r>
              <a:rPr lang="ru-RU" b="1" baseline="0" dirty="0" smtClean="0"/>
              <a:t>14</a:t>
            </a:r>
            <a:r>
              <a:rPr lang="ru-RU" sz="1200" i="0" baseline="0" dirty="0" smtClean="0"/>
              <a:t> в списке </a:t>
            </a:r>
            <a:r>
              <a:rPr lang="ru-RU" sz="1200" b="1" i="0" baseline="0" dirty="0" smtClean="0"/>
              <a:t>Размер шрифта</a:t>
            </a:r>
            <a:r>
              <a:rPr lang="ru-RU" sz="1200" i="0" baseline="0" dirty="0" smtClean="0"/>
              <a:t>, нажмите кнопку </a:t>
            </a:r>
            <a:r>
              <a:rPr lang="ru-RU" sz="1200" b="1" i="0" baseline="0" dirty="0" smtClean="0"/>
              <a:t>Курсив</a:t>
            </a:r>
            <a:r>
              <a:rPr lang="ru-RU" sz="1200" i="0" baseline="0" dirty="0" smtClean="0"/>
              <a:t>, щелкните стрелку рядом с полем </a:t>
            </a:r>
            <a:r>
              <a:rPr lang="ru-RU" sz="1200" b="1" i="0" baseline="0" dirty="0" smtClean="0"/>
              <a:t>Цвет текста</a:t>
            </a:r>
            <a:r>
              <a:rPr lang="ru-RU" sz="1200" i="0" baseline="0" dirty="0" smtClean="0"/>
              <a:t> и в разделе </a:t>
            </a:r>
            <a:r>
              <a:rPr lang="ru-RU" sz="1200" b="1" i="0" baseline="0" dirty="0" smtClean="0"/>
              <a:t>Цвета темы</a:t>
            </a:r>
            <a:r>
              <a:rPr lang="ru-RU" sz="1200" i="0" baseline="0" dirty="0" smtClean="0"/>
              <a:t> выберите вариант </a:t>
            </a:r>
            <a:r>
              <a:rPr lang="ru-RU" sz="1200" b="1" i="0" baseline="0" dirty="0" smtClean="0"/>
              <a:t>Белый, Фон 1</a:t>
            </a:r>
            <a:r>
              <a:rPr lang="ru-RU" sz="1200" i="0" baseline="0" dirty="0" smtClean="0"/>
              <a:t>. 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Перетащите надпись, расположив ее ниже и правее надписи с цитатой.</a:t>
            </a:r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endParaRPr lang="ru-RU" baseline="0" dirty="0" smtClean="0"/>
          </a:p>
          <a:p>
            <a:pPr marL="0" indent="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второй снежинки сверху,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="0" baseline="0" dirty="0" smtClean="0"/>
              <a:t>Перед выполнением этой процедуры рекомендуется включить показ линейки и уменьшить масштаб слайда, чтобы было удобнее воспроизводить эффекты анимации.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="0" baseline="0" dirty="0" smtClean="0"/>
              <a:t> установите переключатель </a:t>
            </a:r>
            <a:r>
              <a:rPr lang="ru-RU" b="1" baseline="0" dirty="0" smtClean="0"/>
              <a:t>50%</a:t>
            </a:r>
            <a:r>
              <a:rPr lang="ru-RU" b="0" baseline="0" dirty="0" smtClean="0"/>
              <a:t>. Кроме того, на вкладке </a:t>
            </a:r>
            <a:r>
              <a:rPr lang="ru-RU" b="1" baseline="0" dirty="0" smtClean="0"/>
              <a:t>Вид</a:t>
            </a:r>
            <a:r>
              <a:rPr lang="ru-RU" b="0" baseline="0" dirty="0" smtClean="0"/>
              <a:t> в группе </a:t>
            </a:r>
            <a:r>
              <a:rPr lang="ru-RU" b="1" baseline="0" dirty="0" smtClean="0"/>
              <a:t>Показать</a:t>
            </a:r>
            <a:r>
              <a:rPr lang="ru-RU" b="0" baseline="0" dirty="0" smtClean="0"/>
              <a:t> установите флажок </a:t>
            </a:r>
            <a:r>
              <a:rPr lang="ru-RU" b="1" baseline="0" dirty="0" smtClean="0"/>
              <a:t>Линейка</a:t>
            </a:r>
            <a:r>
              <a:rPr lang="ru-RU" b="0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i="1" baseline="0" dirty="0" smtClean="0"/>
              <a:t> </a:t>
            </a:r>
            <a:r>
              <a:rPr lang="ru-RU" baseline="0" dirty="0" smtClean="0"/>
              <a:t>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на 1,3 см левее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и на 1,3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</a:t>
            </a:r>
            <a:r>
              <a:rPr lang="ru-RU" i="0" baseline="0" dirty="0" smtClean="0"/>
              <a:t>0,00</a:t>
            </a:r>
            <a:r>
              <a:rPr lang="ru-RU" baseline="0" dirty="0" smtClean="0"/>
              <a:t> и на 1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в положении 0,00 и на 2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1,3 см правее вертикальной направляющей в положении 12,70 и на 1,9 см ниже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12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Повторение: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2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верхнюю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60%</a:t>
            </a:r>
            <a:r>
              <a:rPr lang="ru-RU" baseline="0" dirty="0" smtClean="0"/>
              <a:t> и нажмите клавишу ВВОД.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третьей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и расположите его рядом со снежинкой.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второй узел в точку на 8,9 см левее вертикальной направляющей в положении 0,00 и на 2,5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третий узел в точку пересечения вертикальной направляющей в положении 0,00 с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четвертый узел в точку на 5 см правее вертикальной направляющей в положении 0,00 и на 0,6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пятый узел в точку на 10 см правее вертикальной направляющей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шестой и последний узел в точку на 0,6 см правее вертикальной направляющей в положении 12,70 и на 1,3 см выше горизонтальной направляющей (за правый край слайда).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 </a:t>
            </a:r>
            <a:r>
              <a:rPr lang="ru-RU" b="1" baseline="0" dirty="0" smtClean="0"/>
              <a:t> </a:t>
            </a:r>
            <a:r>
              <a:rPr lang="ru-RU" baseline="0" dirty="0" smtClean="0"/>
              <a:t>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 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Вниз по дуге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Путь: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Блокирован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обнулите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 предыдущим</a:t>
            </a:r>
            <a:r>
              <a:rPr lang="ru-RU" baseline="0" dirty="0" smtClean="0"/>
              <a:t>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 lang="ru-RU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 </a:t>
            </a:r>
            <a:r>
              <a:rPr lang="ru-RU" b="0" baseline="0" dirty="0" smtClean="0"/>
              <a:t>введите значение</a:t>
            </a:r>
            <a:r>
              <a:rPr lang="ru-RU" b="1" baseline="0" dirty="0" smtClean="0"/>
              <a:t> 13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 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Вращение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360°</a:t>
            </a:r>
            <a:r>
              <a:rPr lang="ru-RU" b="0" baseline="0" dirty="0" smtClean="0"/>
              <a:t> и нажмите клавишу ВВОД. </a:t>
            </a:r>
            <a:endParaRPr lang="ru-RU" i="1" baseline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Количество:</a:t>
            </a:r>
            <a:r>
              <a:rPr lang="ru-RU" baseline="0" dirty="0" smtClean="0"/>
              <a:t> также выберите пункт </a:t>
            </a:r>
            <a:r>
              <a:rPr lang="ru-RU" b="1" baseline="0" dirty="0" smtClean="0"/>
              <a:t>Против часовой стрелки</a:t>
            </a:r>
            <a:r>
              <a:rPr lang="ru-RU" baseline="0" dirty="0" smtClean="0"/>
              <a:t>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13 сек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нижнюю снежинку за левым краем слайда.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Выделение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Изменение размера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Изменение размера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Размер: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Другой: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40% </a:t>
            </a:r>
            <a:r>
              <a:rPr lang="ru-RU" baseline="0" dirty="0" smtClean="0"/>
              <a:t>и нажмите клавишу ВВОД.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начало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выберите значение в поле </a:t>
            </a:r>
            <a:r>
              <a:rPr lang="ru-RU" b="1" baseline="0" dirty="0" smtClean="0"/>
              <a:t>Плавное</a:t>
            </a:r>
            <a:r>
              <a:rPr lang="ru-RU" baseline="0" dirty="0" smtClean="0"/>
              <a:t> </a:t>
            </a:r>
            <a:r>
              <a:rPr lang="ru-RU" b="1" baseline="0" dirty="0" smtClean="0"/>
              <a:t>окончание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разделе </a:t>
            </a:r>
            <a:r>
              <a:rPr lang="ru-RU" b="1" baseline="0" dirty="0" smtClean="0"/>
              <a:t>Настройка</a:t>
            </a:r>
            <a:r>
              <a:rPr lang="ru-RU" baseline="0" dirty="0" smtClean="0"/>
              <a:t> установите флажок </a:t>
            </a:r>
            <a:r>
              <a:rPr lang="ru-RU" b="1" baseline="0" dirty="0" smtClean="0"/>
              <a:t>Автовоспроизведение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8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Скорость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6,5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рисунка,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большой рисунок.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Линии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Кроме того,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Параметры эффектов</a:t>
            </a:r>
            <a:r>
              <a:rPr lang="ru-RU" baseline="0" dirty="0" smtClean="0"/>
              <a:t> и выберите команду </a:t>
            </a:r>
            <a:r>
              <a:rPr lang="ru-RU" b="1" baseline="0" dirty="0" smtClean="0"/>
              <a:t>Влево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выберите </a:t>
            </a:r>
            <a:r>
              <a:rPr lang="ru-RU" b="0" baseline="0" dirty="0" smtClean="0"/>
              <a:t>левый</a:t>
            </a:r>
            <a:r>
              <a:rPr lang="ru-RU" baseline="0" dirty="0" smtClean="0"/>
              <a:t> путь перемещения для большого рисунка . Наведите указатель на конечный узел (красную стрелку) выбранного пути перемещения и дождитесь, пока курсор превратится в двунаправленную стрелку. Нажмите и удерживайте клавишу SHIFT, а затем перетащите конечный узел к левому краю слайда. (Примечание: чтобы удлинить путь перемещения, перетаскивайте только его конечный удел, а не сам путь. Чтобы перетащить путь с большей точностью, можно увеличить масштаб слайда. Для этого на вкладке </a:t>
            </a:r>
            <a:r>
              <a:rPr lang="ru-RU" b="1" baseline="0" dirty="0" smtClean="0"/>
              <a:t>Вид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Масштаб</a:t>
            </a:r>
            <a:r>
              <a:rPr lang="ru-RU" baseline="0" dirty="0" smtClean="0"/>
              <a:t> выберите значение </a:t>
            </a:r>
            <a:r>
              <a:rPr lang="ru-RU" b="1" baseline="0" dirty="0" smtClean="0"/>
              <a:t>100%</a:t>
            </a:r>
            <a:r>
              <a:rPr lang="ru-RU" baseline="0" dirty="0" smtClean="0"/>
              <a:t> или больше.)</a:t>
            </a:r>
            <a:endParaRPr lang="ru-RU" i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17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3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None/>
            </a:pPr>
            <a:r>
              <a:rPr lang="ru-RU" b="0" baseline="0" dirty="0" smtClean="0"/>
              <a:t>Чтобы воспроизвести эффекты анимации для первой снежинки сверху,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Масштабирование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слайде выделите снежинку слева от надписи.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</a:t>
            </a:r>
            <a:r>
              <a:rPr lang="ru-RU" baseline="0" dirty="0" smtClean="0"/>
              <a:t>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Пути перемещения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Дуги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Чтобы нарисовать на слайде изогнутый путь перемещения, выполните указанные ниже действия.</a:t>
            </a:r>
            <a:endParaRPr lang="ru-RU" i="1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На слайде щелкните фигуру правой кнопкой мыши и выберите команду </a:t>
            </a:r>
            <a:r>
              <a:rPr lang="ru-RU" b="1" baseline="0" dirty="0" smtClean="0"/>
              <a:t>Начать изменение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узлов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Щелкните путь перемещения правой кнопкой мыши рядом с красным конечным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Щелкните путь перемещения правой кнопкой мыши рядом с зеленым начальным узлом и выберите команду </a:t>
            </a:r>
            <a:r>
              <a:rPr lang="ru-RU" b="1" baseline="0" dirty="0" smtClean="0"/>
              <a:t>Добавить</a:t>
            </a:r>
            <a:r>
              <a:rPr lang="ru-RU" baseline="0" dirty="0" smtClean="0"/>
              <a:t> </a:t>
            </a:r>
            <a:r>
              <a:rPr lang="ru-RU" b="1" baseline="0" dirty="0" smtClean="0"/>
              <a:t>узел</a:t>
            </a:r>
            <a:r>
              <a:rPr lang="ru-RU" b="0" baseline="0" dirty="0" smtClean="0"/>
              <a:t>.</a:t>
            </a:r>
            <a:endParaRPr lang="ru-RU" baseline="0" dirty="0" smtClean="0"/>
          </a:p>
          <a:p>
            <a:pPr marL="685800" lvl="1" indent="-228600">
              <a:buFont typeface="+mj-lt"/>
              <a:buAutoNum type="arabicPeriod"/>
            </a:pPr>
            <a:r>
              <a:rPr lang="ru-RU" b="0" baseline="0" dirty="0" smtClean="0"/>
              <a:t>Перетащите</a:t>
            </a:r>
            <a:r>
              <a:rPr lang="ru-RU" baseline="0" dirty="0" smtClean="0"/>
              <a:t> первый узел за левый край слайда в точку на 5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второй узел в точку на 7,5 см левее вертикальной направляющей в положении 0,00 и на 7,6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третий узел в точку на 2,5 см левее вертикальной направляющей в положении 0,00 и на 7 см ниже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четвертый узел в точку на 7 см правее вертикальной направляющей в положении 0,00 и на 2,5 см ниже горизонтальной направляющей.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lang="ru-RU"/>
            </a:pPr>
            <a:r>
              <a:rPr lang="ru-RU" baseline="0" dirty="0" smtClean="0"/>
              <a:t>Перетащите пятый узел в точку на 5,7 см правее вертикальной направляющей в положении 0,00 и на 1,3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шестой узел в точку на вертикальной направляющей в положении 0,00 и на 5 см выше горизонтальной направляющей.</a:t>
            </a:r>
          </a:p>
          <a:p>
            <a:pPr marL="685800" lvl="1" indent="-228600">
              <a:buFont typeface="+mj-lt"/>
              <a:buAutoNum type="arabicPeriod"/>
            </a:pPr>
            <a:r>
              <a:rPr lang="ru-RU" baseline="0" dirty="0" smtClean="0"/>
              <a:t>Перетащите седьмой и последний узел на снежинку.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16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Длительность: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5</a:t>
            </a:r>
            <a:r>
              <a:rPr lang="ru-RU" baseline="0" dirty="0" smtClean="0"/>
              <a:t> </a:t>
            </a:r>
            <a:r>
              <a:rPr lang="ru-RU" b="1" baseline="0" dirty="0" smtClean="0"/>
              <a:t>сек</a:t>
            </a:r>
            <a:r>
              <a:rPr lang="ru-RU" b="0" baseline="0" dirty="0" smtClean="0"/>
              <a:t>.</a:t>
            </a:r>
          </a:p>
          <a:p>
            <a:pPr marL="2286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 startAt="6"/>
              <a:tabLst/>
              <a:defRPr lang="ru-RU"/>
            </a:pPr>
            <a:r>
              <a:rPr lang="ru-RU" sz="1200" baseline="0" dirty="0" smtClean="0"/>
              <a:t>Щелкните правой кнопкой мыши область фона слайда и выберите пункт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. В диалоговом окне </a:t>
            </a:r>
            <a:r>
              <a:rPr lang="ru-RU" sz="1200" b="1" baseline="0" dirty="0" smtClean="0"/>
              <a:t>Сетка и направляющие</a:t>
            </a:r>
            <a:r>
              <a:rPr lang="ru-RU" sz="1200" baseline="0" dirty="0" smtClean="0"/>
              <a:t> в разделе </a:t>
            </a:r>
            <a:r>
              <a:rPr lang="ru-RU" sz="1200" b="1" baseline="0" dirty="0" smtClean="0"/>
              <a:t>Параметры направляющих</a:t>
            </a:r>
            <a:r>
              <a:rPr lang="ru-RU" sz="1200" baseline="0" dirty="0" smtClean="0"/>
              <a:t> снимите флажок </a:t>
            </a:r>
            <a:r>
              <a:rPr lang="ru-RU" sz="1200" b="1" baseline="0" dirty="0" smtClean="0"/>
              <a:t>Показывать направляющие</a:t>
            </a:r>
            <a:r>
              <a:rPr lang="ru-RU" sz="1200" baseline="0" dirty="0" smtClean="0"/>
              <a:t> и нажмите кнопку </a:t>
            </a:r>
            <a:r>
              <a:rPr lang="ru-RU" sz="1200" b="1" baseline="0" dirty="0" smtClean="0"/>
              <a:t>ОК</a:t>
            </a:r>
            <a:r>
              <a:rPr lang="ru-RU" sz="1200" baseline="0" dirty="0" smtClean="0"/>
              <a:t>. </a:t>
            </a:r>
            <a:endParaRPr lang="ru-RU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+mj-lt"/>
              <a:buAutoNum type="arabicPeriod" startAt="6"/>
            </a:pPr>
            <a:endParaRPr lang="ru-RU" baseline="0" dirty="0" smtClean="0"/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  <a:p>
            <a:pPr marL="228600" indent="-228600">
              <a:buFont typeface="+mj-lt"/>
              <a:buNone/>
            </a:pPr>
            <a:r>
              <a:rPr lang="ru-RU" baseline="0" dirty="0" smtClean="0"/>
              <a:t>Чтобы воспроизвести эффекты анимации для надписи с цитатой, выполните указанные ниже действия.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цитатой.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нажмите кнопку вызова диалогового окна </a:t>
            </a:r>
            <a:r>
              <a:rPr lang="ru-RU" b="1" baseline="0" dirty="0" smtClean="0"/>
              <a:t>Параметры</a:t>
            </a:r>
            <a:r>
              <a:rPr lang="ru-RU" baseline="0" dirty="0" smtClean="0"/>
              <a:t> </a:t>
            </a:r>
            <a:r>
              <a:rPr lang="ru-RU" b="1" baseline="0" dirty="0" smtClean="0"/>
              <a:t>эффекта</a:t>
            </a:r>
            <a:r>
              <a:rPr lang="ru-RU" baseline="0" dirty="0" smtClean="0"/>
              <a:t>. В диалоговом окне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</a:t>
            </a:r>
            <a:r>
              <a:rPr lang="ru-RU" b="1" baseline="0" dirty="0" smtClean="0"/>
              <a:t>текста: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По</a:t>
            </a:r>
            <a:r>
              <a:rPr lang="ru-RU" baseline="0" dirty="0" smtClean="0"/>
              <a:t> </a:t>
            </a:r>
            <a:r>
              <a:rPr lang="ru-RU" b="1" baseline="0" dirty="0" smtClean="0"/>
              <a:t>буквам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Эффект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% задержка между буквами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4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21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На вкладке </a:t>
            </a:r>
            <a:r>
              <a:rPr lang="ru-RU" b="1" baseline="0" dirty="0" smtClean="0"/>
              <a:t>Время</a:t>
            </a:r>
            <a:r>
              <a:rPr lang="ru-RU" baseline="0" dirty="0" smtClean="0"/>
              <a:t> в поле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endParaRPr lang="ru-RU" b="1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ru-RU"/>
            </a:pPr>
            <a:r>
              <a:rPr lang="ru-RU" baseline="0" dirty="0" smtClean="0"/>
              <a:t>Чтобы воспроизвести эффекты анимации для надписи с источником цитаты, выполните указанные ниже действия.</a:t>
            </a:r>
            <a:endParaRPr lang="ru-RU" b="1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Выделите на слайде надпись с источником цитаты.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Расширенная анимация</a:t>
            </a:r>
            <a:r>
              <a:rPr lang="ru-RU" baseline="0" dirty="0" smtClean="0"/>
              <a:t> нажмите кнопку </a:t>
            </a:r>
            <a:r>
              <a:rPr lang="ru-RU" b="1" baseline="0" dirty="0" smtClean="0"/>
              <a:t>Добавить анимацию</a:t>
            </a:r>
            <a:r>
              <a:rPr lang="ru-RU" baseline="0" dirty="0" smtClean="0"/>
              <a:t>, а затем в разделе </a:t>
            </a:r>
            <a:r>
              <a:rPr lang="ru-RU" b="1" baseline="0" dirty="0" smtClean="0"/>
              <a:t>Вход</a:t>
            </a:r>
            <a:r>
              <a:rPr lang="ru-RU" baseline="0" dirty="0" smtClean="0"/>
              <a:t> выберите вариант </a:t>
            </a:r>
            <a:r>
              <a:rPr lang="ru-RU" b="1" baseline="0" dirty="0" smtClean="0"/>
              <a:t>Выцветание</a:t>
            </a:r>
            <a:r>
              <a:rPr lang="ru-RU" baseline="0" dirty="0" smtClean="0"/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ru-RU" baseline="0" dirty="0" smtClean="0"/>
              <a:t>Также на вкладке </a:t>
            </a:r>
            <a:r>
              <a:rPr lang="ru-RU" b="1" baseline="0" dirty="0" smtClean="0"/>
              <a:t>Анимация</a:t>
            </a:r>
            <a:r>
              <a:rPr lang="ru-RU" baseline="0" dirty="0" smtClean="0"/>
              <a:t> в группе </a:t>
            </a:r>
            <a:r>
              <a:rPr lang="ru-RU" b="1" baseline="0" dirty="0" smtClean="0"/>
              <a:t>Время показа слайдов</a:t>
            </a:r>
            <a:r>
              <a:rPr lang="ru-RU" baseline="0" dirty="0" smtClean="0"/>
              <a:t> выполните указанные ниже действия.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Начало:</a:t>
            </a:r>
            <a:r>
              <a:rPr lang="ru-RU" baseline="0" dirty="0" smtClean="0"/>
              <a:t> выберите пункт </a:t>
            </a:r>
            <a:r>
              <a:rPr lang="ru-RU" b="1" baseline="0" dirty="0" smtClean="0"/>
              <a:t>С</a:t>
            </a:r>
            <a:r>
              <a:rPr lang="ru-RU" baseline="0" dirty="0" smtClean="0"/>
              <a:t> </a:t>
            </a:r>
            <a:r>
              <a:rPr lang="ru-RU" b="1" baseline="0" dirty="0" smtClean="0"/>
              <a:t>предыдущим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поле </a:t>
            </a:r>
            <a:r>
              <a:rPr lang="ru-RU" b="1" baseline="0" dirty="0" smtClean="0"/>
              <a:t>Задержка: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22,5</a:t>
            </a:r>
            <a:r>
              <a:rPr lang="ru-RU" baseline="0" dirty="0" smtClean="0"/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ru-RU" baseline="0" dirty="0" smtClean="0"/>
              <a:t>В списке </a:t>
            </a:r>
            <a:r>
              <a:rPr lang="ru-RU" b="1" baseline="0" dirty="0" smtClean="0"/>
              <a:t>Продолжительность:</a:t>
            </a:r>
            <a:r>
              <a:rPr lang="ru-RU" baseline="0" dirty="0" smtClean="0"/>
              <a:t> введите значение </a:t>
            </a:r>
            <a:r>
              <a:rPr lang="ru-RU" b="1" baseline="0" dirty="0" smtClean="0"/>
              <a:t>0,5 сек</a:t>
            </a:r>
            <a:r>
              <a:rPr lang="ru-RU" baseline="0" dirty="0" smtClean="0"/>
              <a:t>.</a:t>
            </a:r>
          </a:p>
          <a:p>
            <a:pPr marL="228600" indent="-228600">
              <a:buFont typeface="+mj-lt"/>
              <a:buAutoNum type="arabicPeriod"/>
            </a:pPr>
            <a:endParaRPr lang="ru-RU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AB9C18-8CAA-4223-81FA-B24ABEAFD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03002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2976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11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1936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4047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4675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00374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156466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8772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2396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96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/>
              <a:t>21.11.2019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ru-RU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9148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.pn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2.jpeg"/><Relationship Id="rId4" Type="http://schemas.openxmlformats.org/officeDocument/2006/relationships/image" Target="../media/image2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8288000" cy="6858000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215119" y="51369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331640" y="1693164"/>
            <a:ext cx="4716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algn="ctr"/>
            <a:r>
              <a:rPr lang="ru-RU" sz="3200" i="1" dirty="0" smtClean="0">
                <a:solidFill>
                  <a:schemeClr val="bg1"/>
                </a:solidFill>
                <a:latin typeface="Georgia" pitchFamily="18" charset="0"/>
              </a:rPr>
              <a:t>Мой край в задачах</a:t>
            </a:r>
            <a:endParaRPr lang="ru-RU" sz="32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9952" y="1498062"/>
            <a:ext cx="448546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>
                <a:solidFill>
                  <a:schemeClr val="bg1"/>
                </a:solidFill>
              </a:rPr>
              <a:t>Мой город</a:t>
            </a:r>
            <a:endParaRPr lang="ru-RU" sz="2000" dirty="0">
              <a:solidFill>
                <a:schemeClr val="bg1"/>
              </a:solidFill>
            </a:endParaRPr>
          </a:p>
          <a:p>
            <a:pPr indent="712788" algn="just"/>
            <a:r>
              <a:rPr lang="ru-RU" sz="2000" i="1" dirty="0">
                <a:solidFill>
                  <a:schemeClr val="bg1"/>
                </a:solidFill>
              </a:rPr>
              <a:t>Этот город стоит</a:t>
            </a:r>
            <a:endParaRPr lang="ru-RU" sz="2000" dirty="0">
              <a:solidFill>
                <a:schemeClr val="bg1"/>
              </a:solidFill>
            </a:endParaRPr>
          </a:p>
          <a:p>
            <a:pPr indent="712788" algn="just"/>
            <a:r>
              <a:rPr lang="ru-RU" sz="2000" i="1" dirty="0">
                <a:solidFill>
                  <a:schemeClr val="bg1"/>
                </a:solidFill>
              </a:rPr>
              <a:t>Среди россыпи гор</a:t>
            </a:r>
            <a:endParaRPr lang="ru-RU" sz="2000" dirty="0">
              <a:solidFill>
                <a:schemeClr val="bg1"/>
              </a:solidFill>
            </a:endParaRPr>
          </a:p>
          <a:p>
            <a:pPr indent="712788" algn="just"/>
            <a:r>
              <a:rPr lang="ru-RU" sz="2000" i="1" dirty="0">
                <a:solidFill>
                  <a:schemeClr val="bg1"/>
                </a:solidFill>
              </a:rPr>
              <a:t>В окруженье лесов, у реки.</a:t>
            </a:r>
            <a:endParaRPr lang="ru-RU" sz="2000" dirty="0">
              <a:solidFill>
                <a:schemeClr val="bg1"/>
              </a:solidFill>
            </a:endParaRPr>
          </a:p>
          <a:p>
            <a:pPr indent="712788" algn="just"/>
            <a:r>
              <a:rPr lang="ru-RU" sz="2000" i="1" dirty="0">
                <a:solidFill>
                  <a:schemeClr val="bg1"/>
                </a:solidFill>
              </a:rPr>
              <a:t>В его недрах запасы руды</a:t>
            </a:r>
            <a:endParaRPr lang="ru-RU" sz="2000" dirty="0">
              <a:solidFill>
                <a:schemeClr val="bg1"/>
              </a:solidFill>
            </a:endParaRPr>
          </a:p>
          <a:p>
            <a:pPr indent="712788" algn="just"/>
            <a:r>
              <a:rPr lang="ru-RU" sz="2000" i="1" dirty="0">
                <a:solidFill>
                  <a:schemeClr val="bg1"/>
                </a:solidFill>
              </a:rPr>
              <a:t>Есть и золото и соболя.</a:t>
            </a:r>
            <a:endParaRPr lang="ru-RU" sz="2000" dirty="0">
              <a:solidFill>
                <a:schemeClr val="bg1"/>
              </a:solidFill>
            </a:endParaRPr>
          </a:p>
          <a:p>
            <a:pPr indent="712788" algn="just"/>
            <a:r>
              <a:rPr lang="ru-RU" sz="2000" i="1" dirty="0">
                <a:solidFill>
                  <a:schemeClr val="bg1"/>
                </a:solidFill>
              </a:rPr>
              <a:t>А скалистые горы - Дворцы</a:t>
            </a:r>
            <a:endParaRPr lang="ru-RU" sz="2000" dirty="0">
              <a:solidFill>
                <a:schemeClr val="bg1"/>
              </a:solidFill>
            </a:endParaRPr>
          </a:p>
          <a:p>
            <a:pPr indent="712788" algn="just"/>
            <a:r>
              <a:rPr lang="ru-RU" sz="2000" i="1" dirty="0">
                <a:solidFill>
                  <a:schemeClr val="bg1"/>
                </a:solidFill>
              </a:rPr>
              <a:t>Удивляют не только меня.</a:t>
            </a:r>
            <a:endParaRPr lang="ru-RU" sz="2000" dirty="0">
              <a:solidFill>
                <a:schemeClr val="bg1"/>
              </a:solidFill>
            </a:endParaRPr>
          </a:p>
          <a:p>
            <a:pPr indent="712788" algn="just"/>
            <a:r>
              <a:rPr lang="ru-RU" sz="2000" i="1" dirty="0">
                <a:solidFill>
                  <a:schemeClr val="bg1"/>
                </a:solidFill>
              </a:rPr>
              <a:t>И природы красивой такой</a:t>
            </a:r>
            <a:endParaRPr lang="ru-RU" sz="2000" dirty="0">
              <a:solidFill>
                <a:schemeClr val="bg1"/>
              </a:solidFill>
            </a:endParaRPr>
          </a:p>
          <a:p>
            <a:pPr indent="712788" algn="just"/>
            <a:r>
              <a:rPr lang="ru-RU" sz="2000" i="1" dirty="0">
                <a:solidFill>
                  <a:schemeClr val="bg1"/>
                </a:solidFill>
              </a:rPr>
              <a:t>Нет, наверное, больше негде</a:t>
            </a:r>
            <a:r>
              <a:rPr lang="ru-RU" sz="2000" dirty="0">
                <a:solidFill>
                  <a:schemeClr val="bg1"/>
                </a:solidFill>
              </a:rPr>
              <a:t>…</a:t>
            </a:r>
          </a:p>
          <a:p>
            <a:pPr indent="712788" algn="r"/>
            <a:r>
              <a:rPr lang="ru-RU" sz="2000" dirty="0">
                <a:solidFill>
                  <a:schemeClr val="bg1"/>
                </a:solidFill>
              </a:rPr>
              <a:t>Ольга Ромашка</a:t>
            </a:r>
          </a:p>
        </p:txBody>
      </p:sp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9357 0.06273 C 1.25955 0.05116 1.21892 0.03056 1.16614 0.04167 C 1.11354 0.05301 1.05069 0.11922 0.97778 0.13033 C 0.90503 0.14144 0.81962 0.09329 0.72882 0.10834 C 0.63767 0.12338 0.51337 0.20556 0.43125 0.21968 C 0.34948 0.2338 0.26927 0.19723 0.23663 0.19283 " pathEditMode="fixed" rAng="0" ptsTypes="aaaaaa">
                                      <p:cBhvr>
                                        <p:cTn id="9" dur="5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8" y="6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6000" fill="hold"/>
                                        <p:tgtEl>
                                          <p:spTgt spid="1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25 -0.00463 C 1.08923 0.00625 1.04635 0.02569 0.99097 0.01504 C 0.93524 0.00439 0.86909 -0.05672 0.79253 -0.06713 C 0.71545 -0.07755 0.62586 -0.03288 0.52986 -0.04676 C 0.43402 -0.06065 0.30277 -0.13704 0.21649 -0.15024 C 0.13003 -0.1632 0.04618 -0.1294 0.01145 -0.12524 " pathEditMode="fixed" rAng="0" ptsTypes="aaaaaa">
                                      <p:cBhvr>
                                        <p:cTn id="15" dur="500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7" y="-64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animRot by="-21600000">
                                      <p:cBhvr>
                                        <p:cTn id="17" dur="5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9" presetID="6" presetClass="emp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6500" fill="hold"/>
                                        <p:tgtEl>
                                          <p:spTgt spid="1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-0.00017 0 L -1.00017 0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55042E-7 C 0.10799 0.02174 0.21649 0.04371 0.30885 0.08742 C 0.40139 0.13113 0.50521 0.19149 0.55521 0.26249 C 0.60521 0.33348 0.62621 0.43501 0.60903 0.51295 C 0.59167 0.59089 0.55104 0.68848 0.45069 0.72965 C 0.35017 0.77081 0.12656 0.77544 0.00573 0.75948 C -0.11493 0.74352 -0.19392 0.68871 -0.27309 0.63413 " pathEditMode="relative" ptsTypes="aaaaaaA">
                                      <p:cBhvr>
                                        <p:cTn id="29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6000"/>
                            </p:stCondLst>
                            <p:childTnLst>
                              <p:par>
                                <p:cTn id="31" presetID="5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210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2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3501" cy="687262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7362255" y="1131659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8529691" y="2697784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93660" y="166015"/>
            <a:ext cx="790733" cy="918055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1928794" y="1142984"/>
            <a:ext cx="5665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</a:rPr>
              <a:t>Успехов в учебе!</a:t>
            </a:r>
            <a:endParaRPr lang="ru-RU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6732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7859416" y="344566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-1097618" y="1024154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142976" y="285728"/>
            <a:ext cx="6786610" cy="1323439"/>
          </a:xfrm>
          <a:prstGeom prst="rect">
            <a:avLst/>
          </a:prstGeom>
          <a:noFill/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117475" indent="-117475"/>
            <a:r>
              <a:rPr lang="ru-RU" sz="4000" i="1" u="sng" dirty="0" smtClean="0">
                <a:solidFill>
                  <a:schemeClr val="bg1"/>
                </a:solidFill>
                <a:latin typeface="Georgia" pitchFamily="18" charset="0"/>
              </a:rPr>
              <a:t>Задачи, составленные на местном материале:</a:t>
            </a:r>
            <a:endParaRPr lang="ru-RU" sz="4000" i="1" u="sng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8662" y="1714488"/>
            <a:ext cx="6858048" cy="5847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endParaRPr lang="ru-RU" sz="3200" i="1" dirty="0">
              <a:solidFill>
                <a:srgbClr val="FFC000"/>
              </a:solidFill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0362" y="2714620"/>
            <a:ext cx="8929718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marL="117475" indent="-117475">
              <a:buBlip>
                <a:blip r:embed="rId7"/>
              </a:buBlip>
            </a:pPr>
            <a:r>
              <a:rPr lang="ru-RU" sz="3600" dirty="0" smtClean="0">
                <a:solidFill>
                  <a:srgbClr val="002060"/>
                </a:solidFill>
              </a:rPr>
              <a:t>интересные</a:t>
            </a:r>
          </a:p>
          <a:p>
            <a:pPr marL="117475" indent="-117475">
              <a:buBlip>
                <a:blip r:embed="rId7"/>
              </a:buBlip>
            </a:pPr>
            <a:r>
              <a:rPr lang="ru-RU" sz="3600" dirty="0" smtClean="0">
                <a:solidFill>
                  <a:srgbClr val="002060"/>
                </a:solidFill>
              </a:rPr>
              <a:t> правдоподобные</a:t>
            </a:r>
          </a:p>
          <a:p>
            <a:pPr marL="117475" indent="-117475">
              <a:buBlip>
                <a:blip r:embed="rId7"/>
              </a:buBlip>
            </a:pPr>
            <a:r>
              <a:rPr lang="ru-RU" sz="3600" dirty="0" smtClean="0">
                <a:solidFill>
                  <a:srgbClr val="002060"/>
                </a:solidFill>
              </a:rPr>
              <a:t>развивают смекалку и сообразительность</a:t>
            </a:r>
          </a:p>
          <a:p>
            <a:pPr marL="117475" indent="-117475">
              <a:buBlip>
                <a:blip r:embed="rId7"/>
              </a:buBlip>
            </a:pPr>
            <a:r>
              <a:rPr lang="ru-RU" sz="3600" dirty="0" smtClean="0">
                <a:solidFill>
                  <a:srgbClr val="002060"/>
                </a:solidFill>
              </a:rPr>
              <a:t>готовят нас к дальнейшей жизни</a:t>
            </a:r>
            <a:endParaRPr lang="ru-RU" sz="3600" i="1" u="sng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988070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15 0.00834 C 0.24914 0.0301 0.35764 0.05209 0.45 0.09584 C 0.54254 0.13936 0.64636 0.19977 0.69636 0.27084 C 0.74636 0.3419 0.76737 0.44329 0.75018 0.5213 C 0.73282 0.59931 0.69219 0.69676 0.59184 0.73797 C 0.49115 0.77917 0.26771 0.7838 0.14688 0.76783 C 0.02622 0.75186 -0.05277 0.69699 -0.13194 0.64236 " pathEditMode="fixed" rAng="0" ptsTypes="aaaaaaA">
                                      <p:cBhvr>
                                        <p:cTn id="12" dur="500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00" y="38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402580" y="881277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293753" y="264193"/>
            <a:ext cx="6320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algn="ctr"/>
            <a:r>
              <a:rPr lang="ru-RU" sz="3200" b="1" dirty="0" smtClean="0">
                <a:solidFill>
                  <a:schemeClr val="bg1"/>
                </a:solidFill>
              </a:rPr>
              <a:t>Природа </a:t>
            </a:r>
            <a:r>
              <a:rPr lang="ru-RU" sz="3200" b="1" dirty="0" smtClean="0">
                <a:solidFill>
                  <a:schemeClr val="bg1"/>
                </a:solidFill>
              </a:rPr>
              <a:t>Горной </a:t>
            </a:r>
            <a:r>
              <a:rPr lang="ru-RU" sz="3200" b="1" dirty="0" err="1" smtClean="0">
                <a:solidFill>
                  <a:schemeClr val="bg1"/>
                </a:solidFill>
              </a:rPr>
              <a:t>Шории</a:t>
            </a:r>
            <a:endParaRPr lang="ru-RU" sz="3200" b="1" dirty="0">
              <a:solidFill>
                <a:schemeClr val="bg1"/>
              </a:solidFill>
            </a:endParaRPr>
          </a:p>
          <a:p>
            <a:pPr marL="117475" indent="-117475" algn="ctr"/>
            <a:endParaRPr lang="ru-RU" sz="2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1880" y="5934471"/>
            <a:ext cx="514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cs typeface="Times New Roman" pitchFamily="18" charset="0"/>
              </a:rPr>
              <a:t>Ответ: 338 км длина реки </a:t>
            </a:r>
            <a:r>
              <a:rPr lang="ru-RU" sz="2400" i="1" dirty="0" err="1" smtClean="0">
                <a:cs typeface="Times New Roman" pitchFamily="18" charset="0"/>
              </a:rPr>
              <a:t>Мрассу</a:t>
            </a:r>
            <a:r>
              <a:rPr lang="ru-RU" sz="2400" i="1" dirty="0" smtClean="0">
                <a:cs typeface="Times New Roman" pitchFamily="18" charset="0"/>
              </a:rPr>
              <a:t>.</a:t>
            </a:r>
            <a:endParaRPr lang="ru-RU" sz="2400" i="1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0140" y="980728"/>
            <a:ext cx="5723719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7475" indent="-117475" algn="ctr"/>
            <a:r>
              <a:rPr lang="ru-RU" sz="2400" b="1" i="1" dirty="0" smtClean="0"/>
              <a:t>Задача № 1</a:t>
            </a:r>
            <a:endParaRPr lang="ru-RU" sz="2400" b="1" i="1" dirty="0"/>
          </a:p>
          <a:p>
            <a:pPr marL="117475" indent="-117475" algn="ctr"/>
            <a:r>
              <a:rPr lang="ru-RU" sz="2400" dirty="0" smtClean="0"/>
              <a:t> Длина </a:t>
            </a:r>
            <a:r>
              <a:rPr lang="ru-RU" sz="2400" dirty="0"/>
              <a:t>реки Кондома 392000 м , </a:t>
            </a:r>
            <a:r>
              <a:rPr lang="ru-RU" sz="2400" dirty="0" smtClean="0"/>
              <a:t>а река  </a:t>
            </a:r>
            <a:r>
              <a:rPr lang="ru-RU" sz="2400" dirty="0" err="1"/>
              <a:t>Мрассу</a:t>
            </a:r>
            <a:r>
              <a:rPr lang="ru-RU" sz="2400" dirty="0"/>
              <a:t> на 54 км короче.  Какова длина реки </a:t>
            </a:r>
            <a:r>
              <a:rPr lang="ru-RU" sz="2400" dirty="0" err="1"/>
              <a:t>Мрассу</a:t>
            </a:r>
            <a:r>
              <a:rPr lang="ru-RU" sz="2400" dirty="0"/>
              <a:t> ? Ответ дайте в километрах</a:t>
            </a:r>
            <a:r>
              <a:rPr lang="ru-RU" sz="2400" dirty="0" smtClean="0"/>
              <a:t>.</a:t>
            </a:r>
            <a:endParaRPr lang="ru-RU" sz="2400" b="1" dirty="0"/>
          </a:p>
        </p:txBody>
      </p:sp>
      <p:pic>
        <p:nvPicPr>
          <p:cNvPr id="9" name="Рисунок 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97946" y="3013951"/>
            <a:ext cx="344821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6016" y="3013951"/>
            <a:ext cx="3500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695912" y="3228782"/>
            <a:ext cx="57237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/>
              <a:t>Решение:</a:t>
            </a:r>
          </a:p>
          <a:p>
            <a:r>
              <a:rPr lang="ru-RU" sz="2800" i="1" dirty="0"/>
              <a:t>1) 392000 -  54000 = 338000 ( </a:t>
            </a:r>
            <a:r>
              <a:rPr lang="ru-RU" sz="2800" i="1" dirty="0" smtClean="0"/>
              <a:t>м)</a:t>
            </a:r>
            <a:endParaRPr lang="ru-RU" sz="2800" dirty="0"/>
          </a:p>
          <a:p>
            <a:r>
              <a:rPr lang="ru-RU" sz="2800" i="1" dirty="0"/>
              <a:t>2)338000 </a:t>
            </a:r>
            <a:r>
              <a:rPr lang="ru-RU" sz="2800" i="1" dirty="0" smtClean="0"/>
              <a:t>м= </a:t>
            </a:r>
            <a:r>
              <a:rPr lang="ru-RU" sz="2800" i="1" dirty="0"/>
              <a:t>338 </a:t>
            </a:r>
            <a:r>
              <a:rPr lang="ru-RU" sz="2800" i="1" dirty="0" smtClean="0"/>
              <a:t>км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4140982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402580" y="881277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293753" y="264193"/>
            <a:ext cx="63200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algn="ctr"/>
            <a:r>
              <a:rPr lang="ru-RU" sz="3200" b="1" dirty="0" smtClean="0">
                <a:solidFill>
                  <a:schemeClr val="bg1"/>
                </a:solidFill>
              </a:rPr>
              <a:t>Природа Горной </a:t>
            </a:r>
            <a:r>
              <a:rPr lang="ru-RU" sz="3200" b="1" dirty="0" err="1" smtClean="0">
                <a:solidFill>
                  <a:schemeClr val="bg1"/>
                </a:solidFill>
              </a:rPr>
              <a:t>Шории</a:t>
            </a:r>
            <a:endParaRPr lang="ru-RU" sz="3200" b="1" dirty="0">
              <a:solidFill>
                <a:schemeClr val="bg1"/>
              </a:solidFill>
            </a:endParaRPr>
          </a:p>
          <a:p>
            <a:pPr marL="117475" indent="-117475" algn="ctr"/>
            <a:endParaRPr lang="ru-RU" sz="2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4480" y="5572140"/>
            <a:ext cx="7429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/>
              <a:t>Ответ: площадь Горной </a:t>
            </a:r>
            <a:r>
              <a:rPr lang="ru-RU" sz="2800" b="1" i="1" dirty="0" err="1" smtClean="0"/>
              <a:t>Шории</a:t>
            </a:r>
            <a:r>
              <a:rPr lang="ru-RU" sz="2800" b="1" i="1" dirty="0" smtClean="0"/>
              <a:t> 28717,5 км².</a:t>
            </a:r>
            <a:endParaRPr lang="ru-RU" sz="2800" b="1" i="1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71538" y="980728"/>
            <a:ext cx="6643734" cy="261610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7475" indent="-117475" algn="ctr"/>
            <a:r>
              <a:rPr lang="ru-RU" sz="2400" b="1" i="1" dirty="0" smtClean="0"/>
              <a:t>Задача № 2</a:t>
            </a:r>
            <a:endParaRPr lang="ru-RU" sz="2400" b="1" i="1" dirty="0"/>
          </a:p>
          <a:p>
            <a:pPr marL="117475" indent="-117475" algn="just"/>
            <a:r>
              <a:rPr lang="ru-RU" sz="2800" dirty="0" smtClean="0"/>
              <a:t> Горная </a:t>
            </a:r>
            <a:r>
              <a:rPr lang="ru-RU" sz="2800" dirty="0" err="1" smtClean="0"/>
              <a:t>Шория</a:t>
            </a:r>
            <a:r>
              <a:rPr lang="ru-RU" sz="2800" dirty="0" smtClean="0"/>
              <a:t> занимает 30% всей территории Кемеровской области. Какова площадь Горной </a:t>
            </a:r>
            <a:r>
              <a:rPr lang="ru-RU" sz="2800" dirty="0" err="1" smtClean="0"/>
              <a:t>Шории</a:t>
            </a:r>
            <a:r>
              <a:rPr lang="ru-RU" sz="2800" dirty="0" smtClean="0"/>
              <a:t>, если общая площадь территории Кузбасса равна 95725 км².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1" name="TextBox 10"/>
              <p:cNvSpPr txBox="1"/>
              <p:nvPr/>
            </p:nvSpPr>
            <p:spPr>
              <a:xfrm>
                <a:off x="1643042" y="4214818"/>
                <a:ext cx="5723720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800" i="1" dirty="0" smtClean="0"/>
                  <a:t>Решение:</a:t>
                </a:r>
                <a:endParaRPr lang="ru-RU" sz="2800" dirty="0" smtClean="0"/>
              </a:p>
              <a:p>
                <a:r>
                  <a:rPr lang="ru-RU" sz="2800" i="1" dirty="0" smtClean="0"/>
                  <a:t>95725 : 100 </a:t>
                </a:r>
                <a14:m>
                  <m:oMath xmlns:m="http://schemas.openxmlformats.org/officeDocument/2006/math">
                    <m:r>
                      <a:rPr lang="ru-RU" sz="2800" i="1"/>
                      <m:t>∙</m:t>
                    </m:r>
                  </m:oMath>
                </a14:m>
                <a:r>
                  <a:rPr lang="ru-RU" sz="2800" i="1" dirty="0" smtClean="0"/>
                  <a:t> 30 = 28717,5 ( км²)</a:t>
                </a:r>
                <a:endParaRPr lang="ru-RU" sz="2800" dirty="0"/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3042" y="4214818"/>
                <a:ext cx="5723720" cy="954107"/>
              </a:xfrm>
              <a:prstGeom prst="rect">
                <a:avLst/>
              </a:prstGeom>
              <a:blipFill rotWithShape="1">
                <a:blip r:embed="rId7"/>
                <a:stretch>
                  <a:fillRect l="-2239" t="-5732" b="-17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4140982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16862" y="1095591"/>
            <a:ext cx="790733" cy="918055"/>
          </a:xfrm>
          <a:prstGeom prst="rect">
            <a:avLst/>
          </a:prstGeom>
          <a:effectLst/>
        </p:spPr>
      </p:pic>
      <p:sp>
        <p:nvSpPr>
          <p:cNvPr id="23" name="TextBox 22"/>
          <p:cNvSpPr txBox="1"/>
          <p:nvPr/>
        </p:nvSpPr>
        <p:spPr>
          <a:xfrm>
            <a:off x="5643570" y="5286388"/>
            <a:ext cx="2928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i="1" dirty="0" smtClean="0"/>
              <a:t>Ответ: 196 км</a:t>
            </a:r>
            <a:endParaRPr lang="ru-RU" sz="2400" i="1" dirty="0"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14414" y="1428736"/>
            <a:ext cx="6357982" cy="26776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Задача № 3</a:t>
            </a:r>
          </a:p>
          <a:p>
            <a:r>
              <a:rPr lang="ru-RU" sz="2400" dirty="0" smtClean="0"/>
              <a:t>После посещения </a:t>
            </a:r>
            <a:r>
              <a:rPr lang="ru-RU" sz="2400" dirty="0" err="1" smtClean="0"/>
              <a:t>шорской</a:t>
            </a:r>
            <a:r>
              <a:rPr lang="ru-RU" sz="2400" dirty="0" smtClean="0"/>
              <a:t> деревни академик Радлов отправился на Алтай к озеру Телецкому, на карте расстояние между местом его пребывания и озером составляло 19,6 см. Какое расстояние пришлось преодолеть Радлову, если масштаб карты 1:1000 000 ?</a:t>
            </a:r>
            <a:endParaRPr lang="ru-RU" sz="2400" i="1" dirty="0">
              <a:solidFill>
                <a:srgbClr val="FFC000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TextBox 14"/>
              <p:cNvSpPr txBox="1"/>
              <p:nvPr/>
            </p:nvSpPr>
            <p:spPr>
              <a:xfrm>
                <a:off x="500034" y="4214818"/>
                <a:ext cx="750099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 smtClean="0"/>
                  <a:t>Решение:</a:t>
                </a:r>
                <a:endParaRPr lang="ru-RU" sz="2400" dirty="0" smtClean="0"/>
              </a:p>
              <a:p>
                <a:r>
                  <a:rPr lang="ru-RU" sz="2400" i="1" dirty="0" smtClean="0"/>
                  <a:t>19,6</a:t>
                </a:r>
                <a:r>
                  <a:rPr lang="ru-RU" sz="2400" dirty="0"/>
                  <a:t/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∙</m:t>
                    </m:r>
                  </m:oMath>
                </a14:m>
                <a:r>
                  <a:rPr lang="ru-RU" sz="2400" dirty="0"/>
                  <a:t/>
                </a:r>
                <a:r>
                  <a:rPr lang="ru-RU" sz="2400" i="1" dirty="0" smtClean="0"/>
                  <a:t>1000 000 = 19 600 000 (см) = 196 000 (м) = 196 (км)</a:t>
                </a:r>
                <a:endParaRPr lang="ru-RU" sz="24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34" y="4214818"/>
                <a:ext cx="7500990" cy="830997"/>
              </a:xfrm>
              <a:prstGeom prst="rect">
                <a:avLst/>
              </a:prstGeom>
              <a:blipFill rotWithShape="1">
                <a:blip r:embed="rId7"/>
                <a:stretch>
                  <a:fillRect l="-1219" t="-5839" b="-1532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Рисунок 17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00364" y="1588130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642910" y="357166"/>
            <a:ext cx="7500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smtClean="0">
                <a:solidFill>
                  <a:schemeClr val="bg1"/>
                </a:solidFill>
              </a:rPr>
              <a:t>Он дал имя Горной </a:t>
            </a:r>
            <a:r>
              <a:rPr lang="ru-RU" sz="3600" i="1" dirty="0" err="1" smtClean="0">
                <a:solidFill>
                  <a:schemeClr val="bg1"/>
                </a:solidFill>
              </a:rPr>
              <a:t>Шории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14480" y="5572140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Фридрих – Вильгельм Радлов (1837-1918гг.)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09826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8" grpId="0" animBg="1"/>
      <p:bldP spid="15" grpId="0" animBg="1"/>
      <p:bldP spid="21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7362255" y="1131659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8529691" y="2697784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93660" y="16601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044733" y="1102515"/>
            <a:ext cx="6839635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Задача № 4</a:t>
            </a:r>
          </a:p>
          <a:p>
            <a:r>
              <a:rPr lang="ru-RU" sz="2400" dirty="0"/>
              <a:t>Выполните вычисления и заполните таблицу и вы узнаете, что означает название города Таштагола в переводе с </a:t>
            </a:r>
            <a:r>
              <a:rPr lang="ru-RU" sz="2400" dirty="0" err="1"/>
              <a:t>шорского</a:t>
            </a:r>
            <a:r>
              <a:rPr lang="ru-RU" sz="2400" dirty="0"/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79784697"/>
              </p:ext>
            </p:extLst>
          </p:nvPr>
        </p:nvGraphicFramePr>
        <p:xfrm>
          <a:off x="223389" y="2953367"/>
          <a:ext cx="8697222" cy="13397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58673"/>
                <a:gridCol w="465097"/>
                <a:gridCol w="504480"/>
                <a:gridCol w="466036"/>
                <a:gridCol w="542928"/>
                <a:gridCol w="563556"/>
                <a:gridCol w="452908"/>
                <a:gridCol w="542928"/>
                <a:gridCol w="466036"/>
                <a:gridCol w="452908"/>
                <a:gridCol w="666703"/>
                <a:gridCol w="466036"/>
                <a:gridCol w="718277"/>
                <a:gridCol w="524172"/>
                <a:gridCol w="542928"/>
                <a:gridCol w="563556"/>
              </a:tblGrid>
              <a:tr h="7318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0,4505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35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452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0,25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-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452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-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6,804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52500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0,7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452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8,49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79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995533" y="4653136"/>
                <a:ext cx="244810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 smtClean="0"/>
                  <a:t>2,5</a:t>
                </a:r>
                <a14:m>
                  <m:oMath xmlns:m="http://schemas.openxmlformats.org/officeDocument/2006/math">
                    <m:r>
                      <a:rPr lang="ru-RU" sz="2800" i="1"/>
                      <m:t>∙</m:t>
                    </m:r>
                  </m:oMath>
                </a14:m>
                <a:r>
                  <a:rPr lang="ru-RU" sz="2800" dirty="0" smtClean="0"/>
                  <a:t>0,4 = ...   </a:t>
                </a:r>
                <a:r>
                  <a:rPr lang="ru-RU" sz="2800" b="1" dirty="0" smtClean="0"/>
                  <a:t>(а)</a:t>
                </a:r>
                <a:endParaRPr lang="ru-RU" sz="2800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533" y="4653136"/>
                <a:ext cx="2448106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4975" t="-10465" r="-3980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1044733" y="5301208"/>
            <a:ext cx="24336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/>
              <a:t>5,2 : 1,3 = … </a:t>
            </a:r>
            <a:r>
              <a:rPr lang="ru-RU" sz="2800" b="1" dirty="0" smtClean="0"/>
              <a:t>(е)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4733" y="5949280"/>
            <a:ext cx="26308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90,4 : 0,2 = … </a:t>
            </a:r>
            <a:r>
              <a:rPr lang="ru-RU" sz="2800" b="1" dirty="0"/>
              <a:t>(н)</a:t>
            </a:r>
            <a:endParaRPr lang="ru-RU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995533" y="3757508"/>
            <a:ext cx="45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52447" y="3757508"/>
            <a:ext cx="40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3757508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4" name="Прямоугольник 13"/>
              <p:cNvSpPr/>
              <p:nvPr/>
            </p:nvSpPr>
            <p:spPr>
              <a:xfrm>
                <a:off x="5012827" y="4696647"/>
                <a:ext cx="27767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/>
                  <a:t>0,28 </a:t>
                </a:r>
                <a14:m>
                  <m:oMath xmlns:m="http://schemas.openxmlformats.org/officeDocument/2006/math">
                    <m:r>
                      <a:rPr lang="ru-RU" sz="2800" i="1"/>
                      <m:t>∙</m:t>
                    </m:r>
                  </m:oMath>
                </a14:m>
                <a:r>
                  <a:rPr lang="ru-RU" sz="2800" dirty="0"/>
                  <a:t> 125 = … </a:t>
                </a:r>
                <a:r>
                  <a:rPr lang="ru-RU" sz="2800" b="1" dirty="0" smtClean="0"/>
                  <a:t>(</a:t>
                </a:r>
                <a:r>
                  <a:rPr lang="ru-RU" sz="2800" b="1" dirty="0"/>
                  <a:t>м</a:t>
                </a:r>
                <a:r>
                  <a:rPr lang="ru-RU" sz="2800" b="1" dirty="0" smtClean="0"/>
                  <a:t>)</a:t>
                </a:r>
                <a:endParaRPr lang="ru-RU" sz="2800" dirty="0"/>
              </a:p>
            </p:txBody>
          </p:sp>
        </mc:Choice>
        <mc:Fallback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2827" y="4696647"/>
                <a:ext cx="2776722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4386" t="-10465" r="-3289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5" name="Прямоугольник 14"/>
              <p:cNvSpPr/>
              <p:nvPr/>
            </p:nvSpPr>
            <p:spPr>
              <a:xfrm>
                <a:off x="5092976" y="5301208"/>
                <a:ext cx="26164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/>
                  <a:t>6,3 </a:t>
                </a:r>
                <a14:m>
                  <m:oMath xmlns:m="http://schemas.openxmlformats.org/officeDocument/2006/math">
                    <m:r>
                      <a:rPr lang="ru-RU" sz="2800" i="1"/>
                      <m:t>∙</m:t>
                    </m:r>
                  </m:oMath>
                </a14:m>
                <a:r>
                  <a:rPr lang="ru-RU" sz="2800" dirty="0"/>
                  <a:t> 1,08 = … </a:t>
                </a:r>
                <a:r>
                  <a:rPr lang="ru-RU" sz="2800" b="1" dirty="0"/>
                  <a:t>(л)</a:t>
                </a:r>
                <a:endParaRPr lang="ru-RU" sz="2800" dirty="0"/>
              </a:p>
            </p:txBody>
          </p:sp>
        </mc:Choice>
        <mc:Fallback>
          <p:sp>
            <p:nvSpPr>
              <p:cNvPr id="15" name="Прямоугольник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2976" y="5301208"/>
                <a:ext cx="2616422" cy="523220"/>
              </a:xfrm>
              <a:prstGeom prst="rect">
                <a:avLst/>
              </a:prstGeom>
              <a:blipFill rotWithShape="1">
                <a:blip r:embed="rId9"/>
                <a:stretch>
                  <a:fillRect l="-4651" t="-10588" r="-3721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18" name="Прямоугольник 17"/>
              <p:cNvSpPr/>
              <p:nvPr/>
            </p:nvSpPr>
            <p:spPr>
              <a:xfrm>
                <a:off x="5121500" y="5939194"/>
                <a:ext cx="3094117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/>
                  <a:t>5,25 </a:t>
                </a:r>
                <a14:m>
                  <m:oMath xmlns:m="http://schemas.openxmlformats.org/officeDocument/2006/math">
                    <m:r>
                      <a:rPr lang="ru-RU" sz="2800" i="1"/>
                      <m:t>∙</m:t>
                    </m:r>
                  </m:oMath>
                </a14:m>
                <a:r>
                  <a:rPr lang="ru-RU" sz="2800" dirty="0"/>
                  <a:t> 10000 = … </a:t>
                </a:r>
                <a:r>
                  <a:rPr lang="ru-RU" sz="2800" b="1" dirty="0"/>
                  <a:t>(д)</a:t>
                </a:r>
                <a:endParaRPr lang="ru-RU" sz="2800" dirty="0"/>
              </a:p>
            </p:txBody>
          </p:sp>
        </mc:Choice>
        <mc:Fallback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1500" y="5939194"/>
                <a:ext cx="3094117" cy="523220"/>
              </a:xfrm>
              <a:prstGeom prst="rect">
                <a:avLst/>
              </a:prstGeom>
              <a:blipFill rotWithShape="1">
                <a:blip r:embed="rId10"/>
                <a:stretch>
                  <a:fillRect l="-3937" t="-10465" r="-2953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Прямоугольник 18"/>
          <p:cNvSpPr/>
          <p:nvPr/>
        </p:nvSpPr>
        <p:spPr>
          <a:xfrm>
            <a:off x="1478342" y="3757508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3743694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л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14243" y="3722793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д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34072" y="3743694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619297" y="3743694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78869" y="3741742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  <a:endParaRPr lang="ru-RU" sz="280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7884368" y="3722793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</a:t>
            </a:r>
            <a:endParaRPr lang="ru-RU" sz="2800" dirty="0"/>
          </a:p>
        </p:txBody>
      </p:sp>
      <p:sp>
        <p:nvSpPr>
          <p:cNvPr id="29" name="TextBox 28"/>
          <p:cNvSpPr txBox="1"/>
          <p:nvPr/>
        </p:nvSpPr>
        <p:spPr>
          <a:xfrm>
            <a:off x="1044733" y="332653"/>
            <a:ext cx="661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Таштагол - столица Горной </a:t>
            </a:r>
            <a:r>
              <a:rPr lang="ru-RU" sz="3200" b="1" dirty="0" err="1">
                <a:solidFill>
                  <a:schemeClr val="bg1"/>
                </a:solidFill>
              </a:rPr>
              <a:t>Шории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3471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/>
      <p:bldP spid="5" grpId="1"/>
      <p:bldP spid="6" grpId="0"/>
      <p:bldP spid="6" grpId="1"/>
      <p:bldP spid="11" grpId="0"/>
      <p:bldP spid="12" grpId="0"/>
      <p:bldP spid="13" grpId="0"/>
      <p:bldP spid="14" grpId="0" animBg="1"/>
      <p:bldP spid="14" grpId="1" animBg="1"/>
      <p:bldP spid="15" grpId="0" animBg="1"/>
      <p:bldP spid="15" grpId="1" animBg="1"/>
      <p:bldP spid="18" grpId="0" animBg="1"/>
      <p:bldP spid="18" grpId="1" animBg="1"/>
      <p:bldP spid="21" grpId="0"/>
      <p:bldP spid="24" grpId="0"/>
      <p:bldP spid="26" grpId="0"/>
      <p:bldP spid="27" grpId="0"/>
      <p:bldP spid="2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7959"/>
            <a:ext cx="9144000" cy="6858000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7362255" y="1131659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8529691" y="2697784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93660" y="166015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044733" y="1102515"/>
            <a:ext cx="6839635" cy="15696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Задача № 4</a:t>
            </a:r>
          </a:p>
          <a:p>
            <a:r>
              <a:rPr lang="ru-RU" sz="2400" dirty="0"/>
              <a:t>Выполните вычисления и заполните таблицу и вы узнаете, что означает название города Таштагола в переводе с </a:t>
            </a:r>
            <a:r>
              <a:rPr lang="ru-RU" sz="2400" dirty="0" err="1"/>
              <a:t>шорского</a:t>
            </a:r>
            <a:r>
              <a:rPr lang="ru-RU" sz="2400" dirty="0"/>
              <a:t>.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11632971"/>
              </p:ext>
            </p:extLst>
          </p:nvPr>
        </p:nvGraphicFramePr>
        <p:xfrm>
          <a:off x="223389" y="2953367"/>
          <a:ext cx="8697222" cy="133972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758673"/>
                <a:gridCol w="465097"/>
                <a:gridCol w="504480"/>
                <a:gridCol w="466036"/>
                <a:gridCol w="542928"/>
                <a:gridCol w="563556"/>
                <a:gridCol w="452908"/>
                <a:gridCol w="542928"/>
                <a:gridCol w="466036"/>
                <a:gridCol w="452908"/>
                <a:gridCol w="666703"/>
                <a:gridCol w="466036"/>
                <a:gridCol w="718277"/>
                <a:gridCol w="524172"/>
                <a:gridCol w="542928"/>
                <a:gridCol w="563556"/>
              </a:tblGrid>
              <a:tr h="73182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0,4505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35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452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0,25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-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452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-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6,804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1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52500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0,7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452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8,49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0790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>
                          <a:effectLst/>
                        </a:rPr>
                        <a:t> </a:t>
                      </a:r>
                      <a:endParaRPr lang="ru-RU" sz="17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95533" y="3757508"/>
            <a:ext cx="451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а</a:t>
            </a:r>
            <a:endParaRPr lang="ru-RU" sz="28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952447" y="3757508"/>
            <a:ext cx="407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е</a:t>
            </a:r>
            <a:endParaRPr lang="ru-RU" sz="28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483768" y="3757508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</a:t>
            </a:r>
            <a:endParaRPr lang="ru-RU" sz="28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478342" y="3757508"/>
            <a:ext cx="4411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м</a:t>
            </a:r>
            <a:endParaRPr lang="ru-RU" sz="28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580112" y="3743694"/>
            <a:ext cx="3738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л</a:t>
            </a:r>
            <a:endParaRPr lang="ru-RU" sz="28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714243" y="3722793"/>
            <a:ext cx="3930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д</a:t>
            </a:r>
            <a:endParaRPr lang="ru-RU" sz="28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034072" y="3743694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</a:t>
            </a:r>
            <a:endParaRPr lang="ru-RU" sz="28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4619297" y="3743694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6178869" y="3741742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а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Прямоугольник 6"/>
              <p:cNvSpPr/>
              <p:nvPr/>
            </p:nvSpPr>
            <p:spPr>
              <a:xfrm>
                <a:off x="646386" y="4653136"/>
                <a:ext cx="3427541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/>
                  <a:t>132,5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∙</m:t>
                    </m:r>
                  </m:oMath>
                </a14:m>
                <a:r>
                  <a:rPr lang="ru-RU" sz="2800" dirty="0"/>
                  <a:t/>
                </a:r>
                <a:r>
                  <a:rPr lang="ru-RU" sz="2800" dirty="0"/>
                  <a:t>0,0034 = … </a:t>
                </a:r>
                <a:r>
                  <a:rPr lang="ru-RU" sz="2800" b="1" dirty="0"/>
                  <a:t>(к)</a:t>
                </a:r>
                <a:endParaRPr lang="ru-RU" sz="2800" dirty="0"/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386" y="4653136"/>
                <a:ext cx="3427541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3559" t="-10465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721308" y="5301208"/>
            <a:ext cx="30332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1,47 : 2,1 = …      (</a:t>
            </a:r>
            <a:r>
              <a:rPr lang="ru-RU" sz="2800" b="1" dirty="0"/>
              <a:t>о)</a:t>
            </a:r>
            <a:endParaRPr lang="ru-RU" sz="28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162375" y="4653136"/>
            <a:ext cx="31037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/>
              <a:t>6,4 : 25,6 = …       </a:t>
            </a:r>
            <a:r>
              <a:rPr lang="ru-RU" sz="2800" b="1" dirty="0"/>
              <a:t>(ь)</a:t>
            </a:r>
            <a:endParaRPr lang="ru-RU" sz="2800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25" name="Прямоугольник 24"/>
              <p:cNvSpPr/>
              <p:nvPr/>
            </p:nvSpPr>
            <p:spPr>
              <a:xfrm>
                <a:off x="5162375" y="5301208"/>
                <a:ext cx="3310522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sz="2800" dirty="0"/>
                  <a:t>14,15 </a:t>
                </a:r>
                <a14:m>
                  <m:oMath xmlns:m="http://schemas.openxmlformats.org/officeDocument/2006/math">
                    <m:r>
                      <a:rPr lang="ru-RU" sz="2800" i="1">
                        <a:latin typeface="Cambria Math"/>
                      </a:rPr>
                      <m:t>∙</m:t>
                    </m:r>
                  </m:oMath>
                </a14:m>
                <a:r>
                  <a:rPr lang="ru-RU" sz="2800" dirty="0"/>
                  <a:t> 0,6 </a:t>
                </a:r>
                <a:r>
                  <a:rPr lang="ru-RU" sz="2800" dirty="0"/>
                  <a:t>= …      </a:t>
                </a:r>
                <a:r>
                  <a:rPr lang="ru-RU" sz="2800" b="1" dirty="0"/>
                  <a:t>(и)</a:t>
                </a:r>
                <a:endParaRPr lang="ru-RU" sz="2800" dirty="0"/>
              </a:p>
            </p:txBody>
          </p:sp>
        </mc:Choice>
        <mc:Fallback>
          <p:sp>
            <p:nvSpPr>
              <p:cNvPr id="25" name="Прямоугольник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375" y="5301208"/>
                <a:ext cx="3310522" cy="523220"/>
              </a:xfrm>
              <a:prstGeom prst="rect">
                <a:avLst/>
              </a:prstGeom>
              <a:blipFill rotWithShape="1">
                <a:blip r:embed="rId8"/>
                <a:stretch>
                  <a:fillRect l="-3867" t="-10588" b="-341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Прямоугольник 27"/>
          <p:cNvSpPr/>
          <p:nvPr/>
        </p:nvSpPr>
        <p:spPr>
          <a:xfrm>
            <a:off x="453064" y="3773274"/>
            <a:ext cx="386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К</a:t>
            </a:r>
            <a:endParaRPr lang="ru-RU" sz="2800" dirty="0"/>
          </a:p>
        </p:txBody>
      </p:sp>
      <p:sp>
        <p:nvSpPr>
          <p:cNvPr id="29" name="Прямоугольник 28"/>
          <p:cNvSpPr/>
          <p:nvPr/>
        </p:nvSpPr>
        <p:spPr>
          <a:xfrm>
            <a:off x="7884368" y="3741742"/>
            <a:ext cx="3802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н</a:t>
            </a:r>
            <a:endParaRPr lang="ru-RU" sz="28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337090" y="3757508"/>
            <a:ext cx="377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о</a:t>
            </a:r>
            <a:endParaRPr lang="ru-RU" sz="28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3076116" y="3741742"/>
            <a:ext cx="3626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ь</a:t>
            </a:r>
            <a:endParaRPr lang="ru-RU" sz="2800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8435754" y="3743694"/>
            <a:ext cx="3850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/>
              <a:t>и</a:t>
            </a:r>
            <a:endParaRPr lang="ru-RU" sz="2800" dirty="0"/>
          </a:p>
        </p:txBody>
      </p:sp>
      <p:sp>
        <p:nvSpPr>
          <p:cNvPr id="33" name="TextBox 32"/>
          <p:cNvSpPr txBox="1"/>
          <p:nvPr/>
        </p:nvSpPr>
        <p:spPr>
          <a:xfrm>
            <a:off x="1044733" y="332653"/>
            <a:ext cx="66178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Таштагол - столица Горной </a:t>
            </a:r>
            <a:r>
              <a:rPr lang="ru-RU" sz="3200" b="1" dirty="0" err="1">
                <a:solidFill>
                  <a:schemeClr val="bg1"/>
                </a:solidFill>
              </a:rPr>
              <a:t>Шории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29684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0" grpId="0"/>
      <p:bldP spid="10" grpId="1"/>
      <p:bldP spid="25" grpId="0" animBg="1"/>
      <p:bldP spid="25" grpId="1" animBg="1"/>
      <p:bldP spid="28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450" y="-61821"/>
            <a:ext cx="9144000" cy="6858000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-634216" y="2814041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-793707" y="3499672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402580" y="881277"/>
            <a:ext cx="790733" cy="918055"/>
          </a:xfrm>
          <a:prstGeom prst="rect">
            <a:avLst/>
          </a:prstGeom>
          <a:effectLst/>
        </p:spPr>
      </p:pic>
      <p:sp>
        <p:nvSpPr>
          <p:cNvPr id="22" name="TextBox 21"/>
          <p:cNvSpPr txBox="1"/>
          <p:nvPr/>
        </p:nvSpPr>
        <p:spPr>
          <a:xfrm>
            <a:off x="1109508" y="264194"/>
            <a:ext cx="63200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bg1"/>
                </a:solidFill>
              </a:rPr>
              <a:t>Железный край</a:t>
            </a:r>
          </a:p>
          <a:p>
            <a:pPr marL="117475" indent="-117475"/>
            <a:endParaRPr lang="ru-RU" sz="2400" i="1" dirty="0">
              <a:solidFill>
                <a:schemeClr val="bg1"/>
              </a:solidFill>
              <a:latin typeface="Georgia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269514" y="6316578"/>
            <a:ext cx="36649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cs typeface="Times New Roman" pitchFamily="18" charset="0"/>
              </a:rPr>
              <a:t>Ответ: </a:t>
            </a:r>
            <a:r>
              <a:rPr lang="ru-RU" sz="2400" i="1" dirty="0"/>
              <a:t>28 тонн железа</a:t>
            </a:r>
            <a:endParaRPr lang="ru-RU" sz="2400" i="1" dirty="0"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12" name="TextBox 11"/>
              <p:cNvSpPr txBox="1"/>
              <p:nvPr/>
            </p:nvSpPr>
            <p:spPr>
              <a:xfrm>
                <a:off x="2195736" y="3645024"/>
                <a:ext cx="4351945" cy="1631216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ru-RU" sz="2400" i="1" dirty="0"/>
                  <a:t>Решение:</a:t>
                </a:r>
                <a:endParaRPr lang="ru-RU" sz="2400" dirty="0"/>
              </a:p>
              <a:p>
                <a:r>
                  <a:rPr lang="ru-RU" sz="2400" i="1" dirty="0"/>
                  <a:t>40%=0,4</a:t>
                </a:r>
                <a:endParaRPr lang="ru-RU" sz="2400" dirty="0"/>
              </a:p>
              <a:p>
                <a:r>
                  <a:rPr lang="ru-RU" sz="2400" i="1" dirty="0"/>
                  <a:t>0,4</a:t>
                </a:r>
                <a:r>
                  <a:rPr lang="ru-RU" sz="2400" dirty="0"/>
                  <a:t/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/>
                      </a:rPr>
                      <m:t>∙</m:t>
                    </m:r>
                  </m:oMath>
                </a14:m>
                <a:r>
                  <a:rPr lang="ru-RU" sz="2400" dirty="0"/>
                  <a:t/>
                </a:r>
                <a:r>
                  <a:rPr lang="ru-RU" sz="2400" i="1" dirty="0"/>
                  <a:t>70=28 (т)</a:t>
                </a:r>
                <a:endParaRPr lang="ru-RU" sz="2400" dirty="0"/>
              </a:p>
              <a:p>
                <a:endParaRPr lang="ru-RU" sz="2400" i="1" dirty="0">
                  <a:solidFill>
                    <a:srgbClr val="FFC000"/>
                  </a:solidFill>
                  <a:latin typeface="Georgia" pitchFamily="18" charset="0"/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645024"/>
                <a:ext cx="4351945" cy="1631216"/>
              </a:xfrm>
              <a:prstGeom prst="rect">
                <a:avLst/>
              </a:prstGeom>
              <a:blipFill rotWithShape="1">
                <a:blip r:embed="rId7"/>
                <a:stretch>
                  <a:fillRect l="-2101" t="-2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Рисунок 12" descr="http://www.fresher.ru/mary/5-2017/kirovskij-rudnik-v-xibinax/big/22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97058" y="3003691"/>
            <a:ext cx="474345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129933" y="1070638"/>
            <a:ext cx="6839635" cy="19389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117475" indent="-117475" algn="ctr"/>
            <a:r>
              <a:rPr lang="ru-RU" sz="2400" b="1" i="1" dirty="0"/>
              <a:t>Задача №5</a:t>
            </a:r>
          </a:p>
          <a:p>
            <a:r>
              <a:rPr lang="ru-RU" sz="2400" b="1" dirty="0"/>
              <a:t> </a:t>
            </a:r>
            <a:r>
              <a:rPr lang="ru-RU" sz="2400" dirty="0"/>
              <a:t>В руде шахты «</a:t>
            </a:r>
            <a:r>
              <a:rPr lang="ru-RU" sz="2400" dirty="0" err="1"/>
              <a:t>Таштагольская</a:t>
            </a:r>
            <a:r>
              <a:rPr lang="ru-RU" sz="2400" dirty="0"/>
              <a:t>» содержание железа составляет примерно 40%. Сколько железа получится из вагона такой руды, если грузоподъемность вагона 70 тонн?</a:t>
            </a:r>
          </a:p>
        </p:txBody>
      </p:sp>
    </p:spTree>
    <p:extLst>
      <p:ext uri="{BB962C8B-B14F-4D97-AF65-F5344CB8AC3E}">
        <p14:creationId xmlns:p14="http://schemas.microsoft.com/office/powerpoint/2010/main" xmlns="" val="31833010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nowscene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3501" cy="6872626"/>
          </a:xfrm>
          <a:prstGeom prst="rect">
            <a:avLst/>
          </a:prstGeom>
        </p:spPr>
      </p:pic>
      <p:pic>
        <p:nvPicPr>
          <p:cNvPr id="16" name="Picture 15" descr="flake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70377">
            <a:off x="7362255" y="1131659"/>
            <a:ext cx="326696" cy="379300"/>
          </a:xfrm>
          <a:prstGeom prst="rect">
            <a:avLst/>
          </a:prstGeom>
        </p:spPr>
      </p:pic>
      <p:pic>
        <p:nvPicPr>
          <p:cNvPr id="17" name="Picture 16" descr="flake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170377">
            <a:off x="8529691" y="2697784"/>
            <a:ext cx="440273" cy="511165"/>
          </a:xfrm>
          <a:prstGeom prst="rect">
            <a:avLst/>
          </a:prstGeom>
        </p:spPr>
      </p:pic>
      <p:pic>
        <p:nvPicPr>
          <p:cNvPr id="20" name="Picture 19" descr="flake5.png"/>
          <p:cNvPicPr>
            <a:picLocks/>
          </p:cNvPicPr>
          <p:nvPr/>
        </p:nvPicPr>
        <p:blipFill>
          <a:blip r:embed="rId6" cstate="print"/>
          <a:stretch>
            <a:fillRect/>
          </a:stretch>
        </p:blipFill>
        <p:spPr>
          <a:xfrm rot="1019252">
            <a:off x="193660" y="166015"/>
            <a:ext cx="790733" cy="918055"/>
          </a:xfrm>
          <a:prstGeom prst="rect">
            <a:avLst/>
          </a:prstGeom>
          <a:effectLst/>
        </p:spPr>
      </p:pic>
      <p:sp>
        <p:nvSpPr>
          <p:cNvPr id="8" name="TextBox 7"/>
          <p:cNvSpPr txBox="1"/>
          <p:nvPr/>
        </p:nvSpPr>
        <p:spPr>
          <a:xfrm>
            <a:off x="1763688" y="332656"/>
            <a:ext cx="5301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Туризм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4854" y="1088000"/>
            <a:ext cx="8354291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Задача № 6</a:t>
            </a:r>
          </a:p>
          <a:p>
            <a:pPr algn="just"/>
            <a:r>
              <a:rPr lang="ru-RU" sz="2400" dirty="0"/>
              <a:t>В гостинице «</a:t>
            </a:r>
            <a:r>
              <a:rPr lang="ru-RU" sz="2400" dirty="0" smtClean="0"/>
              <a:t>Ольга» </a:t>
            </a:r>
            <a:r>
              <a:rPr lang="ru-RU" sz="2400" dirty="0"/>
              <a:t>всего 180 номеров, которые делятся на 3 вида: люкс, </a:t>
            </a:r>
            <a:r>
              <a:rPr lang="ru-RU" sz="2400" dirty="0" smtClean="0"/>
              <a:t>стандарт, </a:t>
            </a:r>
            <a:r>
              <a:rPr lang="ru-RU" sz="2400" dirty="0"/>
              <a:t>обычный. Известно, что 30 номеров люкс, в которых может разместиться по 2 человека. </a:t>
            </a:r>
            <a:r>
              <a:rPr lang="ru-RU" sz="2400" dirty="0" smtClean="0"/>
              <a:t>55 номеров </a:t>
            </a:r>
            <a:r>
              <a:rPr lang="ru-RU" sz="2400" dirty="0"/>
              <a:t>стандартные, в </a:t>
            </a:r>
            <a:r>
              <a:rPr lang="ru-RU" sz="2400" dirty="0" smtClean="0"/>
              <a:t>них </a:t>
            </a:r>
            <a:r>
              <a:rPr lang="ru-RU" sz="2400" dirty="0"/>
              <a:t>может разместиться по </a:t>
            </a:r>
            <a:r>
              <a:rPr lang="ru-RU" sz="2400" dirty="0" smtClean="0"/>
              <a:t>3 человека</a:t>
            </a:r>
            <a:r>
              <a:rPr lang="ru-RU" sz="2400" dirty="0"/>
              <a:t>, 95 обычных номеров, в которых </a:t>
            </a:r>
            <a:r>
              <a:rPr lang="ru-RU" sz="2400" dirty="0" smtClean="0"/>
              <a:t>размещаются </a:t>
            </a:r>
            <a:r>
              <a:rPr lang="ru-RU" sz="2400" dirty="0"/>
              <a:t>по 4 человека. В гостиницу приехало 834 туриста. Скольким туристам не хватило номеров?</a:t>
            </a:r>
          </a:p>
        </p:txBody>
      </p:sp>
      <p:pic>
        <p:nvPicPr>
          <p:cNvPr id="12" name="Рисунок 11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600243" y="4430801"/>
            <a:ext cx="414090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4854" y="4141549"/>
            <a:ext cx="2921603" cy="17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68551" y="4096573"/>
            <a:ext cx="2808312" cy="1769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81702" y="4134988"/>
            <a:ext cx="2589364" cy="172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1072883" y="5949180"/>
            <a:ext cx="120095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/>
              <a:t>Л</a:t>
            </a:r>
            <a:r>
              <a:rPr lang="ru-RU" sz="2600" dirty="0" smtClean="0"/>
              <a:t>юкс</a:t>
            </a:r>
            <a:endParaRPr lang="ru-RU" sz="2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159389" y="5893043"/>
            <a:ext cx="1481496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Стандарт</a:t>
            </a:r>
            <a:endParaRPr lang="ru-RU" sz="2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12972" y="5861512"/>
            <a:ext cx="154401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dirty="0" smtClean="0"/>
              <a:t>Обычный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xmlns="" val="38336732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  <p:bldP spid="7" grpId="0"/>
      <p:bldP spid="7" grpId="1"/>
    </p:bldLst>
  </p:timing>
</p:sld>
</file>

<file path=ppt/theme/theme1.xml><?xml version="1.0" encoding="utf-8"?>
<a:theme xmlns:a="http://schemas.openxmlformats.org/drawingml/2006/main" name="tf0196480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BB2780C3CC07BD4BAA623FF9571645580400D1570604EA743043A2641365C0E91715" ma:contentTypeVersion="55" ma:contentTypeDescription="Create a new document." ma:contentTypeScope="" ma:versionID="2c496a0f341a72d7e8cbd42eb499a6d4">
  <xsd:schema xmlns:xsd="http://www.w3.org/2001/XMLSchema" xmlns:xs="http://www.w3.org/2001/XMLSchema" xmlns:p="http://schemas.microsoft.com/office/2006/metadata/properties" xmlns:ns2="9d035d7d-02e5-4a00-8b62-9a556aabc7b5" xmlns:ns3="91e8d559-4d54-460d-ba58-5d5027f88b4d" targetNamespace="http://schemas.microsoft.com/office/2006/metadata/properties" ma:root="true" ma:fieldsID="2bcea688bd265da693c2f253e50f4ab0" ns2:_="" ns3:_="">
    <xsd:import namespace="9d035d7d-02e5-4a00-8b62-9a556aabc7b5"/>
    <xsd:import namespace="91e8d559-4d54-460d-ba58-5d5027f88b4d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  <xsd:element ref="ns3:Description0" minOccurs="0"/>
                <xsd:element ref="ns3:Compone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035d7d-02e5-4a00-8b62-9a556aabc7b5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0:00:00Z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dc117081-80f4-4e10-b46d-e6dc6854316c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41FC7ADF-4C62-4413-95B2-CDE72C4AD396}" ma:internalName="CSXSubmissionMarket" ma:readOnly="false" ma:showField="MarketName" ma:web="9d035d7d-02e5-4a00-8b62-9a556aabc7b5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5e663266-dbf1-446f-b076-28feab654dae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CD722278-12DA-4BA9-B56C-2624CA46C480}" ma:internalName="InProjectListLookup" ma:readOnly="true" ma:showField="InProjectLis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65226a81-6f17-445b-9321-8ea42e2eee04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CD722278-12DA-4BA9-B56C-2624CA46C480}" ma:internalName="LastCompleteVersionLookup" ma:readOnly="true" ma:showField="LastComplete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CD722278-12DA-4BA9-B56C-2624CA46C480}" ma:internalName="LastPreviewErrorLookup" ma:readOnly="true" ma:showField="LastPreview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CD722278-12DA-4BA9-B56C-2624CA46C480}" ma:internalName="LastPreviewResultLookup" ma:readOnly="true" ma:showField="LastPreview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CD722278-12DA-4BA9-B56C-2624CA46C480}" ma:internalName="LastPreviewAttemptDateLookup" ma:readOnly="true" ma:showField="LastPreview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CD722278-12DA-4BA9-B56C-2624CA46C480}" ma:internalName="LastPreviewedByLookup" ma:readOnly="true" ma:showField="LastPreview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CD722278-12DA-4BA9-B56C-2624CA46C480}" ma:internalName="LastPreviewTimeLookup" ma:readOnly="true" ma:showField="LastPreview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CD722278-12DA-4BA9-B56C-2624CA46C480}" ma:internalName="LastPreviewVersionLookup" ma:readOnly="true" ma:showField="LastPreview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CD722278-12DA-4BA9-B56C-2624CA46C480}" ma:internalName="LastPublishErrorLookup" ma:readOnly="true" ma:showField="LastPublishError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CD722278-12DA-4BA9-B56C-2624CA46C480}" ma:internalName="LastPublishResultLookup" ma:readOnly="true" ma:showField="LastPublishResult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CD722278-12DA-4BA9-B56C-2624CA46C480}" ma:internalName="LastPublishAttemptDateLookup" ma:readOnly="true" ma:showField="LastPublishAttemptDat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CD722278-12DA-4BA9-B56C-2624CA46C480}" ma:internalName="LastPublishedByLookup" ma:readOnly="true" ma:showField="LastPublishedBy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CD722278-12DA-4BA9-B56C-2624CA46C480}" ma:internalName="LastPublishTimeLookup" ma:readOnly="true" ma:showField="LastPublishTi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CD722278-12DA-4BA9-B56C-2624CA46C480}" ma:internalName="LastPublishVersionLookup" ma:readOnly="true" ma:showField="LastPublishVersion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B116CC8E-FCD3-4331-849C-1BF4DB8052AE}" ma:internalName="LocLastLocAttemptVersionLookup" ma:readOnly="false" ma:showField="LastLocAttemptVersion" ma:web="9d035d7d-02e5-4a00-8b62-9a556aabc7b5">
      <xsd:simpleType>
        <xsd:restriction base="dms:Lookup"/>
      </xsd:simpleType>
    </xsd:element>
    <xsd:element name="LocLastLocAttemptVersionTypeLookup" ma:index="72" nillable="true" ma:displayName="Loc Last Loc Attempt Version Type" ma:default="" ma:list="{B116CC8E-FCD3-4331-849C-1BF4DB8052AE}" ma:internalName="LocLastLocAttemptVersionTypeLookup" ma:readOnly="true" ma:showField="LastLocAttemptVersionType" ma:web="9d035d7d-02e5-4a00-8b62-9a556aabc7b5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B116CC8E-FCD3-4331-849C-1BF4DB8052AE}" ma:internalName="LocNewPublishedVersionLookup" ma:readOnly="true" ma:showField="NewPublishedVersion" ma:web="9d035d7d-02e5-4a00-8b62-9a556aabc7b5">
      <xsd:simpleType>
        <xsd:restriction base="dms:Lookup"/>
      </xsd:simpleType>
    </xsd:element>
    <xsd:element name="LocOverallHandbackStatusLookup" ma:index="76" nillable="true" ma:displayName="Loc Overall Handback Status" ma:default="" ma:list="{B116CC8E-FCD3-4331-849C-1BF4DB8052AE}" ma:internalName="LocOverallHandbackStatusLookup" ma:readOnly="true" ma:showField="OverallHandbackStatus" ma:web="9d035d7d-02e5-4a00-8b62-9a556aabc7b5">
      <xsd:simpleType>
        <xsd:restriction base="dms:Lookup"/>
      </xsd:simpleType>
    </xsd:element>
    <xsd:element name="LocOverallLocStatusLookup" ma:index="77" nillable="true" ma:displayName="Loc Overall Localize Status" ma:default="" ma:list="{B116CC8E-FCD3-4331-849C-1BF4DB8052AE}" ma:internalName="LocOverallLocStatusLookup" ma:readOnly="true" ma:showField="OverallLocStatus" ma:web="9d035d7d-02e5-4a00-8b62-9a556aabc7b5">
      <xsd:simpleType>
        <xsd:restriction base="dms:Lookup"/>
      </xsd:simpleType>
    </xsd:element>
    <xsd:element name="LocOverallPreviewStatusLookup" ma:index="78" nillable="true" ma:displayName="Loc Overall Preview Status" ma:default="" ma:list="{B116CC8E-FCD3-4331-849C-1BF4DB8052AE}" ma:internalName="LocOverallPreviewStatusLookup" ma:readOnly="true" ma:showField="OverallPreviewStatus" ma:web="9d035d7d-02e5-4a00-8b62-9a556aabc7b5">
      <xsd:simpleType>
        <xsd:restriction base="dms:Lookup"/>
      </xsd:simpleType>
    </xsd:element>
    <xsd:element name="LocOverallPublishStatusLookup" ma:index="79" nillable="true" ma:displayName="Loc Overall Publish Status" ma:default="" ma:list="{B116CC8E-FCD3-4331-849C-1BF4DB8052AE}" ma:internalName="LocOverallPublishStatusLookup" ma:readOnly="true" ma:showField="OverallPublishStatus" ma:web="9d035d7d-02e5-4a00-8b62-9a556aabc7b5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B116CC8E-FCD3-4331-849C-1BF4DB8052AE}" ma:internalName="LocProcessedForHandoffsLookup" ma:readOnly="true" ma:showField="ProcessedForHandoffs" ma:web="9d035d7d-02e5-4a00-8b62-9a556aabc7b5">
      <xsd:simpleType>
        <xsd:restriction base="dms:Lookup"/>
      </xsd:simpleType>
    </xsd:element>
    <xsd:element name="LocProcessedForMarketsLookup" ma:index="82" nillable="true" ma:displayName="Loc Processed For Markets" ma:default="" ma:list="{B116CC8E-FCD3-4331-849C-1BF4DB8052AE}" ma:internalName="LocProcessedForMarketsLookup" ma:readOnly="true" ma:showField="ProcessedForMarkets" ma:web="9d035d7d-02e5-4a00-8b62-9a556aabc7b5">
      <xsd:simpleType>
        <xsd:restriction base="dms:Lookup"/>
      </xsd:simpleType>
    </xsd:element>
    <xsd:element name="LocPublishedDependentAssetsLookup" ma:index="83" nillable="true" ma:displayName="Loc Published Dependent Assets" ma:default="" ma:list="{B116CC8E-FCD3-4331-849C-1BF4DB8052AE}" ma:internalName="LocPublishedDependentAssetsLookup" ma:readOnly="true" ma:showField="PublishedDependentAssets" ma:web="9d035d7d-02e5-4a00-8b62-9a556aabc7b5">
      <xsd:simpleType>
        <xsd:restriction base="dms:Lookup"/>
      </xsd:simpleType>
    </xsd:element>
    <xsd:element name="LocPublishedLinkedAssetsLookup" ma:index="84" nillable="true" ma:displayName="Loc Published Linked Assets" ma:default="" ma:list="{B116CC8E-FCD3-4331-849C-1BF4DB8052AE}" ma:internalName="LocPublishedLinkedAssetsLookup" ma:readOnly="true" ma:showField="PublishedLinkedAssets" ma:web="9d035d7d-02e5-4a00-8b62-9a556aabc7b5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c95181ba-569f-436f-adb3-78c3831fea54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41FC7ADF-4C62-4413-95B2-CDE72C4AD396}" ma:internalName="Markets" ma:readOnly="false" ma:showField="MarketName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CD722278-12DA-4BA9-B56C-2624CA46C480}" ma:internalName="NumOfRatingsLookup" ma:readOnly="true" ma:showField="NumOfRating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CD722278-12DA-4BA9-B56C-2624CA46C480}" ma:internalName="PublishStatusLookup" ma:readOnly="false" ma:showField="PublishStatus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a34c0026-7bf6-479c-b6e7-24710140ce31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0ef119a3-9350-4d50-81f0-e824a5745f43}" ma:internalName="TaxCatchAll" ma:showField="CatchAllData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0ef119a3-9350-4d50-81f0-e824a5745f43}" ma:internalName="TaxCatchAllLabel" ma:readOnly="true" ma:showField="CatchAllDataLabel" ma:web="9d035d7d-02e5-4a00-8b62-9a556aabc7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1e8d559-4d54-460d-ba58-5d5027f88b4d" elementFormDefault="qualified">
    <xsd:import namespace="http://schemas.microsoft.com/office/2006/documentManagement/types"/>
    <xsd:import namespace="http://schemas.microsoft.com/office/infopath/2007/PartnerControls"/>
    <xsd:element name="Description0" ma:index="134" nillable="true" ma:displayName="Description" ma:internalName="Description0">
      <xsd:simpleType>
        <xsd:restriction base="dms:Note"/>
      </xsd:simpleType>
    </xsd:element>
    <xsd:element name="Component" ma:index="135" nillable="true" ma:displayName="Component" ma:internalName="Component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PExecutable xmlns="9d035d7d-02e5-4a00-8b62-9a556aabc7b5" xsi:nil="true"/>
    <DirectSourceMarket xmlns="9d035d7d-02e5-4a00-8b62-9a556aabc7b5">english</DirectSourceMarket>
    <ThumbnailAssetId xmlns="9d035d7d-02e5-4a00-8b62-9a556aabc7b5" xsi:nil="true"/>
    <AssetType xmlns="9d035d7d-02e5-4a00-8b62-9a556aabc7b5">TP</AssetType>
    <Milestone xmlns="9d035d7d-02e5-4a00-8b62-9a556aabc7b5" xsi:nil="true"/>
    <OriginAsset xmlns="9d035d7d-02e5-4a00-8b62-9a556aabc7b5" xsi:nil="true"/>
    <TPComponent xmlns="9d035d7d-02e5-4a00-8b62-9a556aabc7b5" xsi:nil="true"/>
    <AssetId xmlns="9d035d7d-02e5-4a00-8b62-9a556aabc7b5">TP101964775</AssetId>
    <TPFriendlyName xmlns="9d035d7d-02e5-4a00-8b62-9a556aabc7b5" xsi:nil="true"/>
    <SourceTitle xmlns="9d035d7d-02e5-4a00-8b62-9a556aabc7b5" xsi:nil="true"/>
    <TPApplication xmlns="9d035d7d-02e5-4a00-8b62-9a556aabc7b5" xsi:nil="true"/>
    <TPLaunchHelpLink xmlns="9d035d7d-02e5-4a00-8b62-9a556aabc7b5" xsi:nil="true"/>
    <OpenTemplate xmlns="9d035d7d-02e5-4a00-8b62-9a556aabc7b5">true</OpenTemplate>
    <PlannedPubDate xmlns="9d035d7d-02e5-4a00-8b62-9a556aabc7b5">2010-07-31T00:48:00+00:00</PlannedPubDate>
    <CrawlForDependencies xmlns="9d035d7d-02e5-4a00-8b62-9a556aabc7b5">false</CrawlForDependencies>
    <TrustLevel xmlns="9d035d7d-02e5-4a00-8b62-9a556aabc7b5">1 Microsoft Managed Content</TrustLevel>
    <PublishStatusLookup xmlns="9d035d7d-02e5-4a00-8b62-9a556aabc7b5">
      <Value>294961</Value>
      <Value>403439</Value>
    </PublishStatusLookup>
    <LocLastLocAttemptVersionLookup xmlns="9d035d7d-02e5-4a00-8b62-9a556aabc7b5">12357</LocLastLocAttemptVersionLookup>
    <TemplateTemplateType xmlns="9d035d7d-02e5-4a00-8b62-9a556aabc7b5">PowerPoint Presentation Template</TemplateTemplateType>
    <TPNamespace xmlns="9d035d7d-02e5-4a00-8b62-9a556aabc7b5" xsi:nil="true"/>
    <Markets xmlns="9d035d7d-02e5-4a00-8b62-9a556aabc7b5"/>
    <OriginalSourceMarket xmlns="9d035d7d-02e5-4a00-8b62-9a556aabc7b5">english</OriginalSourceMarket>
    <TPInstallLocation xmlns="9d035d7d-02e5-4a00-8b62-9a556aabc7b5" xsi:nil="true"/>
    <TPAppVersion xmlns="9d035d7d-02e5-4a00-8b62-9a556aabc7b5" xsi:nil="true"/>
    <TPCommandLine xmlns="9d035d7d-02e5-4a00-8b62-9a556aabc7b5" xsi:nil="true"/>
    <APAuthor xmlns="9d035d7d-02e5-4a00-8b62-9a556aabc7b5">
      <UserInfo>
        <DisplayName/>
        <AccountId>1073741823</AccountId>
        <AccountType/>
      </UserInfo>
    </APAuthor>
    <EditorialStatus xmlns="9d035d7d-02e5-4a00-8b62-9a556aabc7b5" xsi:nil="true"/>
    <PublishTargets xmlns="9d035d7d-02e5-4a00-8b62-9a556aabc7b5">OfficeOnline</PublishTargets>
    <TPLaunchHelpLinkType xmlns="9d035d7d-02e5-4a00-8b62-9a556aabc7b5">Template</TPLaunchHelpLinkType>
    <TPClientViewer xmlns="9d035d7d-02e5-4a00-8b62-9a556aabc7b5" xsi:nil="true"/>
    <CSXHash xmlns="9d035d7d-02e5-4a00-8b62-9a556aabc7b5" xsi:nil="true"/>
    <IsDeleted xmlns="9d035d7d-02e5-4a00-8b62-9a556aabc7b5">false</IsDeleted>
    <UANotes xmlns="9d035d7d-02e5-4a00-8b62-9a556aabc7b5" xsi:nil="true"/>
    <TemplateStatus xmlns="9d035d7d-02e5-4a00-8b62-9a556aabc7b5" xsi:nil="true"/>
    <Downloads xmlns="9d035d7d-02e5-4a00-8b62-9a556aabc7b5">0</Downloads>
    <ApprovalStatus xmlns="9d035d7d-02e5-4a00-8b62-9a556aabc7b5">InProgress</ApprovalStatus>
    <BlockPublish xmlns="9d035d7d-02e5-4a00-8b62-9a556aabc7b5" xsi:nil="true"/>
    <EditorialTags xmlns="9d035d7d-02e5-4a00-8b62-9a556aabc7b5" xsi:nil="true"/>
    <InternalTagsTaxHTField0 xmlns="9d035d7d-02e5-4a00-8b62-9a556aabc7b5">
      <Terms xmlns="http://schemas.microsoft.com/office/infopath/2007/PartnerControls"/>
    </InternalTagsTaxHTField0>
    <MarketSpecific xmlns="9d035d7d-02e5-4a00-8b62-9a556aabc7b5" xsi:nil="true"/>
    <LocComments xmlns="9d035d7d-02e5-4a00-8b62-9a556aabc7b5" xsi:nil="true"/>
    <LocProcessedForMarketsLookup xmlns="9d035d7d-02e5-4a00-8b62-9a556aabc7b5" xsi:nil="true"/>
    <VoteCount xmlns="9d035d7d-02e5-4a00-8b62-9a556aabc7b5" xsi:nil="true"/>
    <HandoffToMSDN xmlns="9d035d7d-02e5-4a00-8b62-9a556aabc7b5" xsi:nil="true"/>
    <LocOverallHandbackStatusLookup xmlns="9d035d7d-02e5-4a00-8b62-9a556aabc7b5" xsi:nil="true"/>
    <IntlLangReview xmlns="9d035d7d-02e5-4a00-8b62-9a556aabc7b5" xsi:nil="true"/>
    <LocNewPublishedVersionLookup xmlns="9d035d7d-02e5-4a00-8b62-9a556aabc7b5" xsi:nil="true"/>
    <NumericId xmlns="9d035d7d-02e5-4a00-8b62-9a556aabc7b5" xsi:nil="true"/>
    <OOCacheId xmlns="9d035d7d-02e5-4a00-8b62-9a556aabc7b5" xsi:nil="true"/>
    <ClipArtFilename xmlns="9d035d7d-02e5-4a00-8b62-9a556aabc7b5" xsi:nil="true"/>
    <LastHandOff xmlns="9d035d7d-02e5-4a00-8b62-9a556aabc7b5" xsi:nil="true"/>
    <LocProcessedForHandoffsLookup xmlns="9d035d7d-02e5-4a00-8b62-9a556aabc7b5" xsi:nil="true"/>
    <Providers xmlns="9d035d7d-02e5-4a00-8b62-9a556aabc7b5" xsi:nil="true"/>
    <IsSearchable xmlns="9d035d7d-02e5-4a00-8b62-9a556aabc7b5">false</IsSearchable>
    <UALocComments xmlns="9d035d7d-02e5-4a00-8b62-9a556aabc7b5" xsi:nil="true"/>
    <CampaignTagsTaxHTField0 xmlns="9d035d7d-02e5-4a00-8b62-9a556aabc7b5">
      <Terms xmlns="http://schemas.microsoft.com/office/infopath/2007/PartnerControls"/>
    </CampaignTagsTaxHTField0>
    <DSATActionTaken xmlns="9d035d7d-02e5-4a00-8b62-9a556aabc7b5" xsi:nil="true"/>
    <LocLastLocAttemptVersionTypeLookup xmlns="9d035d7d-02e5-4a00-8b62-9a556aabc7b5" xsi:nil="true"/>
    <PolicheckWords xmlns="9d035d7d-02e5-4a00-8b62-9a556aabc7b5" xsi:nil="true"/>
    <LocOverallLocStatusLookup xmlns="9d035d7d-02e5-4a00-8b62-9a556aabc7b5" xsi:nil="true"/>
    <TaxCatchAll xmlns="9d035d7d-02e5-4a00-8b62-9a556aabc7b5"/>
    <BugNumber xmlns="9d035d7d-02e5-4a00-8b62-9a556aabc7b5" xsi:nil="true"/>
    <LocRecommendedHandoff xmlns="9d035d7d-02e5-4a00-8b62-9a556aabc7b5" xsi:nil="true"/>
    <LocalizationTagsTaxHTField0 xmlns="9d035d7d-02e5-4a00-8b62-9a556aabc7b5">
      <Terms xmlns="http://schemas.microsoft.com/office/infopath/2007/PartnerControls"/>
    </LocalizationTagsTaxHTField0>
    <UALocRecommendation xmlns="9d035d7d-02e5-4a00-8b62-9a556aabc7b5">Localize</UALocRecommendation>
    <APEditor xmlns="9d035d7d-02e5-4a00-8b62-9a556aabc7b5">
      <UserInfo>
        <DisplayName/>
        <AccountId xsi:nil="true"/>
        <AccountType/>
      </UserInfo>
    </APEditor>
    <PrimaryImageGen xmlns="9d035d7d-02e5-4a00-8b62-9a556aabc7b5">false</PrimaryImageGen>
    <LocPublishedDependentAssetsLookup xmlns="9d035d7d-02e5-4a00-8b62-9a556aabc7b5" xsi:nil="true"/>
    <Manager xmlns="9d035d7d-02e5-4a00-8b62-9a556aabc7b5" xsi:nil="true"/>
    <ParentAssetId xmlns="9d035d7d-02e5-4a00-8b62-9a556aabc7b5" xsi:nil="true"/>
    <SubmitterId xmlns="9d035d7d-02e5-4a00-8b62-9a556aabc7b5" xsi:nil="true"/>
    <APDescription xmlns="9d035d7d-02e5-4a00-8b62-9a556aabc7b5" xsi:nil="true"/>
    <LocPublishedLinkedAssetsLookup xmlns="9d035d7d-02e5-4a00-8b62-9a556aabc7b5" xsi:nil="true"/>
    <UAProjectedTotalWords xmlns="9d035d7d-02e5-4a00-8b62-9a556aabc7b5" xsi:nil="true"/>
    <Provider xmlns="9d035d7d-02e5-4a00-8b62-9a556aabc7b5" xsi:nil="true"/>
    <ApprovalLog xmlns="9d035d7d-02e5-4a00-8b62-9a556aabc7b5" xsi:nil="true"/>
    <Component xmlns="91e8d559-4d54-460d-ba58-5d5027f88b4d" xsi:nil="true"/>
    <BusinessGroup xmlns="9d035d7d-02e5-4a00-8b62-9a556aabc7b5" xsi:nil="true"/>
    <RecommendationsModifier xmlns="9d035d7d-02e5-4a00-8b62-9a556aabc7b5" xsi:nil="true"/>
    <AcquiredFrom xmlns="9d035d7d-02e5-4a00-8b62-9a556aabc7b5">Internal MS</AcquiredFrom>
    <CSXSubmissionMarket xmlns="9d035d7d-02e5-4a00-8b62-9a556aabc7b5" xsi:nil="true"/>
    <ArtSampleDocs xmlns="9d035d7d-02e5-4a00-8b62-9a556aabc7b5" xsi:nil="true"/>
    <ShowIn xmlns="9d035d7d-02e5-4a00-8b62-9a556aabc7b5">Show everywhere</ShowIn>
    <IntlLangReviewDate xmlns="9d035d7d-02e5-4a00-8b62-9a556aabc7b5" xsi:nil="true"/>
    <AverageRating xmlns="9d035d7d-02e5-4a00-8b62-9a556aabc7b5" xsi:nil="true"/>
    <AssetStart xmlns="9d035d7d-02e5-4a00-8b62-9a556aabc7b5">2011-08-04T10:13:12+00:00</AssetStart>
    <FriendlyTitle xmlns="9d035d7d-02e5-4a00-8b62-9a556aabc7b5" xsi:nil="true"/>
    <LastModifiedDateTime xmlns="9d035d7d-02e5-4a00-8b62-9a556aabc7b5" xsi:nil="true"/>
    <LegacyData xmlns="9d035d7d-02e5-4a00-8b62-9a556aabc7b5" xsi:nil="true"/>
    <LocManualTestRequired xmlns="9d035d7d-02e5-4a00-8b62-9a556aabc7b5" xsi:nil="true"/>
    <ScenarioTagsTaxHTField0 xmlns="9d035d7d-02e5-4a00-8b62-9a556aabc7b5">
      <Terms xmlns="http://schemas.microsoft.com/office/infopath/2007/PartnerControls"/>
    </ScenarioTagsTaxHTField0>
    <TimesCloned xmlns="9d035d7d-02e5-4a00-8b62-9a556aabc7b5" xsi:nil="true"/>
    <ContentItem xmlns="9d035d7d-02e5-4a00-8b62-9a556aabc7b5" xsi:nil="true"/>
    <UACurrentWords xmlns="9d035d7d-02e5-4a00-8b62-9a556aabc7b5" xsi:nil="true"/>
    <AssetExpire xmlns="9d035d7d-02e5-4a00-8b62-9a556aabc7b5">2100-01-01T00:00:00+00:00</AssetExpire>
    <Description0 xmlns="91e8d559-4d54-460d-ba58-5d5027f88b4d" xsi:nil="true"/>
    <MachineTranslated xmlns="9d035d7d-02e5-4a00-8b62-9a556aabc7b5">false</MachineTranslated>
    <OutputCachingOn xmlns="9d035d7d-02e5-4a00-8b62-9a556aabc7b5">false</OutputCachingOn>
    <CSXUpdate xmlns="9d035d7d-02e5-4a00-8b62-9a556aabc7b5">false</CSXUpdate>
    <FeatureTagsTaxHTField0 xmlns="9d035d7d-02e5-4a00-8b62-9a556aabc7b5">
      <Terms xmlns="http://schemas.microsoft.com/office/infopath/2007/PartnerControls"/>
    </FeatureTagsTaxHTField0>
    <IntlLangReviewer xmlns="9d035d7d-02e5-4a00-8b62-9a556aabc7b5" xsi:nil="true"/>
    <LocOverallPreviewStatusLookup xmlns="9d035d7d-02e5-4a00-8b62-9a556aabc7b5" xsi:nil="true"/>
    <LocOverallPublishStatusLookup xmlns="9d035d7d-02e5-4a00-8b62-9a556aabc7b5" xsi:nil="true"/>
    <IntlLocPriority xmlns="9d035d7d-02e5-4a00-8b62-9a556aabc7b5" xsi:nil="true"/>
    <CSXSubmissionDate xmlns="9d035d7d-02e5-4a00-8b62-9a556aabc7b5" xsi:nil="true"/>
    <OriginalRelease xmlns="9d035d7d-02e5-4a00-8b62-9a556aabc7b5">14</OriginalRelease>
    <LocMarketGroupTiers2 xmlns="9d035d7d-02e5-4a00-8b62-9a556aabc7b5" xsi:nil="true"/>
  </documentManagement>
</p:properties>
</file>

<file path=customXml/itemProps1.xml><?xml version="1.0" encoding="utf-8"?>
<ds:datastoreItem xmlns:ds="http://schemas.openxmlformats.org/officeDocument/2006/customXml" ds:itemID="{6FD090F8-C8EE-4E98-8231-CF899D28D6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035d7d-02e5-4a00-8b62-9a556aabc7b5"/>
    <ds:schemaRef ds:uri="91e8d559-4d54-460d-ba58-5d5027f88b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EB7969-A16D-475B-8B94-27EC79C1F7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7C64B6-DF13-4B79-A1BC-33DCDD1C73D3}">
  <ds:schemaRefs>
    <ds:schemaRef ds:uri="91e8d559-4d54-460d-ba58-5d5027f88b4d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9d035d7d-02e5-4a00-8b62-9a556aabc7b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tf01964803</Template>
  <TotalTime>0</TotalTime>
  <Words>2905</Words>
  <Application>Microsoft Office PowerPoint</Application>
  <PresentationFormat>Экран (4:3)</PresentationFormat>
  <Paragraphs>2101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tf01964803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2018-01-26T13:49:44Z</dcterms:created>
  <dcterms:modified xsi:type="dcterms:W3CDTF">2019-11-21T13:13:14Z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0x010100BB2780C3CC07BD4BAA623FF9571645580400D1570604EA743043A2641365C0E91715</vt:lpwstr>
  </property>
</Properties>
</file>