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1" r:id="rId3"/>
    <p:sldId id="313" r:id="rId4"/>
    <p:sldId id="314" r:id="rId5"/>
    <p:sldId id="312" r:id="rId6"/>
    <p:sldId id="291" r:id="rId7"/>
    <p:sldId id="292" r:id="rId8"/>
    <p:sldId id="261" r:id="rId9"/>
    <p:sldId id="264" r:id="rId10"/>
    <p:sldId id="262" r:id="rId11"/>
    <p:sldId id="295" r:id="rId12"/>
    <p:sldId id="296" r:id="rId13"/>
    <p:sldId id="263" r:id="rId14"/>
    <p:sldId id="294" r:id="rId15"/>
    <p:sldId id="293" r:id="rId16"/>
    <p:sldId id="259" r:id="rId17"/>
    <p:sldId id="298" r:id="rId18"/>
    <p:sldId id="297" r:id="rId19"/>
    <p:sldId id="268" r:id="rId20"/>
    <p:sldId id="299" r:id="rId21"/>
    <p:sldId id="300" r:id="rId22"/>
    <p:sldId id="301" r:id="rId23"/>
    <p:sldId id="266" r:id="rId24"/>
    <p:sldId id="302" r:id="rId25"/>
    <p:sldId id="303" r:id="rId26"/>
    <p:sldId id="269" r:id="rId27"/>
    <p:sldId id="304" r:id="rId2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349DC6-02B9-4328-999E-C76B2DAF3DC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0A8812-6FE5-4FA5-98EF-C11AE70C6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49DC6-02B9-4328-999E-C76B2DAF3DC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8812-6FE5-4FA5-98EF-C11AE70C6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1349DC6-02B9-4328-999E-C76B2DAF3DC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0A8812-6FE5-4FA5-98EF-C11AE70C6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49DC6-02B9-4328-999E-C76B2DAF3DC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8812-6FE5-4FA5-98EF-C11AE70C6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349DC6-02B9-4328-999E-C76B2DAF3DC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0A8812-6FE5-4FA5-98EF-C11AE70C6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49DC6-02B9-4328-999E-C76B2DAF3DC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8812-6FE5-4FA5-98EF-C11AE70C6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49DC6-02B9-4328-999E-C76B2DAF3DC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8812-6FE5-4FA5-98EF-C11AE70C6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49DC6-02B9-4328-999E-C76B2DAF3DC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8812-6FE5-4FA5-98EF-C11AE70C6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349DC6-02B9-4328-999E-C76B2DAF3DC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8812-6FE5-4FA5-98EF-C11AE70C6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49DC6-02B9-4328-999E-C76B2DAF3DC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8812-6FE5-4FA5-98EF-C11AE70C6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349DC6-02B9-4328-999E-C76B2DAF3DC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A8812-6FE5-4FA5-98EF-C11AE70C6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1349DC6-02B9-4328-999E-C76B2DAF3DCF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0A8812-6FE5-4FA5-98EF-C11AE70C6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220748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dirty="0" smtClean="0"/>
              <a:t> </a:t>
            </a:r>
            <a:r>
              <a:rPr lang="ru-RU" sz="3600" dirty="0" smtClean="0"/>
              <a:t>Методическая разработка на тему :</a:t>
            </a:r>
            <a:br>
              <a:rPr lang="ru-RU" sz="3600" dirty="0" smtClean="0"/>
            </a:br>
            <a:r>
              <a:rPr lang="ru-RU" sz="3600" dirty="0" smtClean="0"/>
              <a:t>« </a:t>
            </a:r>
            <a:r>
              <a:rPr lang="en-US" sz="3600" dirty="0" smtClean="0"/>
              <a:t>TONUE TWISTERS</a:t>
            </a:r>
            <a:r>
              <a:rPr lang="ru-RU" sz="3600" dirty="0" smtClean="0"/>
              <a:t> как тренировочные упражнения в системе обучения выразительности речи английского языка»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653136"/>
            <a:ext cx="5114778" cy="17281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ВЫПОЛНИЛА </a:t>
            </a:r>
          </a:p>
          <a:p>
            <a:r>
              <a:rPr lang="ru-RU" dirty="0" smtClean="0"/>
              <a:t>Учитель английского </a:t>
            </a:r>
            <a:r>
              <a:rPr lang="ru-RU" dirty="0"/>
              <a:t>языка </a:t>
            </a:r>
            <a:endParaRPr lang="ru-RU" dirty="0" smtClean="0"/>
          </a:p>
          <a:p>
            <a:r>
              <a:rPr lang="ru-RU" dirty="0" smtClean="0"/>
              <a:t>Мясина </a:t>
            </a:r>
            <a:r>
              <a:rPr lang="ru-RU" dirty="0"/>
              <a:t>Наталья Михайловна</a:t>
            </a:r>
          </a:p>
          <a:p>
            <a:r>
              <a:rPr lang="ru-RU" dirty="0"/>
              <a:t>МБОУ г. Иркутска СОШ с углубленным изучением отдельных предметов № 19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LETTER E</a:t>
            </a:r>
            <a:r>
              <a:rPr lang="ru-RU" sz="8000" dirty="0" smtClean="0"/>
              <a:t> 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8172400" cy="413732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8500" dirty="0" smtClean="0"/>
              <a:t>He met her here</a:t>
            </a:r>
            <a:endParaRPr lang="ru-RU" sz="8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71184" cy="1236752"/>
          </a:xfrm>
        </p:spPr>
        <p:txBody>
          <a:bodyPr>
            <a:noAutofit/>
          </a:bodyPr>
          <a:lstStyle/>
          <a:p>
            <a:r>
              <a:rPr lang="en-US" sz="5800" dirty="0" smtClean="0"/>
              <a:t>LETTER I</a:t>
            </a:r>
            <a:r>
              <a:rPr lang="en-US" sz="5800" dirty="0"/>
              <a:t> </a:t>
            </a:r>
            <a:r>
              <a:rPr lang="en-US" sz="5800" dirty="0" smtClean="0"/>
              <a:t>  </a:t>
            </a:r>
            <a:r>
              <a:rPr lang="en-US" sz="5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800" dirty="0"/>
              <a:t>sound [</a:t>
            </a:r>
            <a:r>
              <a:rPr lang="en-US" sz="5800" dirty="0" err="1" smtClean="0"/>
              <a:t>i</a:t>
            </a:r>
            <a:r>
              <a:rPr lang="en-US" sz="5800" dirty="0" smtClean="0"/>
              <a:t>]</a:t>
            </a:r>
            <a:r>
              <a:rPr lang="ru-RU" sz="5800" dirty="0" smtClean="0"/>
              <a:t> </a:t>
            </a:r>
            <a:endParaRPr lang="ru-RU" sz="5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8028384" cy="413732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8800" dirty="0" smtClean="0"/>
              <a:t>Sit a bit. Sit still till I kill the fly</a:t>
            </a:r>
            <a:endParaRPr lang="ru-RU" sz="8600" b="1" dirty="0"/>
          </a:p>
        </p:txBody>
      </p:sp>
    </p:spTree>
    <p:extLst>
      <p:ext uri="{BB962C8B-B14F-4D97-AF65-F5344CB8AC3E}">
        <p14:creationId xmlns:p14="http://schemas.microsoft.com/office/powerpoint/2010/main" val="14875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71184" cy="876712"/>
          </a:xfrm>
        </p:spPr>
        <p:txBody>
          <a:bodyPr>
            <a:noAutofit/>
          </a:bodyPr>
          <a:lstStyle/>
          <a:p>
            <a:r>
              <a:rPr lang="en-US" sz="5600" dirty="0" smtClean="0"/>
              <a:t>LETTER I  </a:t>
            </a:r>
            <a:r>
              <a:rPr lang="en-US" sz="5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600" dirty="0"/>
              <a:t>sound </a:t>
            </a:r>
            <a:r>
              <a:rPr lang="en-US" sz="5600" dirty="0" smtClean="0"/>
              <a:t>[£]</a:t>
            </a:r>
            <a:r>
              <a:rPr lang="ru-RU" sz="5600" dirty="0" smtClean="0"/>
              <a:t> </a:t>
            </a:r>
            <a:endParaRPr lang="ru-RU" sz="5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100392" cy="525658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6500" dirty="0" smtClean="0"/>
              <a:t>a) A little girl with a pretty curl</a:t>
            </a:r>
          </a:p>
          <a:p>
            <a:pPr algn="ctr">
              <a:buNone/>
            </a:pPr>
            <a:r>
              <a:rPr lang="en-US" sz="6500" dirty="0" smtClean="0"/>
              <a:t>b) First come, first served</a:t>
            </a:r>
          </a:p>
          <a:p>
            <a:pPr algn="ctr">
              <a:buNone/>
            </a:pPr>
            <a:endParaRPr lang="ru-RU" sz="6500" b="1" dirty="0"/>
          </a:p>
        </p:txBody>
      </p:sp>
    </p:spTree>
    <p:extLst>
      <p:ext uri="{BB962C8B-B14F-4D97-AF65-F5344CB8AC3E}">
        <p14:creationId xmlns:p14="http://schemas.microsoft.com/office/powerpoint/2010/main" val="83316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LETTER    I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8100392" cy="46805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8800" dirty="0" smtClean="0"/>
              <a:t>A fine girl sits by the fire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8172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accent1">
                    <a:lumMod val="75000"/>
                  </a:schemeClr>
                </a:solidFill>
              </a:rPr>
              <a:t>LETTER O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sound [þ]</a:t>
            </a:r>
          </a:p>
          <a:p>
            <a:pPr algn="ctr">
              <a:buNone/>
            </a:pPr>
            <a:endParaRPr lang="en-US" sz="6600" b="1" dirty="0" smtClean="0"/>
          </a:p>
          <a:p>
            <a:pPr algn="ctr">
              <a:buNone/>
            </a:pPr>
            <a:r>
              <a:rPr lang="en-US" sz="6000" b="1" dirty="0" smtClean="0"/>
              <a:t>a) The pot is on the top of the box </a:t>
            </a:r>
          </a:p>
          <a:p>
            <a:pPr algn="ctr">
              <a:buNone/>
            </a:pPr>
            <a:r>
              <a:rPr lang="en-US" sz="6000" b="1" dirty="0" smtClean="0"/>
              <a:t>b) There is the clock on the top</a:t>
            </a:r>
          </a:p>
          <a:p>
            <a:pPr algn="ctr">
              <a:buNone/>
            </a:pP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8428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8172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LETTERS OO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sound [u]</a:t>
            </a:r>
          </a:p>
          <a:p>
            <a:pPr algn="ctr">
              <a:buNone/>
            </a:pPr>
            <a:endParaRPr lang="en-US" sz="6600" b="1" dirty="0" smtClean="0"/>
          </a:p>
          <a:p>
            <a:pPr algn="ctr">
              <a:buNone/>
            </a:pPr>
            <a:r>
              <a:rPr lang="en-US" sz="6400" b="1" dirty="0" smtClean="0"/>
              <a:t>The cook took a good look at the cookery book </a:t>
            </a:r>
          </a:p>
          <a:p>
            <a:pPr algn="ctr">
              <a:buNone/>
            </a:pP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14547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LETTER O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63040"/>
            <a:ext cx="8100392" cy="53949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8800" dirty="0" smtClean="0"/>
              <a:t>Tom has more horses at home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LETTER    u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8100392" cy="50405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8800" dirty="0" smtClean="0"/>
              <a:t>For sure he must buy pure fur in future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2116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LETTER    y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8100392" cy="468052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8800" dirty="0" smtClean="0"/>
              <a:t>I type the myth about tyrants and sly myrmidons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9086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LETTER B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8172400" cy="5229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8800" dirty="0" smtClean="0"/>
              <a:t>Busy (</a:t>
            </a:r>
            <a:r>
              <a:rPr lang="ru-RU" sz="8800" dirty="0" smtClean="0"/>
              <a:t>3) </a:t>
            </a:r>
            <a:r>
              <a:rPr lang="en-US" sz="8800" dirty="0" smtClean="0"/>
              <a:t>bee, bring some honey for  my tea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Для достижения необходимого уровня выразительности речи учащихся необходимо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Сформировать звуковой образ английского языка, систематически работая над развитием фонематического слуха для точной имитации звуков и слов</a:t>
            </a:r>
          </a:p>
          <a:p>
            <a:r>
              <a:rPr lang="ru-RU" dirty="0"/>
              <a:t> </a:t>
            </a:r>
            <a:r>
              <a:rPr lang="ru-RU" dirty="0" smtClean="0"/>
              <a:t>Развивать </a:t>
            </a:r>
            <a:r>
              <a:rPr lang="ru-RU" dirty="0" smtClean="0"/>
              <a:t>артикуляционный аппарат</a:t>
            </a:r>
          </a:p>
          <a:p>
            <a:r>
              <a:rPr lang="ru-RU" dirty="0"/>
              <a:t> </a:t>
            </a:r>
            <a:r>
              <a:rPr lang="ru-RU" dirty="0" smtClean="0"/>
              <a:t>Обучить </a:t>
            </a:r>
            <a:r>
              <a:rPr lang="ru-RU" dirty="0" smtClean="0"/>
              <a:t>правильной артикуляции звуков, отличающихся от звуков в русском языке</a:t>
            </a:r>
          </a:p>
          <a:p>
            <a:r>
              <a:rPr lang="ru-RU" dirty="0"/>
              <a:t> </a:t>
            </a:r>
            <a:r>
              <a:rPr lang="ru-RU" dirty="0" smtClean="0"/>
              <a:t>Обучать </a:t>
            </a:r>
            <a:r>
              <a:rPr lang="ru-RU" dirty="0" smtClean="0"/>
              <a:t>правильному ударению в слове</a:t>
            </a:r>
          </a:p>
          <a:p>
            <a:r>
              <a:rPr lang="ru-RU" dirty="0"/>
              <a:t> </a:t>
            </a:r>
            <a:r>
              <a:rPr lang="ru-RU" dirty="0" smtClean="0"/>
              <a:t>Тренировать </a:t>
            </a:r>
            <a:r>
              <a:rPr lang="ru-RU" dirty="0" smtClean="0"/>
              <a:t>ритмический и интонационный рисунок речи с соблюдением логического ударения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18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8172400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smtClean="0">
                <a:solidFill>
                  <a:schemeClr val="accent1">
                    <a:lumMod val="75000"/>
                  </a:schemeClr>
                </a:solidFill>
              </a:rPr>
              <a:t>LETTER </a:t>
            </a:r>
            <a:r>
              <a:rPr lang="en-US" sz="5000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sz="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5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000" dirty="0" smtClean="0">
                <a:solidFill>
                  <a:schemeClr val="accent1">
                    <a:lumMod val="75000"/>
                  </a:schemeClr>
                </a:solidFill>
              </a:rPr>
              <a:t>sounds [g], [ds]</a:t>
            </a:r>
          </a:p>
          <a:p>
            <a:pPr algn="ctr">
              <a:buNone/>
            </a:pPr>
            <a:endParaRPr lang="en-US" sz="6600" b="1" dirty="0" smtClean="0"/>
          </a:p>
          <a:p>
            <a:pPr algn="ctr">
              <a:buNone/>
            </a:pPr>
            <a:r>
              <a:rPr lang="en-US" sz="6600" b="1" dirty="0" smtClean="0"/>
              <a:t>Giggling geese are playing games.</a:t>
            </a:r>
          </a:p>
          <a:p>
            <a:pPr algn="ctr">
              <a:buNone/>
            </a:pPr>
            <a:r>
              <a:rPr lang="en-US" sz="6600" b="1" dirty="0" smtClean="0"/>
              <a:t>They are going to race</a:t>
            </a:r>
          </a:p>
          <a:p>
            <a:pPr algn="ctr">
              <a:buNone/>
            </a:pPr>
            <a:r>
              <a:rPr lang="en-US" sz="6400" b="1" dirty="0" smtClean="0"/>
              <a:t> </a:t>
            </a:r>
          </a:p>
          <a:p>
            <a:pPr algn="ctr">
              <a:buNone/>
            </a:pP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39201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72400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LETTER R 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sound [r]</a:t>
            </a:r>
          </a:p>
          <a:p>
            <a:pPr algn="ctr">
              <a:buNone/>
            </a:pPr>
            <a:endParaRPr lang="en-US" sz="5200" b="1" dirty="0" smtClean="0"/>
          </a:p>
          <a:p>
            <a:pPr algn="ctr">
              <a:buNone/>
            </a:pPr>
            <a:r>
              <a:rPr lang="en-US" sz="5200" b="1" dirty="0" smtClean="0"/>
              <a:t>a)Three grey rabbits in the grass grow roses for us</a:t>
            </a:r>
          </a:p>
          <a:p>
            <a:pPr algn="ctr">
              <a:buNone/>
            </a:pPr>
            <a:r>
              <a:rPr lang="en-US" sz="5200" b="1" dirty="0" smtClean="0"/>
              <a:t>b) We gathered ripe red raspberry along the river road</a:t>
            </a:r>
          </a:p>
          <a:p>
            <a:pPr algn="ctr">
              <a:buNone/>
            </a:pPr>
            <a:r>
              <a:rPr lang="en-US" sz="5000" b="1" dirty="0" smtClean="0"/>
              <a:t> </a:t>
            </a:r>
          </a:p>
          <a:p>
            <a:pPr algn="ctr">
              <a:buNone/>
            </a:pP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422698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72400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LETTER S 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sound [s]</a:t>
            </a:r>
          </a:p>
          <a:p>
            <a:pPr algn="ctr">
              <a:buNone/>
            </a:pPr>
            <a:endParaRPr lang="en-US" sz="5200" b="1" dirty="0" smtClean="0"/>
          </a:p>
          <a:p>
            <a:pPr algn="ctr">
              <a:buNone/>
            </a:pPr>
            <a:endParaRPr lang="en-US" sz="5200" b="1" dirty="0" smtClean="0"/>
          </a:p>
          <a:p>
            <a:pPr marL="742950" indent="-742950" algn="ctr">
              <a:buAutoNum type="alphaLcParenR"/>
            </a:pPr>
            <a:r>
              <a:rPr lang="en-US" sz="4400" b="1" dirty="0" smtClean="0"/>
              <a:t>I see a window and a door </a:t>
            </a:r>
          </a:p>
          <a:p>
            <a:pPr algn="ctr"/>
            <a:r>
              <a:rPr lang="en-US" sz="4400" b="1" dirty="0"/>
              <a:t> </a:t>
            </a:r>
            <a:r>
              <a:rPr lang="en-US" sz="4400" b="1" dirty="0" smtClean="0"/>
              <a:t>  I see a ceiling and a floor</a:t>
            </a:r>
          </a:p>
          <a:p>
            <a:pPr algn="ctr"/>
            <a:endParaRPr lang="en-US" sz="4400" b="1" dirty="0" smtClean="0"/>
          </a:p>
          <a:p>
            <a:pPr algn="ctr">
              <a:buNone/>
            </a:pPr>
            <a:r>
              <a:rPr lang="en-US" sz="4400" b="1" dirty="0"/>
              <a:t>b) Seven seals in the sea</a:t>
            </a:r>
          </a:p>
          <a:p>
            <a:pPr algn="ctr">
              <a:buNone/>
            </a:pPr>
            <a:r>
              <a:rPr lang="en-US" sz="4400" b="1" dirty="0"/>
              <a:t>Sing the song to you and me</a:t>
            </a:r>
          </a:p>
          <a:p>
            <a:pPr algn="ctr">
              <a:buNone/>
            </a:pPr>
            <a:r>
              <a:rPr lang="en-US" sz="5000" b="1" dirty="0" smtClean="0"/>
              <a:t> </a:t>
            </a:r>
          </a:p>
          <a:p>
            <a:pPr algn="ctr">
              <a:buNone/>
            </a:pP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32994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LETTER T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8172400" cy="48691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8800" dirty="0" smtClean="0"/>
              <a:t>Ten tigers on two tables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0039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LETTER W </a:t>
            </a: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sound [w]</a:t>
            </a:r>
          </a:p>
          <a:p>
            <a:pPr algn="ctr">
              <a:buNone/>
            </a:pPr>
            <a:endParaRPr lang="en-US" sz="5200" b="1" dirty="0" smtClean="0"/>
          </a:p>
          <a:p>
            <a:pPr algn="ctr">
              <a:buNone/>
            </a:pPr>
            <a:endParaRPr lang="en-US" sz="5200" b="1" dirty="0" smtClean="0"/>
          </a:p>
          <a:p>
            <a:pPr algn="ctr"/>
            <a:r>
              <a:rPr lang="en-US" sz="6500" b="1" dirty="0" smtClean="0"/>
              <a:t>My sister Wendy was twenty-one on Wednesday</a:t>
            </a:r>
            <a:endParaRPr lang="en-US" sz="6500" b="1" dirty="0"/>
          </a:p>
          <a:p>
            <a:pPr algn="ctr">
              <a:buNone/>
            </a:pPr>
            <a:r>
              <a:rPr lang="en-US" sz="6500" b="1" dirty="0" smtClean="0"/>
              <a:t> </a:t>
            </a:r>
          </a:p>
          <a:p>
            <a:pPr algn="ctr">
              <a:buNone/>
            </a:pP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1405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064896" cy="1124744"/>
          </a:xfrm>
        </p:spPr>
        <p:txBody>
          <a:bodyPr>
            <a:noAutofit/>
          </a:bodyPr>
          <a:lstStyle/>
          <a:p>
            <a:r>
              <a:rPr lang="en-US" sz="5500" dirty="0" smtClean="0"/>
              <a:t>LETTERS  NG  sound[ŋ</a:t>
            </a:r>
            <a:r>
              <a:rPr lang="en-US" sz="5500" dirty="0"/>
              <a:t>]</a:t>
            </a:r>
            <a:endParaRPr lang="ru-RU" sz="5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63040"/>
            <a:ext cx="8172400" cy="52063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9500" dirty="0" smtClean="0"/>
              <a:t>Everything is going wrong</a:t>
            </a:r>
          </a:p>
        </p:txBody>
      </p:sp>
    </p:spTree>
    <p:extLst>
      <p:ext uri="{BB962C8B-B14F-4D97-AF65-F5344CB8AC3E}">
        <p14:creationId xmlns:p14="http://schemas.microsoft.com/office/powerpoint/2010/main" val="15025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300" dirty="0" smtClean="0"/>
              <a:t>LETTERS </a:t>
            </a:r>
            <a:r>
              <a:rPr lang="en-US" sz="5300" dirty="0" err="1" smtClean="0"/>
              <a:t>Sh</a:t>
            </a:r>
            <a:r>
              <a:rPr lang="en-US" sz="5300" dirty="0" smtClean="0"/>
              <a:t> sound[∫]</a:t>
            </a: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63040"/>
            <a:ext cx="8172400" cy="52063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9500" dirty="0" smtClean="0"/>
              <a:t>Snow shows Santa’s sled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00392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53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LETTERS </a:t>
            </a:r>
            <a:r>
              <a:rPr lang="en-US" sz="5300" b="1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t</a:t>
            </a:r>
            <a:r>
              <a:rPr lang="en-US" sz="53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h</a:t>
            </a:r>
            <a:r>
              <a:rPr lang="en-US" sz="53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sound[∂]</a:t>
            </a:r>
            <a:endParaRPr lang="en-US" sz="53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en-US" sz="5200" b="1" dirty="0" smtClean="0"/>
          </a:p>
          <a:p>
            <a:pPr marL="1143000" indent="-1143000" algn="ctr">
              <a:buAutoNum type="alphaLcParenR"/>
            </a:pPr>
            <a:r>
              <a:rPr lang="ru-RU" sz="5500" b="1" dirty="0" smtClean="0"/>
              <a:t>«</a:t>
            </a:r>
            <a:r>
              <a:rPr lang="en-US" sz="5500" b="1" dirty="0" smtClean="0"/>
              <a:t>This</a:t>
            </a:r>
            <a:r>
              <a:rPr lang="ru-RU" sz="5500" b="1" dirty="0" smtClean="0"/>
              <a:t>», «</a:t>
            </a:r>
            <a:r>
              <a:rPr lang="en-US" sz="5500" b="1" dirty="0" smtClean="0"/>
              <a:t>that</a:t>
            </a:r>
            <a:r>
              <a:rPr lang="ru-RU" sz="5500" b="1" dirty="0" smtClean="0"/>
              <a:t>», «</a:t>
            </a:r>
            <a:r>
              <a:rPr lang="en-US" sz="5500" b="1" dirty="0" smtClean="0"/>
              <a:t>those</a:t>
            </a:r>
            <a:r>
              <a:rPr lang="ru-RU" sz="5500" b="1" dirty="0" smtClean="0"/>
              <a:t>», «</a:t>
            </a:r>
            <a:r>
              <a:rPr lang="en-US" sz="5500" b="1" dirty="0" smtClean="0"/>
              <a:t>these</a:t>
            </a:r>
            <a:r>
              <a:rPr lang="ru-RU" sz="5500" b="1" dirty="0" smtClean="0"/>
              <a:t>»</a:t>
            </a:r>
            <a:r>
              <a:rPr lang="en-US" sz="5500" b="1" dirty="0" smtClean="0"/>
              <a:t> are sitting in the trees </a:t>
            </a:r>
          </a:p>
          <a:p>
            <a:pPr algn="ctr"/>
            <a:r>
              <a:rPr lang="en-US" sz="5500" b="1" dirty="0" smtClean="0"/>
              <a:t>b) Learn thirteen words of the lesson thirty </a:t>
            </a:r>
            <a:endParaRPr lang="en-US" sz="5500" b="1" dirty="0"/>
          </a:p>
          <a:p>
            <a:pPr algn="ctr">
              <a:buNone/>
            </a:pPr>
            <a:r>
              <a:rPr lang="en-US" sz="5500" b="1" dirty="0" smtClean="0"/>
              <a:t> </a:t>
            </a:r>
          </a:p>
          <a:p>
            <a:pPr algn="ctr">
              <a:buNone/>
            </a:pP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18187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Prosody in linguistics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Speech </a:t>
            </a:r>
            <a:r>
              <a:rPr lang="en-US" sz="3600" dirty="0" err="1" smtClean="0"/>
              <a:t>rhytm</a:t>
            </a:r>
            <a:endParaRPr lang="en-US" sz="3600" dirty="0" smtClean="0"/>
          </a:p>
          <a:p>
            <a:r>
              <a:rPr lang="en-US" sz="3600" dirty="0" smtClean="0"/>
              <a:t>Stress, accent, emphasis and pauses</a:t>
            </a:r>
          </a:p>
          <a:p>
            <a:r>
              <a:rPr lang="en-US" sz="3600" dirty="0" smtClean="0"/>
              <a:t>Intonation, pitch, volume of speech sounds</a:t>
            </a:r>
          </a:p>
          <a:p>
            <a:r>
              <a:rPr lang="en-US" sz="3600" dirty="0" smtClean="0"/>
              <a:t>Emotional state of the speaker</a:t>
            </a:r>
          </a:p>
          <a:p>
            <a:r>
              <a:rPr lang="en-US" sz="3600" dirty="0" smtClean="0"/>
              <a:t>Manner of speaking</a:t>
            </a:r>
          </a:p>
          <a:p>
            <a:r>
              <a:rPr lang="en-US" sz="3600" dirty="0" smtClean="0"/>
              <a:t>Kind of utterance</a:t>
            </a:r>
          </a:p>
          <a:p>
            <a:r>
              <a:rPr lang="en-US" sz="3600" dirty="0" smtClean="0"/>
              <a:t>Kind of </a:t>
            </a:r>
            <a:r>
              <a:rPr lang="en-US" sz="3600" dirty="0" err="1" smtClean="0"/>
              <a:t>humour</a:t>
            </a:r>
            <a:endParaRPr lang="en-US" sz="3600" dirty="0" smtClean="0"/>
          </a:p>
          <a:p>
            <a:r>
              <a:rPr lang="en-US" sz="3600" dirty="0" smtClean="0"/>
              <a:t>Contrast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0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Развитие артикуляционного аппарата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600" dirty="0" smtClean="0"/>
              <a:t>Фонетическая гимнастика в начале занятия </a:t>
            </a:r>
          </a:p>
          <a:p>
            <a:r>
              <a:rPr lang="ru-RU" sz="3600" dirty="0" smtClean="0"/>
              <a:t>Рифмовки </a:t>
            </a:r>
          </a:p>
          <a:p>
            <a:r>
              <a:rPr lang="ru-RU" sz="3600" dirty="0" smtClean="0"/>
              <a:t>Песни</a:t>
            </a:r>
          </a:p>
          <a:p>
            <a:r>
              <a:rPr lang="ru-RU" sz="3600" dirty="0" smtClean="0"/>
              <a:t>Скороговорки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5467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810039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accent1">
                    <a:lumMod val="75000"/>
                  </a:schemeClr>
                </a:solidFill>
              </a:rPr>
              <a:t>LETTER 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sound </a:t>
            </a:r>
            <a:r>
              <a:rPr lang="en-US" sz="6600" dirty="0">
                <a:solidFill>
                  <a:schemeClr val="accent1">
                    <a:lumMod val="75000"/>
                  </a:schemeClr>
                </a:solidFill>
              </a:rPr>
              <a:t>[æ]</a:t>
            </a:r>
          </a:p>
          <a:p>
            <a:pPr algn="ctr">
              <a:buNone/>
            </a:pPr>
            <a:endParaRPr lang="en-US" sz="6600" b="1" dirty="0"/>
          </a:p>
          <a:p>
            <a:pPr algn="ctr">
              <a:buNone/>
            </a:pPr>
            <a:r>
              <a:rPr lang="en-US" sz="6000" b="1" dirty="0" smtClean="0"/>
              <a:t>a) A black </a:t>
            </a:r>
            <a:r>
              <a:rPr lang="en-US" sz="6000" b="1" dirty="0"/>
              <a:t>cat sat on a </a:t>
            </a:r>
            <a:r>
              <a:rPr lang="en-US" sz="6000" b="1" dirty="0" smtClean="0"/>
              <a:t>mat and ate a fat rat</a:t>
            </a:r>
          </a:p>
          <a:p>
            <a:pPr algn="ctr">
              <a:buNone/>
            </a:pPr>
            <a:r>
              <a:rPr lang="en-US" sz="6000" b="1" dirty="0" smtClean="0"/>
              <a:t>b) Sam has a black hat in his hand</a:t>
            </a:r>
          </a:p>
          <a:p>
            <a:pPr algn="ctr">
              <a:buNone/>
            </a:pP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4218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810039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accent1">
                    <a:lumMod val="75000"/>
                  </a:schemeClr>
                </a:solidFill>
              </a:rPr>
              <a:t>LETTER 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sound [á</a:t>
            </a: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6600" b="1" dirty="0"/>
          </a:p>
          <a:p>
            <a:pPr algn="ctr">
              <a:buNone/>
            </a:pPr>
            <a:r>
              <a:rPr lang="en-US" sz="6800" dirty="0"/>
              <a:t>A shark in the park eats corn in the morning</a:t>
            </a:r>
          </a:p>
          <a:p>
            <a:pPr algn="ctr">
              <a:buNone/>
            </a:pP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28627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81724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accent1">
                    <a:lumMod val="75000"/>
                  </a:schemeClr>
                </a:solidFill>
              </a:rPr>
              <a:t>LETTER 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sound [</a:t>
            </a:r>
            <a:r>
              <a:rPr lang="en-US" sz="6600" dirty="0" err="1" smtClean="0">
                <a:solidFill>
                  <a:schemeClr val="accent1">
                    <a:lumMod val="75000"/>
                  </a:schemeClr>
                </a:solidFill>
              </a:rPr>
              <a:t>aì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6600" b="1" dirty="0"/>
          </a:p>
          <a:p>
            <a:pPr algn="ctr">
              <a:buNone/>
            </a:pPr>
            <a:r>
              <a:rPr lang="en-US" sz="6800" dirty="0" smtClean="0"/>
              <a:t>The rain in Spain stays mainly in the plain</a:t>
            </a:r>
            <a:endParaRPr lang="en-US" sz="6800" dirty="0"/>
          </a:p>
          <a:p>
            <a:pPr algn="ctr">
              <a:buNone/>
            </a:pPr>
            <a:endParaRPr lang="ru-RU" sz="5000" b="1" dirty="0"/>
          </a:p>
        </p:txBody>
      </p:sp>
    </p:spTree>
    <p:extLst>
      <p:ext uri="{BB962C8B-B14F-4D97-AF65-F5344CB8AC3E}">
        <p14:creationId xmlns:p14="http://schemas.microsoft.com/office/powerpoint/2010/main" val="7872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LETTER A</a:t>
            </a:r>
            <a:r>
              <a:rPr lang="ru-RU" sz="8000" dirty="0" smtClean="0"/>
              <a:t> 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8100392" cy="413732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8800" dirty="0" smtClean="0"/>
              <a:t>Ann can take care of a car</a:t>
            </a:r>
            <a:endParaRPr lang="ru-RU" sz="8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71184" cy="1236752"/>
          </a:xfrm>
        </p:spPr>
        <p:txBody>
          <a:bodyPr>
            <a:noAutofit/>
          </a:bodyPr>
          <a:lstStyle/>
          <a:p>
            <a:r>
              <a:rPr lang="en-US" sz="6000" dirty="0" smtClean="0"/>
              <a:t>LETTER E</a:t>
            </a:r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000" dirty="0"/>
              <a:t>sound [</a:t>
            </a:r>
            <a:r>
              <a:rPr lang="en-US" sz="6000" dirty="0" err="1"/>
              <a:t>i</a:t>
            </a:r>
            <a:r>
              <a:rPr lang="ru-RU" sz="6000" dirty="0"/>
              <a:t>:</a:t>
            </a:r>
            <a:r>
              <a:rPr lang="en-US" sz="6000" dirty="0"/>
              <a:t>]</a:t>
            </a:r>
            <a:r>
              <a:rPr lang="ru-RU" sz="6000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1" y="2132856"/>
            <a:ext cx="8229600" cy="413732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8800" dirty="0" smtClean="0"/>
              <a:t>I feel I need a deep sleep</a:t>
            </a:r>
            <a:endParaRPr lang="ru-RU" sz="8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2151</TotalTime>
  <Words>511</Words>
  <Application>Microsoft Office PowerPoint</Application>
  <PresentationFormat>Экран (4:3)</PresentationFormat>
  <Paragraphs>115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Trebuchet MS</vt:lpstr>
      <vt:lpstr>Wingdings</vt:lpstr>
      <vt:lpstr>Wingdings 2</vt:lpstr>
      <vt:lpstr>Изящная</vt:lpstr>
      <vt:lpstr> Методическая разработка на тему : « TONUE TWISTERS как тренировочные упражнения в системе обучения выразительности речи английского языка»</vt:lpstr>
      <vt:lpstr>Для достижения необходимого уровня выразительности речи учащихся необходимо</vt:lpstr>
      <vt:lpstr>Prosody in linguistics</vt:lpstr>
      <vt:lpstr>Развитие артикуляционного аппарата </vt:lpstr>
      <vt:lpstr>Презентация PowerPoint</vt:lpstr>
      <vt:lpstr>Презентация PowerPoint</vt:lpstr>
      <vt:lpstr>Презентация PowerPoint</vt:lpstr>
      <vt:lpstr>LETTER A </vt:lpstr>
      <vt:lpstr>LETTER E sound [i:] </vt:lpstr>
      <vt:lpstr>LETTER E </vt:lpstr>
      <vt:lpstr>LETTER I    sound [i] </vt:lpstr>
      <vt:lpstr>LETTER I   sound [£] </vt:lpstr>
      <vt:lpstr>LETTER    I</vt:lpstr>
      <vt:lpstr>Презентация PowerPoint</vt:lpstr>
      <vt:lpstr>Презентация PowerPoint</vt:lpstr>
      <vt:lpstr>LETTER O</vt:lpstr>
      <vt:lpstr>LETTER    u</vt:lpstr>
      <vt:lpstr>LETTER    y</vt:lpstr>
      <vt:lpstr>LETTER B</vt:lpstr>
      <vt:lpstr>Презентация PowerPoint</vt:lpstr>
      <vt:lpstr>Презентация PowerPoint</vt:lpstr>
      <vt:lpstr>Презентация PowerPoint</vt:lpstr>
      <vt:lpstr>LETTER T</vt:lpstr>
      <vt:lpstr>Презентация PowerPoint</vt:lpstr>
      <vt:lpstr>LETTERS  NG  sound[ŋ]</vt:lpstr>
      <vt:lpstr>LETTERS Sh sound[∫]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RHYMES</dc:title>
  <dc:creator>user</dc:creator>
  <cp:lastModifiedBy>USER</cp:lastModifiedBy>
  <cp:revision>52</cp:revision>
  <cp:lastPrinted>2021-07-28T08:58:39Z</cp:lastPrinted>
  <dcterms:created xsi:type="dcterms:W3CDTF">2015-09-02T14:10:02Z</dcterms:created>
  <dcterms:modified xsi:type="dcterms:W3CDTF">2021-07-28T09:03:47Z</dcterms:modified>
</cp:coreProperties>
</file>