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4" r:id="rId2"/>
    <p:sldId id="315" r:id="rId3"/>
    <p:sldId id="336" r:id="rId4"/>
    <p:sldId id="337" r:id="rId5"/>
    <p:sldId id="338" r:id="rId6"/>
    <p:sldId id="339" r:id="rId7"/>
    <p:sldId id="340" r:id="rId8"/>
    <p:sldId id="341" r:id="rId9"/>
    <p:sldId id="343" r:id="rId10"/>
    <p:sldId id="347" r:id="rId11"/>
    <p:sldId id="342" r:id="rId12"/>
    <p:sldId id="348" r:id="rId13"/>
    <p:sldId id="344" r:id="rId14"/>
    <p:sldId id="345" r:id="rId15"/>
    <p:sldId id="346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88B"/>
    <a:srgbClr val="224268"/>
    <a:srgbClr val="6796CF"/>
    <a:srgbClr val="4F83C1"/>
    <a:srgbClr val="305D94"/>
    <a:srgbClr val="3B8AFF"/>
    <a:srgbClr val="8064A2"/>
    <a:srgbClr val="C0504D"/>
    <a:srgbClr val="4F81BD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65892-F424-4E13-AD54-DBE9B964B33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F35CA-DFF2-4A1B-A00B-6561BE8E1B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75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1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403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754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75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460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8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708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606EA6-EFEA-4C30-9264-4F9291A5780D}" type="datetime1">
              <a:pPr/>
              <a:t>6/30/2006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865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67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78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25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7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42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8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80ECD-AB24-4D6B-B204-E7DD7B0079A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6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80ECD-AB24-4D6B-B204-E7DD7B0079A0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1AFDF-E339-4CEE-9B21-414972DA0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27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2"/>
          <p:cNvSpPr/>
          <p:nvPr/>
        </p:nvSpPr>
        <p:spPr>
          <a:xfrm rot="10800000">
            <a:off x="-25153" y="28568"/>
            <a:ext cx="9144000" cy="411510"/>
          </a:xfrm>
          <a:custGeom>
            <a:avLst/>
            <a:gdLst>
              <a:gd name="connsiteX0" fmla="*/ 0 w 7451888"/>
              <a:gd name="connsiteY0" fmla="*/ 0 h 936104"/>
              <a:gd name="connsiteX1" fmla="*/ 6337288 w 7451888"/>
              <a:gd name="connsiteY1" fmla="*/ 0 h 936104"/>
              <a:gd name="connsiteX2" fmla="*/ 7451888 w 7451888"/>
              <a:gd name="connsiteY2" fmla="*/ 468052 h 936104"/>
              <a:gd name="connsiteX3" fmla="*/ 6337288 w 7451888"/>
              <a:gd name="connsiteY3" fmla="*/ 936104 h 936104"/>
              <a:gd name="connsiteX4" fmla="*/ 0 w 7451888"/>
              <a:gd name="connsiteY4" fmla="*/ 936104 h 936104"/>
              <a:gd name="connsiteX5" fmla="*/ 0 w 7451888"/>
              <a:gd name="connsiteY5" fmla="*/ 0 h 936104"/>
              <a:gd name="connsiteX0" fmla="*/ 0 w 7464124"/>
              <a:gd name="connsiteY0" fmla="*/ 0 h 936104"/>
              <a:gd name="connsiteX1" fmla="*/ 63372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230215 w 7464124"/>
              <a:gd name="connsiteY2" fmla="*/ 625070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4124" h="936104">
                <a:moveTo>
                  <a:pt x="0" y="0"/>
                </a:moveTo>
                <a:lnTo>
                  <a:pt x="6743688" y="0"/>
                </a:lnTo>
                <a:lnTo>
                  <a:pt x="7230215" y="625070"/>
                </a:lnTo>
                <a:lnTo>
                  <a:pt x="7464124" y="926867"/>
                </a:lnTo>
                <a:lnTo>
                  <a:pt x="0" y="93610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D588B">
                  <a:lumMod val="88000"/>
                </a:srgbClr>
              </a:gs>
              <a:gs pos="46000">
                <a:srgbClr val="4F83C1"/>
              </a:gs>
              <a:gs pos="98000">
                <a:srgbClr val="6796CF"/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ятиугольник 2"/>
          <p:cNvSpPr/>
          <p:nvPr/>
        </p:nvSpPr>
        <p:spPr>
          <a:xfrm rot="10800000">
            <a:off x="1268868" y="395728"/>
            <a:ext cx="7876580" cy="303814"/>
          </a:xfrm>
          <a:custGeom>
            <a:avLst/>
            <a:gdLst>
              <a:gd name="connsiteX0" fmla="*/ 0 w 7451888"/>
              <a:gd name="connsiteY0" fmla="*/ 0 h 936104"/>
              <a:gd name="connsiteX1" fmla="*/ 6337288 w 7451888"/>
              <a:gd name="connsiteY1" fmla="*/ 0 h 936104"/>
              <a:gd name="connsiteX2" fmla="*/ 7451888 w 7451888"/>
              <a:gd name="connsiteY2" fmla="*/ 468052 h 936104"/>
              <a:gd name="connsiteX3" fmla="*/ 6337288 w 7451888"/>
              <a:gd name="connsiteY3" fmla="*/ 936104 h 936104"/>
              <a:gd name="connsiteX4" fmla="*/ 0 w 7451888"/>
              <a:gd name="connsiteY4" fmla="*/ 936104 h 936104"/>
              <a:gd name="connsiteX5" fmla="*/ 0 w 7451888"/>
              <a:gd name="connsiteY5" fmla="*/ 0 h 936104"/>
              <a:gd name="connsiteX0" fmla="*/ 0 w 7464124"/>
              <a:gd name="connsiteY0" fmla="*/ 0 h 936104"/>
              <a:gd name="connsiteX1" fmla="*/ 63372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451888 w 7464124"/>
              <a:gd name="connsiteY2" fmla="*/ 468052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  <a:gd name="connsiteX0" fmla="*/ 0 w 7464124"/>
              <a:gd name="connsiteY0" fmla="*/ 0 h 936104"/>
              <a:gd name="connsiteX1" fmla="*/ 6743688 w 7464124"/>
              <a:gd name="connsiteY1" fmla="*/ 0 h 936104"/>
              <a:gd name="connsiteX2" fmla="*/ 7230215 w 7464124"/>
              <a:gd name="connsiteY2" fmla="*/ 625070 h 936104"/>
              <a:gd name="connsiteX3" fmla="*/ 7464124 w 7464124"/>
              <a:gd name="connsiteY3" fmla="*/ 926867 h 936104"/>
              <a:gd name="connsiteX4" fmla="*/ 0 w 7464124"/>
              <a:gd name="connsiteY4" fmla="*/ 936104 h 936104"/>
              <a:gd name="connsiteX5" fmla="*/ 0 w 7464124"/>
              <a:gd name="connsiteY5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4124" h="936104">
                <a:moveTo>
                  <a:pt x="0" y="0"/>
                </a:moveTo>
                <a:lnTo>
                  <a:pt x="6743688" y="0"/>
                </a:lnTo>
                <a:lnTo>
                  <a:pt x="7230215" y="625070"/>
                </a:lnTo>
                <a:lnTo>
                  <a:pt x="7464124" y="926867"/>
                </a:lnTo>
                <a:lnTo>
                  <a:pt x="0" y="93610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2D588B">
                  <a:lumMod val="88000"/>
                </a:srgbClr>
              </a:gs>
              <a:gs pos="46000">
                <a:srgbClr val="4F83C1"/>
              </a:gs>
              <a:gs pos="98000">
                <a:srgbClr val="6796C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58826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Название ГБОУ №645</a:t>
            </a:r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K:\АКАДЕМИЯ_ЯНВАРЬ_2017\АКАДЕМИЯ_ПРЕЗЕНТАЦИИ_ШАБЛОНЫ\шаблон для презентации академии\баннер светлый длин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9144000" cy="85496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131590"/>
            <a:ext cx="63367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D588B"/>
                </a:solidFill>
              </a:rPr>
              <a:t>ЛИТЕРАТУРА</a:t>
            </a:r>
          </a:p>
          <a:p>
            <a:pPr algn="ctr"/>
            <a:r>
              <a:rPr lang="ru-RU" sz="3600" dirty="0" smtClean="0">
                <a:solidFill>
                  <a:srgbClr val="2D588B"/>
                </a:solidFill>
              </a:rPr>
              <a:t>11</a:t>
            </a:r>
            <a:r>
              <a:rPr lang="ru-RU" sz="2800" dirty="0" smtClean="0">
                <a:solidFill>
                  <a:srgbClr val="2D588B"/>
                </a:solidFill>
              </a:rPr>
              <a:t> класс</a:t>
            </a:r>
          </a:p>
          <a:p>
            <a:r>
              <a:rPr lang="ru-RU" sz="2400" dirty="0" smtClean="0">
                <a:solidFill>
                  <a:srgbClr val="2D588B"/>
                </a:solidFill>
              </a:rPr>
              <a:t>Тема урока: Стихотворения Булата Окуджавы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245628" y="42685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24268"/>
                </a:solidFill>
              </a:rPr>
              <a:t>2021</a:t>
            </a:r>
            <a:endParaRPr lang="ru-RU" dirty="0">
              <a:solidFill>
                <a:srgbClr val="224268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3723878"/>
            <a:ext cx="375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D588B"/>
                </a:solidFill>
              </a:rPr>
              <a:t>Учитель: Морозова Юлия Сергеевна</a:t>
            </a:r>
            <a:endParaRPr lang="ru-RU" dirty="0">
              <a:solidFill>
                <a:srgbClr val="2D588B"/>
              </a:solidFill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1"/>
    </mc:Choice>
    <mc:Fallback>
      <p:transition spd="slow" advTm="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5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480685"/>
            <a:ext cx="858228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Булат Окуджава</a:t>
            </a:r>
          </a:p>
          <a:p>
            <a:r>
              <a:rPr lang="ru-RU" sz="1100" b="1" dirty="0"/>
              <a:t>Полночный троллейбус</a:t>
            </a:r>
          </a:p>
          <a:p>
            <a:pPr fontAlgn="t"/>
            <a:r>
              <a:rPr lang="ru-RU" sz="1100" dirty="0"/>
              <a:t>Когда мне невмочь пересилить беду,</a:t>
            </a:r>
            <a:br>
              <a:rPr lang="ru-RU" sz="1100" dirty="0"/>
            </a:br>
            <a:r>
              <a:rPr lang="ru-RU" sz="1100" dirty="0"/>
              <a:t>когда подступает отчаянье,</a:t>
            </a:r>
            <a:br>
              <a:rPr lang="ru-RU" sz="1100" dirty="0"/>
            </a:br>
            <a:r>
              <a:rPr lang="ru-RU" sz="1100" dirty="0"/>
              <a:t>я в синий троллейбус сажусь на ходу,</a:t>
            </a:r>
            <a:br>
              <a:rPr lang="ru-RU" sz="1100" dirty="0"/>
            </a:br>
            <a:r>
              <a:rPr lang="ru-RU" sz="1100" dirty="0"/>
              <a:t>в последний,</a:t>
            </a:r>
            <a:br>
              <a:rPr lang="ru-RU" sz="1100" dirty="0"/>
            </a:br>
            <a:r>
              <a:rPr lang="ru-RU" sz="1100" dirty="0"/>
              <a:t>в случайный.</a:t>
            </a:r>
          </a:p>
          <a:p>
            <a:pPr fontAlgn="t"/>
            <a:r>
              <a:rPr lang="ru-RU" sz="1100" dirty="0"/>
              <a:t>Полночный троллейбус, по улице мчи,</a:t>
            </a:r>
            <a:br>
              <a:rPr lang="ru-RU" sz="1100" dirty="0"/>
            </a:br>
            <a:r>
              <a:rPr lang="ru-RU" sz="1100" dirty="0"/>
              <a:t>верши по бульварам круженье,</a:t>
            </a:r>
            <a:br>
              <a:rPr lang="ru-RU" sz="1100" dirty="0"/>
            </a:br>
            <a:r>
              <a:rPr lang="ru-RU" sz="1100" dirty="0"/>
              <a:t>чтоб всех подобрать, потерпевших в ночи</a:t>
            </a:r>
            <a:br>
              <a:rPr lang="ru-RU" sz="1100" dirty="0"/>
            </a:br>
            <a:r>
              <a:rPr lang="ru-RU" sz="1100" dirty="0"/>
              <a:t>крушенье,</a:t>
            </a:r>
            <a:br>
              <a:rPr lang="ru-RU" sz="1100" dirty="0"/>
            </a:br>
            <a:r>
              <a:rPr lang="ru-RU" sz="1100" dirty="0"/>
              <a:t>крушенье.</a:t>
            </a:r>
          </a:p>
          <a:p>
            <a:pPr fontAlgn="t"/>
            <a:r>
              <a:rPr lang="ru-RU" sz="1100" dirty="0"/>
              <a:t>Полночный троллейбус, мне дверь отвори!</a:t>
            </a:r>
            <a:br>
              <a:rPr lang="ru-RU" sz="1100" dirty="0"/>
            </a:br>
            <a:r>
              <a:rPr lang="ru-RU" sz="1100" dirty="0"/>
              <a:t>Я знаю, как в зябкую полночь</a:t>
            </a:r>
            <a:br>
              <a:rPr lang="ru-RU" sz="1100" dirty="0"/>
            </a:br>
            <a:r>
              <a:rPr lang="ru-RU" sz="1100" dirty="0"/>
              <a:t>твои пассажиры — матросы твои —</a:t>
            </a:r>
            <a:br>
              <a:rPr lang="ru-RU" sz="1100" dirty="0"/>
            </a:br>
            <a:r>
              <a:rPr lang="ru-RU" sz="1100" dirty="0"/>
              <a:t>приходят</a:t>
            </a:r>
            <a:br>
              <a:rPr lang="ru-RU" sz="1100" dirty="0"/>
            </a:br>
            <a:r>
              <a:rPr lang="ru-RU" sz="1100" dirty="0"/>
              <a:t>на помощь.</a:t>
            </a:r>
          </a:p>
          <a:p>
            <a:pPr fontAlgn="t"/>
            <a:r>
              <a:rPr lang="ru-RU" sz="1100" dirty="0"/>
              <a:t>Я с ними не раз уходил от беды,</a:t>
            </a:r>
            <a:br>
              <a:rPr lang="ru-RU" sz="1100" dirty="0"/>
            </a:br>
            <a:r>
              <a:rPr lang="ru-RU" sz="1100" dirty="0"/>
              <a:t>я к ним прикасался плечами…</a:t>
            </a:r>
            <a:br>
              <a:rPr lang="ru-RU" sz="1100" dirty="0"/>
            </a:br>
            <a:r>
              <a:rPr lang="ru-RU" sz="1100" dirty="0"/>
              <a:t>Как много, представьте себе, доброты</a:t>
            </a:r>
            <a:br>
              <a:rPr lang="ru-RU" sz="1100" dirty="0"/>
            </a:br>
            <a:r>
              <a:rPr lang="ru-RU" sz="1100" dirty="0"/>
              <a:t>в молчанье,</a:t>
            </a:r>
            <a:br>
              <a:rPr lang="ru-RU" sz="1100" dirty="0"/>
            </a:br>
            <a:r>
              <a:rPr lang="ru-RU" sz="1100" dirty="0"/>
              <a:t>в молчанье.</a:t>
            </a:r>
          </a:p>
          <a:p>
            <a:pPr fontAlgn="t"/>
            <a:r>
              <a:rPr lang="ru-RU" sz="1100" dirty="0"/>
              <a:t>Полночный троллейбус плывет по Москве,</a:t>
            </a:r>
            <a:br>
              <a:rPr lang="ru-RU" sz="1100" dirty="0"/>
            </a:br>
            <a:r>
              <a:rPr lang="ru-RU" sz="1100" dirty="0"/>
              <a:t>Москва, как река, затухает,</a:t>
            </a:r>
            <a:br>
              <a:rPr lang="ru-RU" sz="1100" dirty="0"/>
            </a:br>
            <a:r>
              <a:rPr lang="ru-RU" sz="1100" dirty="0"/>
              <a:t>и боль, что скворчонком стучала в виске,</a:t>
            </a:r>
            <a:br>
              <a:rPr lang="ru-RU" sz="1100" dirty="0"/>
            </a:br>
            <a:r>
              <a:rPr lang="ru-RU" sz="1100" dirty="0"/>
              <a:t>стихает,</a:t>
            </a:r>
            <a:br>
              <a:rPr lang="ru-RU" sz="1100" dirty="0"/>
            </a:br>
            <a:r>
              <a:rPr lang="ru-RU" sz="1100" dirty="0"/>
              <a:t>стихает.</a:t>
            </a:r>
          </a:p>
        </p:txBody>
      </p:sp>
      <p:pic>
        <p:nvPicPr>
          <p:cNvPr id="1026" name="Picture 2" descr="https://i.ytimg.com/vi/XUMZXHIlCbs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15566"/>
            <a:ext cx="561662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7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8"/>
    </mc:Choice>
    <mc:Fallback>
      <p:transition spd="slow" advTm="2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8180" y="520863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«Мы за ценой не постоим»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8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5109"/>
            <a:ext cx="4464496" cy="372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pbs.twimg.com/media/DbxmBl6VAAEWtGK.jpg:lar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15109"/>
            <a:ext cx="4223792" cy="367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5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855"/>
    </mc:Choice>
    <mc:Fallback>
      <p:transition spd="slow" advTm="15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«Мы за ценой не постоим»</a:t>
            </a:r>
          </a:p>
        </p:txBody>
      </p:sp>
      <p:pic>
        <p:nvPicPr>
          <p:cNvPr id="4" name="Bulat_Okudzhava_-_My_za_cenojj_ne_postoim_48093654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8295" y="4227934"/>
            <a:ext cx="609600" cy="609600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406254"/>
            <a:ext cx="7708577" cy="354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8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43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6"/>
    </mc:Choice>
    <mc:Fallback>
      <p:transition spd="slow" advTm="428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9542"/>
            <a:ext cx="8229600" cy="857250"/>
          </a:xfrm>
        </p:spPr>
        <p:txBody>
          <a:bodyPr/>
          <a:lstStyle/>
          <a:p>
            <a:pPr algn="l"/>
            <a:r>
              <a:rPr lang="ru-RU" sz="2400" b="1" dirty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«Ваше </a:t>
            </a:r>
            <a:r>
              <a:rPr lang="ru-RU" sz="2400" b="1" dirty="0" smtClean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Величество, Женщина»</a:t>
            </a:r>
            <a:endParaRPr lang="ru-RU" sz="2400" b="1" dirty="0">
              <a:solidFill>
                <a:srgbClr val="2D588B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8" y="1352178"/>
            <a:ext cx="5397152" cy="358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95" y="1131590"/>
            <a:ext cx="4402460" cy="371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8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3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90"/>
    </mc:Choice>
    <mc:Fallback>
      <p:transition spd="slow" advTm="52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5526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Творчество Булата Окуджавы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2D588B"/>
                </a:solidFill>
              </a:rPr>
              <a:t>Поэзия неразрывно связана с музыкой</a:t>
            </a:r>
          </a:p>
          <a:p>
            <a:r>
              <a:rPr lang="ru-RU" sz="2400" dirty="0">
                <a:solidFill>
                  <a:srgbClr val="2D588B"/>
                </a:solidFill>
              </a:rPr>
              <a:t>Самобытный художественный мир</a:t>
            </a:r>
          </a:p>
          <a:p>
            <a:r>
              <a:rPr lang="ru-RU" sz="2400" dirty="0">
                <a:solidFill>
                  <a:srgbClr val="2D588B"/>
                </a:solidFill>
              </a:rPr>
              <a:t>Задушевность</a:t>
            </a:r>
          </a:p>
          <a:p>
            <a:r>
              <a:rPr lang="ru-RU" sz="2400" dirty="0">
                <a:solidFill>
                  <a:srgbClr val="2D588B"/>
                </a:solidFill>
              </a:rPr>
              <a:t>Естественность</a:t>
            </a:r>
          </a:p>
          <a:p>
            <a:r>
              <a:rPr lang="ru-RU" sz="2400" dirty="0">
                <a:solidFill>
                  <a:srgbClr val="2D588B"/>
                </a:solidFill>
              </a:rPr>
              <a:t>Человечность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8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Звук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2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59"/>
    </mc:Choice>
    <mc:Fallback>
      <p:transition spd="slow" advTm="113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7534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Задание: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635646"/>
            <a:ext cx="8153400" cy="3276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2D588B"/>
                </a:solidFill>
              </a:rPr>
              <a:t>Вам предстоит выполнить задание для самостоятельной работы</a:t>
            </a:r>
            <a:endParaRPr lang="ru-RU" sz="2400" dirty="0">
              <a:solidFill>
                <a:srgbClr val="2D588B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8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2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1"/>
    </mc:Choice>
    <mc:Fallback>
      <p:transition spd="slow" advTm="7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9236"/>
            <a:ext cx="9145448" cy="708778"/>
            <a:chOff x="0" y="-9236"/>
            <a:chExt cx="9145448" cy="708778"/>
          </a:xfrm>
        </p:grpSpPr>
        <p:sp>
          <p:nvSpPr>
            <p:cNvPr id="4" name="Пятиугольник 2"/>
            <p:cNvSpPr/>
            <p:nvPr/>
          </p:nvSpPr>
          <p:spPr>
            <a:xfrm rot="10800000">
              <a:off x="0" y="-9236"/>
              <a:ext cx="9144000" cy="411510"/>
            </a:xfrm>
            <a:custGeom>
              <a:avLst/>
              <a:gdLst>
                <a:gd name="connsiteX0" fmla="*/ 0 w 7451888"/>
                <a:gd name="connsiteY0" fmla="*/ 0 h 936104"/>
                <a:gd name="connsiteX1" fmla="*/ 6337288 w 7451888"/>
                <a:gd name="connsiteY1" fmla="*/ 0 h 936104"/>
                <a:gd name="connsiteX2" fmla="*/ 7451888 w 7451888"/>
                <a:gd name="connsiteY2" fmla="*/ 468052 h 936104"/>
                <a:gd name="connsiteX3" fmla="*/ 6337288 w 7451888"/>
                <a:gd name="connsiteY3" fmla="*/ 936104 h 936104"/>
                <a:gd name="connsiteX4" fmla="*/ 0 w 7451888"/>
                <a:gd name="connsiteY4" fmla="*/ 936104 h 936104"/>
                <a:gd name="connsiteX5" fmla="*/ 0 w 7451888"/>
                <a:gd name="connsiteY5" fmla="*/ 0 h 936104"/>
                <a:gd name="connsiteX0" fmla="*/ 0 w 7464124"/>
                <a:gd name="connsiteY0" fmla="*/ 0 h 936104"/>
                <a:gd name="connsiteX1" fmla="*/ 6337288 w 7464124"/>
                <a:gd name="connsiteY1" fmla="*/ 0 h 936104"/>
                <a:gd name="connsiteX2" fmla="*/ 7451888 w 7464124"/>
                <a:gd name="connsiteY2" fmla="*/ 468052 h 936104"/>
                <a:gd name="connsiteX3" fmla="*/ 7464124 w 7464124"/>
                <a:gd name="connsiteY3" fmla="*/ 926867 h 936104"/>
                <a:gd name="connsiteX4" fmla="*/ 0 w 7464124"/>
                <a:gd name="connsiteY4" fmla="*/ 936104 h 936104"/>
                <a:gd name="connsiteX5" fmla="*/ 0 w 7464124"/>
                <a:gd name="connsiteY5" fmla="*/ 0 h 936104"/>
                <a:gd name="connsiteX0" fmla="*/ 0 w 7464124"/>
                <a:gd name="connsiteY0" fmla="*/ 0 h 936104"/>
                <a:gd name="connsiteX1" fmla="*/ 6743688 w 7464124"/>
                <a:gd name="connsiteY1" fmla="*/ 0 h 936104"/>
                <a:gd name="connsiteX2" fmla="*/ 7451888 w 7464124"/>
                <a:gd name="connsiteY2" fmla="*/ 468052 h 936104"/>
                <a:gd name="connsiteX3" fmla="*/ 7464124 w 7464124"/>
                <a:gd name="connsiteY3" fmla="*/ 926867 h 936104"/>
                <a:gd name="connsiteX4" fmla="*/ 0 w 7464124"/>
                <a:gd name="connsiteY4" fmla="*/ 936104 h 936104"/>
                <a:gd name="connsiteX5" fmla="*/ 0 w 7464124"/>
                <a:gd name="connsiteY5" fmla="*/ 0 h 936104"/>
                <a:gd name="connsiteX0" fmla="*/ 0 w 7464124"/>
                <a:gd name="connsiteY0" fmla="*/ 0 h 936104"/>
                <a:gd name="connsiteX1" fmla="*/ 6743688 w 7464124"/>
                <a:gd name="connsiteY1" fmla="*/ 0 h 936104"/>
                <a:gd name="connsiteX2" fmla="*/ 7230215 w 7464124"/>
                <a:gd name="connsiteY2" fmla="*/ 625070 h 936104"/>
                <a:gd name="connsiteX3" fmla="*/ 7464124 w 7464124"/>
                <a:gd name="connsiteY3" fmla="*/ 926867 h 936104"/>
                <a:gd name="connsiteX4" fmla="*/ 0 w 7464124"/>
                <a:gd name="connsiteY4" fmla="*/ 936104 h 936104"/>
                <a:gd name="connsiteX5" fmla="*/ 0 w 7464124"/>
                <a:gd name="connsiteY5" fmla="*/ 0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4124" h="936104">
                  <a:moveTo>
                    <a:pt x="0" y="0"/>
                  </a:moveTo>
                  <a:lnTo>
                    <a:pt x="6743688" y="0"/>
                  </a:lnTo>
                  <a:lnTo>
                    <a:pt x="7230215" y="625070"/>
                  </a:lnTo>
                  <a:lnTo>
                    <a:pt x="7464124" y="926867"/>
                  </a:lnTo>
                  <a:lnTo>
                    <a:pt x="0" y="93610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D588B">
                    <a:lumMod val="88000"/>
                  </a:srgbClr>
                </a:gs>
                <a:gs pos="46000">
                  <a:srgbClr val="4F83C1"/>
                </a:gs>
                <a:gs pos="98000">
                  <a:srgbClr val="6796CF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ятиугольник 2"/>
            <p:cNvSpPr/>
            <p:nvPr/>
          </p:nvSpPr>
          <p:spPr>
            <a:xfrm rot="10800000">
              <a:off x="1268868" y="395728"/>
              <a:ext cx="7876580" cy="303814"/>
            </a:xfrm>
            <a:custGeom>
              <a:avLst/>
              <a:gdLst>
                <a:gd name="connsiteX0" fmla="*/ 0 w 7451888"/>
                <a:gd name="connsiteY0" fmla="*/ 0 h 936104"/>
                <a:gd name="connsiteX1" fmla="*/ 6337288 w 7451888"/>
                <a:gd name="connsiteY1" fmla="*/ 0 h 936104"/>
                <a:gd name="connsiteX2" fmla="*/ 7451888 w 7451888"/>
                <a:gd name="connsiteY2" fmla="*/ 468052 h 936104"/>
                <a:gd name="connsiteX3" fmla="*/ 6337288 w 7451888"/>
                <a:gd name="connsiteY3" fmla="*/ 936104 h 936104"/>
                <a:gd name="connsiteX4" fmla="*/ 0 w 7451888"/>
                <a:gd name="connsiteY4" fmla="*/ 936104 h 936104"/>
                <a:gd name="connsiteX5" fmla="*/ 0 w 7451888"/>
                <a:gd name="connsiteY5" fmla="*/ 0 h 936104"/>
                <a:gd name="connsiteX0" fmla="*/ 0 w 7464124"/>
                <a:gd name="connsiteY0" fmla="*/ 0 h 936104"/>
                <a:gd name="connsiteX1" fmla="*/ 6337288 w 7464124"/>
                <a:gd name="connsiteY1" fmla="*/ 0 h 936104"/>
                <a:gd name="connsiteX2" fmla="*/ 7451888 w 7464124"/>
                <a:gd name="connsiteY2" fmla="*/ 468052 h 936104"/>
                <a:gd name="connsiteX3" fmla="*/ 7464124 w 7464124"/>
                <a:gd name="connsiteY3" fmla="*/ 926867 h 936104"/>
                <a:gd name="connsiteX4" fmla="*/ 0 w 7464124"/>
                <a:gd name="connsiteY4" fmla="*/ 936104 h 936104"/>
                <a:gd name="connsiteX5" fmla="*/ 0 w 7464124"/>
                <a:gd name="connsiteY5" fmla="*/ 0 h 936104"/>
                <a:gd name="connsiteX0" fmla="*/ 0 w 7464124"/>
                <a:gd name="connsiteY0" fmla="*/ 0 h 936104"/>
                <a:gd name="connsiteX1" fmla="*/ 6743688 w 7464124"/>
                <a:gd name="connsiteY1" fmla="*/ 0 h 936104"/>
                <a:gd name="connsiteX2" fmla="*/ 7451888 w 7464124"/>
                <a:gd name="connsiteY2" fmla="*/ 468052 h 936104"/>
                <a:gd name="connsiteX3" fmla="*/ 7464124 w 7464124"/>
                <a:gd name="connsiteY3" fmla="*/ 926867 h 936104"/>
                <a:gd name="connsiteX4" fmla="*/ 0 w 7464124"/>
                <a:gd name="connsiteY4" fmla="*/ 936104 h 936104"/>
                <a:gd name="connsiteX5" fmla="*/ 0 w 7464124"/>
                <a:gd name="connsiteY5" fmla="*/ 0 h 936104"/>
                <a:gd name="connsiteX0" fmla="*/ 0 w 7464124"/>
                <a:gd name="connsiteY0" fmla="*/ 0 h 936104"/>
                <a:gd name="connsiteX1" fmla="*/ 6743688 w 7464124"/>
                <a:gd name="connsiteY1" fmla="*/ 0 h 936104"/>
                <a:gd name="connsiteX2" fmla="*/ 7230215 w 7464124"/>
                <a:gd name="connsiteY2" fmla="*/ 625070 h 936104"/>
                <a:gd name="connsiteX3" fmla="*/ 7464124 w 7464124"/>
                <a:gd name="connsiteY3" fmla="*/ 926867 h 936104"/>
                <a:gd name="connsiteX4" fmla="*/ 0 w 7464124"/>
                <a:gd name="connsiteY4" fmla="*/ 936104 h 936104"/>
                <a:gd name="connsiteX5" fmla="*/ 0 w 7464124"/>
                <a:gd name="connsiteY5" fmla="*/ 0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4124" h="936104">
                  <a:moveTo>
                    <a:pt x="0" y="0"/>
                  </a:moveTo>
                  <a:lnTo>
                    <a:pt x="6743688" y="0"/>
                  </a:lnTo>
                  <a:lnTo>
                    <a:pt x="7230215" y="625070"/>
                  </a:lnTo>
                  <a:lnTo>
                    <a:pt x="7464124" y="926867"/>
                  </a:lnTo>
                  <a:lnTo>
                    <a:pt x="0" y="93610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D588B">
                    <a:lumMod val="88000"/>
                  </a:srgbClr>
                </a:gs>
                <a:gs pos="46000">
                  <a:srgbClr val="4F83C1"/>
                </a:gs>
                <a:gs pos="98000">
                  <a:srgbClr val="6796C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 rot="10800000">
            <a:off x="-9236" y="4707034"/>
            <a:ext cx="9145448" cy="436465"/>
            <a:chOff x="0" y="-9236"/>
            <a:chExt cx="9145448" cy="708778"/>
          </a:xfrm>
        </p:grpSpPr>
        <p:sp>
          <p:nvSpPr>
            <p:cNvPr id="10" name="Пятиугольник 2"/>
            <p:cNvSpPr/>
            <p:nvPr/>
          </p:nvSpPr>
          <p:spPr>
            <a:xfrm rot="10800000">
              <a:off x="0" y="-9236"/>
              <a:ext cx="9144000" cy="411510"/>
            </a:xfrm>
            <a:custGeom>
              <a:avLst/>
              <a:gdLst>
                <a:gd name="connsiteX0" fmla="*/ 0 w 7451888"/>
                <a:gd name="connsiteY0" fmla="*/ 0 h 936104"/>
                <a:gd name="connsiteX1" fmla="*/ 6337288 w 7451888"/>
                <a:gd name="connsiteY1" fmla="*/ 0 h 936104"/>
                <a:gd name="connsiteX2" fmla="*/ 7451888 w 7451888"/>
                <a:gd name="connsiteY2" fmla="*/ 468052 h 936104"/>
                <a:gd name="connsiteX3" fmla="*/ 6337288 w 7451888"/>
                <a:gd name="connsiteY3" fmla="*/ 936104 h 936104"/>
                <a:gd name="connsiteX4" fmla="*/ 0 w 7451888"/>
                <a:gd name="connsiteY4" fmla="*/ 936104 h 936104"/>
                <a:gd name="connsiteX5" fmla="*/ 0 w 7451888"/>
                <a:gd name="connsiteY5" fmla="*/ 0 h 936104"/>
                <a:gd name="connsiteX0" fmla="*/ 0 w 7464124"/>
                <a:gd name="connsiteY0" fmla="*/ 0 h 936104"/>
                <a:gd name="connsiteX1" fmla="*/ 6337288 w 7464124"/>
                <a:gd name="connsiteY1" fmla="*/ 0 h 936104"/>
                <a:gd name="connsiteX2" fmla="*/ 7451888 w 7464124"/>
                <a:gd name="connsiteY2" fmla="*/ 468052 h 936104"/>
                <a:gd name="connsiteX3" fmla="*/ 7464124 w 7464124"/>
                <a:gd name="connsiteY3" fmla="*/ 926867 h 936104"/>
                <a:gd name="connsiteX4" fmla="*/ 0 w 7464124"/>
                <a:gd name="connsiteY4" fmla="*/ 936104 h 936104"/>
                <a:gd name="connsiteX5" fmla="*/ 0 w 7464124"/>
                <a:gd name="connsiteY5" fmla="*/ 0 h 936104"/>
                <a:gd name="connsiteX0" fmla="*/ 0 w 7464124"/>
                <a:gd name="connsiteY0" fmla="*/ 0 h 936104"/>
                <a:gd name="connsiteX1" fmla="*/ 6743688 w 7464124"/>
                <a:gd name="connsiteY1" fmla="*/ 0 h 936104"/>
                <a:gd name="connsiteX2" fmla="*/ 7451888 w 7464124"/>
                <a:gd name="connsiteY2" fmla="*/ 468052 h 936104"/>
                <a:gd name="connsiteX3" fmla="*/ 7464124 w 7464124"/>
                <a:gd name="connsiteY3" fmla="*/ 926867 h 936104"/>
                <a:gd name="connsiteX4" fmla="*/ 0 w 7464124"/>
                <a:gd name="connsiteY4" fmla="*/ 936104 h 936104"/>
                <a:gd name="connsiteX5" fmla="*/ 0 w 7464124"/>
                <a:gd name="connsiteY5" fmla="*/ 0 h 936104"/>
                <a:gd name="connsiteX0" fmla="*/ 0 w 7464124"/>
                <a:gd name="connsiteY0" fmla="*/ 0 h 936104"/>
                <a:gd name="connsiteX1" fmla="*/ 6743688 w 7464124"/>
                <a:gd name="connsiteY1" fmla="*/ 0 h 936104"/>
                <a:gd name="connsiteX2" fmla="*/ 7230215 w 7464124"/>
                <a:gd name="connsiteY2" fmla="*/ 625070 h 936104"/>
                <a:gd name="connsiteX3" fmla="*/ 7464124 w 7464124"/>
                <a:gd name="connsiteY3" fmla="*/ 926867 h 936104"/>
                <a:gd name="connsiteX4" fmla="*/ 0 w 7464124"/>
                <a:gd name="connsiteY4" fmla="*/ 936104 h 936104"/>
                <a:gd name="connsiteX5" fmla="*/ 0 w 7464124"/>
                <a:gd name="connsiteY5" fmla="*/ 0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4124" h="936104">
                  <a:moveTo>
                    <a:pt x="0" y="0"/>
                  </a:moveTo>
                  <a:lnTo>
                    <a:pt x="6743688" y="0"/>
                  </a:lnTo>
                  <a:lnTo>
                    <a:pt x="7230215" y="625070"/>
                  </a:lnTo>
                  <a:lnTo>
                    <a:pt x="7464124" y="926867"/>
                  </a:lnTo>
                  <a:lnTo>
                    <a:pt x="0" y="93610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D588B">
                    <a:lumMod val="88000"/>
                  </a:srgbClr>
                </a:gs>
                <a:gs pos="46000">
                  <a:srgbClr val="4F83C1"/>
                </a:gs>
                <a:gs pos="98000">
                  <a:srgbClr val="6796CF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ятиугольник 2"/>
            <p:cNvSpPr/>
            <p:nvPr/>
          </p:nvSpPr>
          <p:spPr>
            <a:xfrm rot="10800000">
              <a:off x="1268868" y="395728"/>
              <a:ext cx="7876580" cy="303814"/>
            </a:xfrm>
            <a:custGeom>
              <a:avLst/>
              <a:gdLst>
                <a:gd name="connsiteX0" fmla="*/ 0 w 7451888"/>
                <a:gd name="connsiteY0" fmla="*/ 0 h 936104"/>
                <a:gd name="connsiteX1" fmla="*/ 6337288 w 7451888"/>
                <a:gd name="connsiteY1" fmla="*/ 0 h 936104"/>
                <a:gd name="connsiteX2" fmla="*/ 7451888 w 7451888"/>
                <a:gd name="connsiteY2" fmla="*/ 468052 h 936104"/>
                <a:gd name="connsiteX3" fmla="*/ 6337288 w 7451888"/>
                <a:gd name="connsiteY3" fmla="*/ 936104 h 936104"/>
                <a:gd name="connsiteX4" fmla="*/ 0 w 7451888"/>
                <a:gd name="connsiteY4" fmla="*/ 936104 h 936104"/>
                <a:gd name="connsiteX5" fmla="*/ 0 w 7451888"/>
                <a:gd name="connsiteY5" fmla="*/ 0 h 936104"/>
                <a:gd name="connsiteX0" fmla="*/ 0 w 7464124"/>
                <a:gd name="connsiteY0" fmla="*/ 0 h 936104"/>
                <a:gd name="connsiteX1" fmla="*/ 6337288 w 7464124"/>
                <a:gd name="connsiteY1" fmla="*/ 0 h 936104"/>
                <a:gd name="connsiteX2" fmla="*/ 7451888 w 7464124"/>
                <a:gd name="connsiteY2" fmla="*/ 468052 h 936104"/>
                <a:gd name="connsiteX3" fmla="*/ 7464124 w 7464124"/>
                <a:gd name="connsiteY3" fmla="*/ 926867 h 936104"/>
                <a:gd name="connsiteX4" fmla="*/ 0 w 7464124"/>
                <a:gd name="connsiteY4" fmla="*/ 936104 h 936104"/>
                <a:gd name="connsiteX5" fmla="*/ 0 w 7464124"/>
                <a:gd name="connsiteY5" fmla="*/ 0 h 936104"/>
                <a:gd name="connsiteX0" fmla="*/ 0 w 7464124"/>
                <a:gd name="connsiteY0" fmla="*/ 0 h 936104"/>
                <a:gd name="connsiteX1" fmla="*/ 6743688 w 7464124"/>
                <a:gd name="connsiteY1" fmla="*/ 0 h 936104"/>
                <a:gd name="connsiteX2" fmla="*/ 7451888 w 7464124"/>
                <a:gd name="connsiteY2" fmla="*/ 468052 h 936104"/>
                <a:gd name="connsiteX3" fmla="*/ 7464124 w 7464124"/>
                <a:gd name="connsiteY3" fmla="*/ 926867 h 936104"/>
                <a:gd name="connsiteX4" fmla="*/ 0 w 7464124"/>
                <a:gd name="connsiteY4" fmla="*/ 936104 h 936104"/>
                <a:gd name="connsiteX5" fmla="*/ 0 w 7464124"/>
                <a:gd name="connsiteY5" fmla="*/ 0 h 936104"/>
                <a:gd name="connsiteX0" fmla="*/ 0 w 7464124"/>
                <a:gd name="connsiteY0" fmla="*/ 0 h 936104"/>
                <a:gd name="connsiteX1" fmla="*/ 6743688 w 7464124"/>
                <a:gd name="connsiteY1" fmla="*/ 0 h 936104"/>
                <a:gd name="connsiteX2" fmla="*/ 7230215 w 7464124"/>
                <a:gd name="connsiteY2" fmla="*/ 625070 h 936104"/>
                <a:gd name="connsiteX3" fmla="*/ 7464124 w 7464124"/>
                <a:gd name="connsiteY3" fmla="*/ 926867 h 936104"/>
                <a:gd name="connsiteX4" fmla="*/ 0 w 7464124"/>
                <a:gd name="connsiteY4" fmla="*/ 936104 h 936104"/>
                <a:gd name="connsiteX5" fmla="*/ 0 w 7464124"/>
                <a:gd name="connsiteY5" fmla="*/ 0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64124" h="936104">
                  <a:moveTo>
                    <a:pt x="0" y="0"/>
                  </a:moveTo>
                  <a:lnTo>
                    <a:pt x="6743688" y="0"/>
                  </a:lnTo>
                  <a:lnTo>
                    <a:pt x="7230215" y="625070"/>
                  </a:lnTo>
                  <a:lnTo>
                    <a:pt x="7464124" y="926867"/>
                  </a:lnTo>
                  <a:lnTo>
                    <a:pt x="0" y="93610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D588B">
                    <a:lumMod val="88000"/>
                  </a:srgbClr>
                </a:gs>
                <a:gs pos="46000">
                  <a:srgbClr val="4F83C1"/>
                </a:gs>
                <a:gs pos="98000">
                  <a:srgbClr val="6796C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283675" y="1346422"/>
            <a:ext cx="6696744" cy="36703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dirty="0" smtClean="0">
              <a:solidFill>
                <a:schemeClr val="tx2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Цель</a:t>
            </a:r>
            <a:r>
              <a:rPr lang="ru-RU" sz="2400" dirty="0">
                <a:solidFill>
                  <a:schemeClr val="tx2"/>
                </a:solidFill>
              </a:rPr>
              <a:t>: </a:t>
            </a:r>
            <a:endParaRPr lang="ru-RU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Дать понятие о литературном жанре «авторская песня».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познакомиться с творчеством поэта.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chemeClr val="tx2"/>
                </a:solidFill>
              </a:rPr>
              <a:t>совершенствовать умение анализировать лирическое произведение.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6"/>
    </mc:Choice>
    <mc:Fallback>
      <p:transition spd="slow" advTm="10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715766"/>
            <a:ext cx="8153400" cy="220141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2D588B"/>
                </a:solidFill>
              </a:rPr>
              <a:t>Бард (от кельтского </a:t>
            </a:r>
            <a:r>
              <a:rPr lang="ru-RU" sz="2400" dirty="0" err="1">
                <a:solidFill>
                  <a:srgbClr val="2D588B"/>
                </a:solidFill>
              </a:rPr>
              <a:t>bardos</a:t>
            </a:r>
            <a:r>
              <a:rPr lang="ru-RU" sz="2400" dirty="0">
                <a:solidFill>
                  <a:srgbClr val="2D588B"/>
                </a:solidFill>
              </a:rPr>
              <a:t>, восходит к </a:t>
            </a:r>
            <a:r>
              <a:rPr lang="ru-RU" sz="2400" dirty="0" err="1">
                <a:solidFill>
                  <a:srgbClr val="2D588B"/>
                </a:solidFill>
              </a:rPr>
              <a:t>праиндоевропейскому</a:t>
            </a:r>
            <a:r>
              <a:rPr lang="ru-RU" sz="2400" dirty="0">
                <a:solidFill>
                  <a:srgbClr val="2D588B"/>
                </a:solidFill>
              </a:rPr>
              <a:t> *</a:t>
            </a:r>
            <a:r>
              <a:rPr lang="ru-RU" sz="2400" dirty="0" err="1">
                <a:solidFill>
                  <a:srgbClr val="2D588B"/>
                </a:solidFill>
              </a:rPr>
              <a:t>gwerh</a:t>
            </a:r>
            <a:r>
              <a:rPr lang="ru-RU" sz="2400" dirty="0">
                <a:solidFill>
                  <a:srgbClr val="2D588B"/>
                </a:solidFill>
              </a:rPr>
              <a:t> — провозглашать, петь) — певец (народный исполнитель собственных песен на собственные стихи) .</a:t>
            </a:r>
          </a:p>
        </p:txBody>
      </p:sp>
      <p:pic>
        <p:nvPicPr>
          <p:cNvPr id="1026" name="Picture 2" descr="https://interesnyefakty.org/wp-content/uploads/Bulat-Okudzhava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2566"/>
            <a:ext cx="2304256" cy="181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zen_doc/3507292/pub_5f1de979ea39c532bd3a0d74_5f1def822feb2771f6dfa777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52566"/>
            <a:ext cx="2016224" cy="181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f745acef2f641854a1d8a129f4ae2979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52567"/>
            <a:ext cx="2706043" cy="181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7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4"/>
    </mc:Choice>
    <mc:Fallback>
      <p:transition spd="slow" advTm="13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Авторская песня, или бардовская музыка </a:t>
            </a:r>
            <a:r>
              <a:rPr lang="ru-RU" sz="2400" dirty="0">
                <a:solidFill>
                  <a:schemeClr val="tx2"/>
                </a:solidFill>
              </a:rPr>
              <a:t>— песенный жанр, возникший в середине XX века в разных странах. Его отличительными особенностями являются совмещение в одном лице автора музыки, текста и исполнителя, гитарное сопровождение, приоритет значимости текста перед музыкой.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8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8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5"/>
    </mc:Choice>
    <mc:Fallback>
      <p:transition spd="slow" advTm="12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2D588B"/>
                </a:solidFill>
              </a:rPr>
              <a:t>«Барды- явление драгоценное…»</a:t>
            </a:r>
          </a:p>
          <a:p>
            <a:pPr marL="0" indent="0" algn="ctr">
              <a:buNone/>
            </a:pPr>
            <a:r>
              <a:rPr lang="ru-RU" sz="2400" b="1" i="1" dirty="0" err="1">
                <a:solidFill>
                  <a:srgbClr val="2D588B"/>
                </a:solidFill>
              </a:rPr>
              <a:t>Микаэл</a:t>
            </a:r>
            <a:r>
              <a:rPr lang="ru-RU" sz="2400" b="1" i="1" dirty="0">
                <a:solidFill>
                  <a:srgbClr val="2D588B"/>
                </a:solidFill>
              </a:rPr>
              <a:t> Таривердиев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63638"/>
            <a:ext cx="2592288" cy="307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8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3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85"/>
    </mc:Choice>
    <mc:Fallback>
      <p:transition spd="slow" advTm="8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895" y="483518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Булат Шалвович Окуджава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7" y="1347614"/>
            <a:ext cx="3731991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23928" y="1563638"/>
            <a:ext cx="50874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D588B"/>
                </a:solidFill>
              </a:rPr>
              <a:t>Советский и российский поэт, бард, прозаик и сценарист, композитор. Автор около двухсот авторских и эстрадных песен, один из наиболее ярких представителей жанра авторской песни в 1960-е-1980-е годы. </a:t>
            </a:r>
          </a:p>
          <a:p>
            <a:r>
              <a:rPr lang="ru-RU" sz="2000" dirty="0">
                <a:solidFill>
                  <a:srgbClr val="2D588B"/>
                </a:solidFill>
              </a:rPr>
              <a:t>Участник Великой Отечественной войны. Гвардии красноармеец.</a:t>
            </a:r>
          </a:p>
          <a:p>
            <a:r>
              <a:rPr lang="ru-RU" sz="2000" dirty="0">
                <a:solidFill>
                  <a:srgbClr val="2D588B"/>
                </a:solidFill>
              </a:rPr>
              <a:t>Родился: 9 мая 1924 г., Москва</a:t>
            </a:r>
          </a:p>
          <a:p>
            <a:r>
              <a:rPr lang="ru-RU" sz="2000" dirty="0">
                <a:solidFill>
                  <a:srgbClr val="2D588B"/>
                </a:solidFill>
              </a:rPr>
              <a:t>Умер: 12 июня 1997 г. (73 года), </a:t>
            </a:r>
            <a:r>
              <a:rPr lang="ru-RU" sz="2000" dirty="0" err="1">
                <a:solidFill>
                  <a:srgbClr val="2D588B"/>
                </a:solidFill>
              </a:rPr>
              <a:t>Кламар</a:t>
            </a:r>
            <a:r>
              <a:rPr lang="ru-RU" sz="2000" dirty="0">
                <a:solidFill>
                  <a:srgbClr val="2D588B"/>
                </a:solidFill>
              </a:rPr>
              <a:t>, Франция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8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Звук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02"/>
    </mc:Choice>
    <mc:Fallback>
      <p:transition spd="slow" advTm="101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2067"/>
            <a:ext cx="3369300" cy="189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2067"/>
            <a:ext cx="3816424" cy="408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35" y="2873585"/>
            <a:ext cx="3369300" cy="227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8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0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79"/>
    </mc:Choice>
    <mc:Fallback>
      <p:transition spd="slow" advTm="105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7574"/>
            <a:ext cx="8229600" cy="85725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Творчество </a:t>
            </a:r>
            <a:r>
              <a:rPr lang="ru-RU" sz="2400" b="1" dirty="0" smtClean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Б. Окуджавы </a:t>
            </a:r>
            <a:r>
              <a:rPr lang="ru-RU" sz="2400" b="1" dirty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можно условно разделить на такие темы: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211710"/>
            <a:ext cx="8153400" cy="32766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sz="2400" dirty="0">
                <a:solidFill>
                  <a:srgbClr val="2D588B"/>
                </a:solidFill>
              </a:rPr>
              <a:t>Арбатская тема</a:t>
            </a:r>
          </a:p>
          <a:p>
            <a:pPr>
              <a:spcBef>
                <a:spcPct val="0"/>
              </a:spcBef>
            </a:pPr>
            <a:r>
              <a:rPr lang="ru-RU" sz="2400" dirty="0">
                <a:solidFill>
                  <a:srgbClr val="2D588B"/>
                </a:solidFill>
              </a:rPr>
              <a:t>Военная тема</a:t>
            </a:r>
          </a:p>
          <a:p>
            <a:pPr>
              <a:spcBef>
                <a:spcPct val="0"/>
              </a:spcBef>
            </a:pPr>
            <a:r>
              <a:rPr lang="ru-RU" sz="2400" dirty="0">
                <a:solidFill>
                  <a:srgbClr val="2D588B"/>
                </a:solidFill>
              </a:rPr>
              <a:t>Романтический культ женщины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8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3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25"/>
    </mc:Choice>
    <mc:Fallback>
      <p:transition spd="slow" advTm="18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25487"/>
            <a:ext cx="4824536" cy="72544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«Ах</a:t>
            </a:r>
            <a:r>
              <a:rPr lang="ru-RU" sz="2400" b="1" dirty="0" smtClean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, Арбат ,мой </a:t>
            </a:r>
            <a:r>
              <a:rPr lang="ru-RU" sz="2400" b="1" dirty="0">
                <a:solidFill>
                  <a:srgbClr val="2D588B"/>
                </a:solidFill>
                <a:latin typeface="+mn-lt"/>
                <a:ea typeface="+mn-ea"/>
                <a:cs typeface="+mn-cs"/>
              </a:rPr>
              <a:t>Арбат».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7613"/>
            <a:ext cx="5472608" cy="368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33106"/>
            <a:ext cx="3325315" cy="419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80" y="0"/>
            <a:ext cx="9175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7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53"/>
    </mc:Choice>
    <mc:Fallback>
      <p:transition spd="slow" advTm="8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4496</TotalTime>
  <Words>227</Words>
  <Application>Microsoft Office PowerPoint</Application>
  <PresentationFormat>Экран (16:9)</PresentationFormat>
  <Paragraphs>59</Paragraphs>
  <Slides>15</Slides>
  <Notes>4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Булат Шалвович Окуджава</vt:lpstr>
      <vt:lpstr>Презентация PowerPoint</vt:lpstr>
      <vt:lpstr>Творчество Б. Окуджавы можно условно разделить на такие темы:</vt:lpstr>
      <vt:lpstr>«Ах, Арбат ,мой Арбат».</vt:lpstr>
      <vt:lpstr>Презентация PowerPoint</vt:lpstr>
      <vt:lpstr>«Мы за ценой не постоим»</vt:lpstr>
      <vt:lpstr>«Мы за ценой не постоим»</vt:lpstr>
      <vt:lpstr>«Ваше Величество, Женщина»</vt:lpstr>
      <vt:lpstr>Творчество Булата Окуджавы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Irina Knyazeva</dc:creator>
  <cp:lastModifiedBy>User</cp:lastModifiedBy>
  <cp:revision>140</cp:revision>
  <dcterms:created xsi:type="dcterms:W3CDTF">2020-07-08T13:10:34Z</dcterms:created>
  <dcterms:modified xsi:type="dcterms:W3CDTF">2021-04-22T09:48:18Z</dcterms:modified>
</cp:coreProperties>
</file>