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7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5" r:id="rId17"/>
    <p:sldId id="277" r:id="rId18"/>
    <p:sldId id="267" r:id="rId19"/>
    <p:sldId id="268" r:id="rId20"/>
    <p:sldId id="269" r:id="rId21"/>
    <p:sldId id="284" r:id="rId22"/>
    <p:sldId id="273" r:id="rId23"/>
    <p:sldId id="278" r:id="rId24"/>
    <p:sldId id="279" r:id="rId25"/>
    <p:sldId id="280" r:id="rId26"/>
    <p:sldId id="281" r:id="rId27"/>
    <p:sldId id="282" r:id="rId28"/>
    <p:sldId id="283" r:id="rId29"/>
    <p:sldId id="270" r:id="rId30"/>
    <p:sldId id="271" r:id="rId31"/>
    <p:sldId id="274" r:id="rId3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Добро пожаловать!" id="{E75E278A-FF0E-49A4-B170-79828D63BBAD}">
          <p14:sldIdLst>
            <p14:sldId id="256"/>
            <p14:sldId id="257"/>
            <p14:sldId id="258"/>
            <p14:sldId id="276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75"/>
            <p14:sldId id="277"/>
            <p14:sldId id="267"/>
            <p14:sldId id="268"/>
            <p14:sldId id="269"/>
            <p14:sldId id="284"/>
            <p14:sldId id="273"/>
            <p14:sldId id="278"/>
            <p14:sldId id="279"/>
            <p14:sldId id="280"/>
            <p14:sldId id="281"/>
            <p14:sldId id="282"/>
            <p14:sldId id="283"/>
            <p14:sldId id="270"/>
            <p14:sldId id="271"/>
            <p14:sldId id="274"/>
          </p14:sldIdLst>
        </p14:section>
        <p14:section name="Конструктор, трансформация, добавление заметок, совместная работа, помощник" id="{B9B51309-D148-4332-87C2-07BE32FBCA3B}">
          <p14:sldIdLst/>
        </p14:section>
        <p14:section name="Подробнее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922"/>
    <a:srgbClr val="D24726"/>
    <a:srgbClr val="404040"/>
    <a:srgbClr val="FF9B45"/>
    <a:srgbClr val="DD462F"/>
    <a:srgbClr val="F8CFB6"/>
    <a:srgbClr val="F8CAB6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4241" autoAdjust="0"/>
  </p:normalViewPr>
  <p:slideViewPr>
    <p:cSldViewPr snapToGrid="0">
      <p:cViewPr varScale="1">
        <p:scale>
          <a:sx n="72" d="100"/>
          <a:sy n="72" d="100"/>
        </p:scale>
        <p:origin x="99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2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014AD-F481-4E14-9BD9-D47CBAE72461}" type="datetime1">
              <a:rPr lang="ru-RU" smtClean="0"/>
              <a:t>24.07.2021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455C72D-B947-43B7-ACB2-A2F85E78585E}" type="datetime1">
              <a:rPr lang="ru-RU" noProof="0" smtClean="0"/>
              <a:t>24.07.2021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BEA9688-C9C9-4214-807D-21324925409C}" type="datetime1">
              <a:rPr lang="ru-RU" noProof="0" smtClean="0"/>
              <a:t>24.07.2021</a:t>
            </a:fld>
            <a:endParaRPr lang="ru-RU" noProof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2EB7719-815B-4B5E-83ED-26C3E4DC4C4F}" type="datetime1">
              <a:rPr lang="ru-RU" noProof="0" smtClean="0"/>
              <a:t>24.07.2021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 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en-US" sz="4800" dirty="0">
                <a:solidFill>
                  <a:schemeClr val="bg1"/>
                </a:solidFill>
              </a:rPr>
              <a:t>First Aid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55620" y="2933105"/>
            <a:ext cx="9582736" cy="1137793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B2 – C1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262-168D-4FE4-A250-054EB0B7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burn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8C4159-6997-4201-97FC-F4174811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57" y="1447859"/>
            <a:ext cx="4813272" cy="51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E55B3-20F2-4305-AD3B-8FE2F356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a concussion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C82699-A6A8-4903-A98B-47FF9D90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22" y="1259577"/>
            <a:ext cx="6998201" cy="52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6D691-BE6E-48C1-A60D-F042889C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0584115" cy="64008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Why is first aid so important?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F6401B-89E7-40CB-88B0-F0737CD8A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939" y="1295399"/>
            <a:ext cx="7042702" cy="52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6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92263" y="650450"/>
            <a:ext cx="8474697" cy="1290152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999</a:t>
            </a:r>
            <a:r>
              <a:rPr lang="en-US" b="1" dirty="0"/>
              <a:t>,</a:t>
            </a:r>
            <a:r>
              <a:rPr lang="ru-RU" b="1" dirty="0"/>
              <a:t> </a:t>
            </a:r>
            <a:r>
              <a:rPr lang="en-US" b="1" dirty="0"/>
              <a:t>airway, ambulance, breathing, conscious, dangers, recovery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21208" y="2413262"/>
            <a:ext cx="9445752" cy="4444737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AutoNum type="arabicPeriod"/>
            </a:pPr>
            <a:r>
              <a:rPr lang="en-US" dirty="0"/>
              <a:t>Check if there are _____________________ at the scene.</a:t>
            </a:r>
          </a:p>
          <a:p>
            <a:pPr marL="457200" indent="-457200">
              <a:buAutoNum type="arabicPeriod"/>
            </a:pPr>
            <a:r>
              <a:rPr lang="en-US" dirty="0"/>
              <a:t>If the scene isn’t safe, call ____________ .</a:t>
            </a:r>
          </a:p>
          <a:p>
            <a:pPr marL="457200" indent="-457200">
              <a:buAutoNum type="arabicPeriod"/>
            </a:pPr>
            <a:r>
              <a:rPr lang="en-US" dirty="0"/>
              <a:t>If the scene is safe, check if the person is ___________________.</a:t>
            </a:r>
          </a:p>
          <a:p>
            <a:pPr marL="457200" indent="-457200">
              <a:buAutoNum type="arabicPeriod"/>
            </a:pPr>
            <a:r>
              <a:rPr lang="en-US" dirty="0"/>
              <a:t>If the person is unconscious, check that they are ______________________ .</a:t>
            </a:r>
          </a:p>
          <a:p>
            <a:pPr marL="457200" indent="-457200">
              <a:buAutoNum type="arabicPeriod"/>
            </a:pPr>
            <a:r>
              <a:rPr lang="en-US" dirty="0"/>
              <a:t>If they aren’t breathing, open their __________________ .</a:t>
            </a:r>
          </a:p>
          <a:p>
            <a:pPr marL="457200" indent="-457200">
              <a:buAutoNum type="arabicPeriod"/>
            </a:pPr>
            <a:r>
              <a:rPr lang="en-US" dirty="0"/>
              <a:t>If they are breathing, put the person in the __________________ position.</a:t>
            </a:r>
          </a:p>
          <a:p>
            <a:pPr marL="457200" indent="-457200">
              <a:buAutoNum type="arabicPeriod"/>
            </a:pPr>
            <a:r>
              <a:rPr lang="en-US" dirty="0"/>
              <a:t>Call 999 for an ___________________________ 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81028" y="2356702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dangers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9598" y="291949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999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9090" y="3554997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conscious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2612" y="4783075"/>
            <a:ext cx="1145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airway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5493" y="5397114"/>
            <a:ext cx="143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recovery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130" y="6014247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ambulance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384" y="2587535"/>
            <a:ext cx="3373225" cy="1897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18375" y="4169036"/>
            <a:ext cx="159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breathing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71" y="-13108"/>
            <a:ext cx="9012025" cy="68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27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7A2F5-0A7E-409D-95D3-0273DD3D4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23471"/>
            <a:ext cx="7068387" cy="64008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Calling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C00000"/>
                </a:solidFill>
              </a:rPr>
              <a:t>911 (or 999)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06D02B-4547-449C-A7C3-2D9DA01A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621" y="0"/>
            <a:ext cx="646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03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6437E-AF9C-4DAE-B13C-43AB6FE8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Treating a wound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F79E4A-0651-48B9-9648-2C00E38D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55" y="1444617"/>
            <a:ext cx="6972300" cy="5229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019" y="1818405"/>
            <a:ext cx="3400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3922"/>
                </a:solidFill>
              </a:rPr>
              <a:t>medical gloves</a:t>
            </a:r>
            <a:endParaRPr lang="ru-RU" sz="3600" b="1" dirty="0">
              <a:solidFill>
                <a:srgbClr val="9239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822" y="2743807"/>
            <a:ext cx="3837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3922"/>
                </a:solidFill>
              </a:rPr>
              <a:t>a sterile dressing</a:t>
            </a:r>
            <a:endParaRPr lang="ru-RU" sz="3600" b="1" dirty="0">
              <a:solidFill>
                <a:srgbClr val="92392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0455" y="3730663"/>
            <a:ext cx="316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3922"/>
                </a:solidFill>
              </a:rPr>
              <a:t>adhesive tape</a:t>
            </a:r>
            <a:endParaRPr lang="ru-RU" sz="3600" b="1" dirty="0">
              <a:solidFill>
                <a:srgbClr val="92392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5275" y="4600280"/>
            <a:ext cx="243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3922"/>
                </a:solidFill>
              </a:rPr>
              <a:t>a bandage</a:t>
            </a:r>
            <a:endParaRPr lang="ru-RU" sz="3600" b="1" dirty="0">
              <a:solidFill>
                <a:srgbClr val="9239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4D51B-3874-488C-9BF7-919BABDC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Treating a burn</a:t>
            </a:r>
            <a:endParaRPr lang="ru-RU" sz="4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708463-0164-441A-A4C5-CD645BBC8B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4" y="1245704"/>
            <a:ext cx="9691183" cy="5612296"/>
          </a:xfrm>
        </p:spPr>
        <p:txBody>
          <a:bodyPr>
            <a:normAutofit/>
          </a:bodyPr>
          <a:lstStyle/>
          <a:p>
            <a:pPr algn="l"/>
            <a:r>
              <a:rPr lang="en-US" sz="1800" b="1" i="0" u="none" strike="noStrike" baseline="0" dirty="0">
                <a:latin typeface="Lato-Bold"/>
              </a:rPr>
              <a:t>Put the steps to treat a minor burn at home in the correct order.</a:t>
            </a:r>
          </a:p>
          <a:p>
            <a:pPr algn="l"/>
            <a:r>
              <a:rPr lang="en-US" sz="1800" b="0" i="0" u="none" strike="noStrike" baseline="0" dirty="0">
                <a:latin typeface="Lato-Regular"/>
              </a:rPr>
              <a:t>Cool the burn with cool (not cold) running water as quickly as possible for 20 mins.</a:t>
            </a:r>
          </a:p>
          <a:p>
            <a:pPr algn="l"/>
            <a:r>
              <a:rPr lang="en-US" sz="1800" b="0" i="0" u="none" strike="noStrike" baseline="0" dirty="0">
                <a:latin typeface="Lato-Regular"/>
              </a:rPr>
              <a:t>Do not apply creams or lotions to the affected area or break blisters.</a:t>
            </a:r>
          </a:p>
          <a:p>
            <a:pPr algn="l"/>
            <a:r>
              <a:rPr lang="en-US" sz="1800" b="0" i="0" u="none" strike="noStrike" baseline="0" dirty="0">
                <a:latin typeface="Lato-Regular"/>
              </a:rPr>
              <a:t>Keep the person warm with a blanket, but not over the burnt area.</a:t>
            </a:r>
          </a:p>
          <a:p>
            <a:pPr algn="l"/>
            <a:r>
              <a:rPr lang="en-US" sz="1800" b="0" i="0" u="none" strike="noStrike" baseline="0" dirty="0">
                <a:latin typeface="Lato-Regular"/>
              </a:rPr>
              <a:t>Put a sterile bandage or cling film loosely over the affected area.</a:t>
            </a:r>
          </a:p>
          <a:p>
            <a:pPr algn="l"/>
            <a:r>
              <a:rPr lang="en-US" sz="1800" b="0" i="0" u="none" strike="noStrike" baseline="0" dirty="0">
                <a:latin typeface="Lato-Regular"/>
              </a:rPr>
              <a:t>Remove the person from the heat source, or the heat source from the person.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Augie"/>
              </a:rPr>
              <a:t>1</a:t>
            </a:r>
          </a:p>
          <a:p>
            <a:pPr algn="l"/>
            <a:r>
              <a:rPr lang="en-US" sz="1800" b="0" i="0" u="none" strike="noStrike" baseline="0" dirty="0">
                <a:latin typeface="Lato-Regular"/>
              </a:rPr>
              <a:t>Treat any pain from the injury with painkillers such as paracetamol.</a:t>
            </a:r>
          </a:p>
          <a:p>
            <a:pPr algn="l"/>
            <a:r>
              <a:rPr lang="en-US" sz="1800" b="0" i="0" u="none" strike="noStrike" baseline="0" dirty="0">
                <a:latin typeface="Lato-Regular"/>
              </a:rPr>
              <a:t>While cooling the burn, remove any clothing or jewelry that is not attached to the skin.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51716E-9B5D-414B-955F-1B4FC695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496" y="2305878"/>
            <a:ext cx="2955235" cy="29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3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2C0C5-5461-4BF4-A342-C3DA44B5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Treating a burn </a:t>
            </a:r>
            <a:r>
              <a:rPr lang="en-US" sz="3600" b="1" i="1" dirty="0">
                <a:solidFill>
                  <a:srgbClr val="C00000"/>
                </a:solidFill>
              </a:rPr>
              <a:t>(the key)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B983C-0CEE-4BE8-8A13-DCAF6BB0A0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4" y="1404730"/>
            <a:ext cx="10605584" cy="5592418"/>
          </a:xfrm>
        </p:spPr>
        <p:txBody>
          <a:bodyPr>
            <a:noAutofit/>
          </a:bodyPr>
          <a:lstStyle/>
          <a:p>
            <a:pPr algn="l"/>
            <a:r>
              <a:rPr lang="en-US" sz="2000" b="0" i="0" u="none" strike="noStrike" baseline="0" dirty="0">
                <a:latin typeface="Lato-Regular"/>
              </a:rPr>
              <a:t>1. Remove the person from the heat source, or the heat source from the person.</a:t>
            </a:r>
          </a:p>
          <a:p>
            <a:pPr algn="l"/>
            <a:r>
              <a:rPr lang="en-US" sz="2000" b="0" i="0" u="none" strike="noStrike" baseline="0" dirty="0">
                <a:latin typeface="Lato-Regular"/>
              </a:rPr>
              <a:t>2. Cool the burn with cool (not cold) running water as quickly as possible for 20 mins.</a:t>
            </a:r>
          </a:p>
          <a:p>
            <a:pPr algn="l"/>
            <a:r>
              <a:rPr lang="en-US" sz="2000" b="0" i="0" u="none" strike="noStrike" baseline="0" dirty="0">
                <a:latin typeface="Lato-Regular"/>
              </a:rPr>
              <a:t>3. While cooling the burn, remove any clothing or jewelry that is not attached to the skin.</a:t>
            </a:r>
          </a:p>
          <a:p>
            <a:pPr algn="l"/>
            <a:r>
              <a:rPr lang="en-US" sz="2000" b="0" i="0" u="none" strike="noStrike" baseline="0" dirty="0">
                <a:latin typeface="Lato-Regular"/>
              </a:rPr>
              <a:t>4. Keep the person warm with a blanket, but not over the burnt area.</a:t>
            </a:r>
          </a:p>
          <a:p>
            <a:pPr algn="l"/>
            <a:r>
              <a:rPr lang="en-US" sz="2000" b="0" i="0" u="none" strike="noStrike" baseline="0" dirty="0">
                <a:latin typeface="Lato-Regular"/>
              </a:rPr>
              <a:t>5. Do not apply creams or lotions to the affected area or break blisters.</a:t>
            </a:r>
          </a:p>
          <a:p>
            <a:pPr algn="l"/>
            <a:r>
              <a:rPr lang="en-US" sz="2000" b="0" i="0" u="none" strike="noStrike" baseline="0" dirty="0">
                <a:latin typeface="Lato-Regular"/>
              </a:rPr>
              <a:t>6. Put a sterile bandage or cling film loosely over the affected area.</a:t>
            </a:r>
          </a:p>
          <a:p>
            <a:pPr algn="l"/>
            <a:r>
              <a:rPr lang="en-US" sz="2000" b="0" i="0" u="none" strike="noStrike" baseline="0" dirty="0">
                <a:latin typeface="Lato-Regular"/>
              </a:rPr>
              <a:t>7. Treat any pain from the injury with painkillers such as paracetamol.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27876-6AE5-480B-8424-A7E13E5E4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765" y="3902765"/>
            <a:ext cx="2955235" cy="29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5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A1C94-D437-4533-B449-65531F2E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First aid kit 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0F6B94-AD20-49F9-AAD6-B5D645D8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73" y="0"/>
            <a:ext cx="7240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79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F94BE0-5208-4D45-8195-C1DD9CF5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7056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F9E06A-DF1F-4FDE-8D48-15C63D15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627" y="62948"/>
            <a:ext cx="1866373" cy="16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00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86" y="928246"/>
            <a:ext cx="4059786" cy="5196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287" y="972730"/>
            <a:ext cx="5203476" cy="510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77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Quiz</a:t>
            </a:r>
            <a:br>
              <a:rPr lang="en-US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39495" y="2560320"/>
            <a:ext cx="10980059" cy="3977640"/>
          </a:xfrm>
        </p:spPr>
        <p:txBody>
          <a:bodyPr>
            <a:noAutofit/>
          </a:bodyPr>
          <a:lstStyle/>
          <a:p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is a graze?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 injury to a joint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 injury to your skin made by something sharp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 injury to your skin caused by scraping it on something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10689996" y="5825765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3" y="65379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495" y="2560320"/>
            <a:ext cx="10744389" cy="3977640"/>
          </a:xfrm>
        </p:spPr>
        <p:txBody>
          <a:bodyPr>
            <a:noAutofit/>
          </a:bodyPr>
          <a:lstStyle/>
          <a:p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Which of these signs means someone is having a stroke?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have difficulty speaking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are vomiting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have pains in their chest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6212264" y="3864989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079" y="3547306"/>
            <a:ext cx="3987539" cy="29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0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When treating a wound you should use a sterile dressing. What does the word “sterile” mean?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Washed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Free from bacteria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</a:p>
          <a:p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3959352" y="502448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70" y="3158764"/>
            <a:ext cx="3467493" cy="346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5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Why shouldn’t you put a tight dressing on a burn?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allow air to move around freely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allow the dressing to be removed easily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not put pressure on it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5420412" y="5844618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598" y="3181729"/>
            <a:ext cx="3189402" cy="17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1208" y="2409491"/>
            <a:ext cx="10942351" cy="3977640"/>
          </a:xfrm>
        </p:spPr>
        <p:txBody>
          <a:bodyPr>
            <a:noAutofit/>
          </a:bodyPr>
          <a:lstStyle/>
          <a:p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How many chest compressions should you do per minute to restart someone’s heart?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80-100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100-200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120-140 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2516956" y="523187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809" y="3475092"/>
            <a:ext cx="4998661" cy="33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28F8A-7E63-4903-8029-22496CE5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Performing CPR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767A96-4860-42E2-938E-12FD32DF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571624"/>
            <a:ext cx="7840558" cy="483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8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nnie-Jones-hard-and-fast-Hands-only-CPR">
            <a:hlinkClick r:id="" action="ppaction://media"/>
            <a:extLst>
              <a:ext uri="{FF2B5EF4-FFF2-40B4-BE49-F238E27FC236}">
                <a16:creationId xmlns:a16="http://schemas.microsoft.com/office/drawing/2014/main" id="{4E20ECC1-03D5-4D97-8A40-91CA91424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061" y="149087"/>
            <a:ext cx="11555896" cy="6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37A730-3959-415F-BCEE-EB98422AF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2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6111BE-695C-481F-9725-AD8F06709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34"/>
            <a:ext cx="12223552" cy="64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in a first aid kit?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39496" y="2394408"/>
            <a:ext cx="9445752" cy="414355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AutoNum type="arabicPeriod"/>
            </a:pPr>
            <a:r>
              <a:rPr lang="en-US" sz="3000" b="1" dirty="0"/>
              <a:t>Use a _______________________ to support a sprained ankle.</a:t>
            </a:r>
          </a:p>
          <a:p>
            <a:pPr marL="457200" indent="-457200">
              <a:buAutoNum type="arabicPeriod"/>
            </a:pPr>
            <a:r>
              <a:rPr lang="en-US" sz="3000" b="1" dirty="0"/>
              <a:t>Give ____________________ to someone who is suffering physically from an injury.</a:t>
            </a:r>
          </a:p>
          <a:p>
            <a:pPr marL="457200" indent="-457200">
              <a:buAutoNum type="arabicPeriod"/>
            </a:pPr>
            <a:r>
              <a:rPr lang="en-US" sz="3000" b="1" dirty="0"/>
              <a:t>Wrap someone in a ______________________ to stop the effects of shock.</a:t>
            </a:r>
          </a:p>
          <a:p>
            <a:pPr marL="457200" indent="-457200">
              <a:buAutoNum type="arabicPeriod"/>
            </a:pPr>
            <a:r>
              <a:rPr lang="en-US" sz="3000" b="1" dirty="0"/>
              <a:t>Use _______________________ on a wound to prevent infection.</a:t>
            </a:r>
          </a:p>
          <a:p>
            <a:pPr marL="457200" indent="-457200">
              <a:buAutoNum type="arabicPeriod"/>
            </a:pPr>
            <a:r>
              <a:rPr lang="en-US" sz="3000" b="1" dirty="0"/>
              <a:t>Put ___________________ on small cuts or grazes.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05836" y="2394408"/>
            <a:ext cx="164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bandage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891" y="3104122"/>
            <a:ext cx="192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painkillers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7855" y="4297821"/>
            <a:ext cx="2112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foil blanket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4121" y="5012136"/>
            <a:ext cx="2959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antiseptic cream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8743" y="5785936"/>
            <a:ext cx="1498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plasters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456" y="139355"/>
            <a:ext cx="2255053" cy="225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7AF23-DDFF-4C49-994E-1165C0244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a torn muscle</a:t>
            </a:r>
            <a:endParaRPr lang="ru-RU" sz="4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FF93E-3396-4603-B431-18351E3F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62" y="1590261"/>
            <a:ext cx="10074476" cy="48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18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CA008-3666-46A5-89FD-9E4EB6E5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a heart attack</a:t>
            </a:r>
            <a:endParaRPr lang="ru-RU" sz="4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80011B-BDE3-4371-861B-1573C22C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642" y="1414381"/>
            <a:ext cx="7920236" cy="525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14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9937C-D5FE-4D3F-9C22-293F61AA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choking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DCA38A-CFB2-4EF5-B9D4-A8348554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088" y="1348384"/>
            <a:ext cx="6877119" cy="50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7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7498E-B131-479D-A3D3-4107A3A4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a stroke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3DFBE-CD0F-43DE-B1C5-DB7C1CB05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18" y="1693985"/>
            <a:ext cx="8518364" cy="45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4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AFF32-2E5D-4CF2-ABA1-86EC88A2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whiplash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DD804-4113-486D-ACFC-2E89BC57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57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435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54_TF10001108" id="{AD03B7F0-D966-4354-AC03-7A90B59AFB51}" vid="{C94E022A-E681-4920-85C8-04125627F5A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{BA5DB1E1-3B0D-49E0-A8F2-7BF3BD7FF843}tf10001108_win32</Template>
  <TotalTime>406</TotalTime>
  <Words>591</Words>
  <Application>Microsoft Office PowerPoint</Application>
  <PresentationFormat>Широкоэкранный</PresentationFormat>
  <Paragraphs>87</Paragraphs>
  <Slides>28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Augie</vt:lpstr>
      <vt:lpstr>Calibri</vt:lpstr>
      <vt:lpstr>Lato-Bold</vt:lpstr>
      <vt:lpstr>Lato-Regular</vt:lpstr>
      <vt:lpstr>Segoe UI</vt:lpstr>
      <vt:lpstr>Segoe UI Light</vt:lpstr>
      <vt:lpstr>WelcomeDoc</vt:lpstr>
      <vt:lpstr>First Aid</vt:lpstr>
      <vt:lpstr>Презентация PowerPoint</vt:lpstr>
      <vt:lpstr>Презентация PowerPoint</vt:lpstr>
      <vt:lpstr>What’s in a first aid kit?</vt:lpstr>
      <vt:lpstr>a torn muscle</vt:lpstr>
      <vt:lpstr>a heart attack</vt:lpstr>
      <vt:lpstr>choking</vt:lpstr>
      <vt:lpstr>a stroke</vt:lpstr>
      <vt:lpstr>whiplash</vt:lpstr>
      <vt:lpstr>burn</vt:lpstr>
      <vt:lpstr>a concussion</vt:lpstr>
      <vt:lpstr>Why is first aid so important?</vt:lpstr>
      <vt:lpstr>999, airway, ambulance, breathing, conscious, dangers, recovery</vt:lpstr>
      <vt:lpstr>Презентация PowerPoint</vt:lpstr>
      <vt:lpstr>Calling 911 (or 999)</vt:lpstr>
      <vt:lpstr>Treating a wound</vt:lpstr>
      <vt:lpstr>Treating a burn</vt:lpstr>
      <vt:lpstr>Treating a burn (the key)</vt:lpstr>
      <vt:lpstr>First aid kit </vt:lpstr>
      <vt:lpstr>Презентация PowerPoint</vt:lpstr>
      <vt:lpstr>Quiz </vt:lpstr>
      <vt:lpstr>Quiz </vt:lpstr>
      <vt:lpstr>Quiz </vt:lpstr>
      <vt:lpstr>Quiz </vt:lpstr>
      <vt:lpstr>Quiz </vt:lpstr>
      <vt:lpstr>Performing CPR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Aid</dc:title>
  <dc:creator>Liza</dc:creator>
  <cp:keywords/>
  <cp:lastModifiedBy>Liza</cp:lastModifiedBy>
  <cp:revision>26</cp:revision>
  <dcterms:created xsi:type="dcterms:W3CDTF">2021-01-07T14:49:58Z</dcterms:created>
  <dcterms:modified xsi:type="dcterms:W3CDTF">2021-07-24T14:35:50Z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