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Default Extension="wmv" ContentType="video/x-ms-wmv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28" r:id="rId13"/>
    <p:sldMasterId id="2147483840" r:id="rId14"/>
  </p:sldMasterIdLst>
  <p:sldIdLst>
    <p:sldId id="310" r:id="rId15"/>
    <p:sldId id="284" r:id="rId16"/>
    <p:sldId id="293" r:id="rId17"/>
    <p:sldId id="283" r:id="rId18"/>
    <p:sldId id="294" r:id="rId19"/>
    <p:sldId id="292" r:id="rId20"/>
    <p:sldId id="268" r:id="rId21"/>
    <p:sldId id="311" r:id="rId22"/>
    <p:sldId id="312" r:id="rId23"/>
    <p:sldId id="313" r:id="rId24"/>
    <p:sldId id="314" r:id="rId25"/>
    <p:sldId id="296" r:id="rId26"/>
    <p:sldId id="297" r:id="rId27"/>
    <p:sldId id="301" r:id="rId28"/>
    <p:sldId id="269" r:id="rId29"/>
    <p:sldId id="318" r:id="rId30"/>
    <p:sldId id="315" r:id="rId31"/>
    <p:sldId id="316" r:id="rId32"/>
    <p:sldId id="317" r:id="rId33"/>
    <p:sldId id="319" r:id="rId34"/>
    <p:sldId id="320" r:id="rId35"/>
    <p:sldId id="299" r:id="rId36"/>
    <p:sldId id="300" r:id="rId37"/>
    <p:sldId id="324" r:id="rId38"/>
    <p:sldId id="309" r:id="rId39"/>
    <p:sldId id="321" r:id="rId40"/>
    <p:sldId id="322" r:id="rId41"/>
    <p:sldId id="302" r:id="rId42"/>
    <p:sldId id="303" r:id="rId43"/>
    <p:sldId id="304" r:id="rId44"/>
    <p:sldId id="305" r:id="rId45"/>
    <p:sldId id="306" r:id="rId46"/>
    <p:sldId id="307" r:id="rId47"/>
    <p:sldId id="274" r:id="rId48"/>
    <p:sldId id="308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9900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33" autoAdjust="0"/>
  </p:normalViewPr>
  <p:slideViewPr>
    <p:cSldViewPr>
      <p:cViewPr varScale="1">
        <p:scale>
          <a:sx n="104" d="100"/>
          <a:sy n="104" d="100"/>
        </p:scale>
        <p:origin x="-5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BE60-B1B3-46C9-A6E5-8C3A1E800F5C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6D02D-039A-468F-B706-8D0F38D57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6B424-8805-4C93-8CAA-2E561FCF6D48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E5BFE-442F-4924-B824-E98FCD78FA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13587E-B7B9-4FCB-B2FC-3871E45802EB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91EB8D-7AD0-4512-9018-F094DB1EA1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BBDA065-A7DF-484C-BBBE-A825B75FC4A7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CAEE80-9C5A-4F55-8E82-CB53CC039B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5CF3FD-7BCE-4410-A87E-73F5B22D36D9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85709D-8D79-41CF-B8B2-FB5B78EEB6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5E7B4C-FFC2-475C-B0A3-985E195CD43D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55A3B3-C2BE-4B0B-A40F-3B0BC334A7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B0FD5C-AC88-4379-9403-E398664C1C82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BC1FBD7-9094-44AE-A1E0-9932E271D4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148EE5-4233-4C27-89DE-400C2A7E757C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4AE0157-41BF-488F-A5D5-BA194B9EB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1D498B3-529A-4A56-804B-C6875FD10922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2A55B9-122B-4F36-8EE1-E270C2E936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77B2B65-F641-4F6C-BC0F-7F8224E41E26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53F90D-1D1D-4579-8386-19479CF078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C72583-A9A6-4147-BD06-DADB0FCF2411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1021E5D-6863-4F64-9BE7-AF8D32C92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20F14C-FE0F-45B8-81AD-3E84CA594D70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9DD65CB-19CC-4EAA-9BD2-22AE63E4F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D6FCD-4B8A-4449-B3DC-6AACCCAB1604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E4D8F-1F73-48FA-A1FB-8BE19F910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2E3008D-4BAF-43B6-9E62-948B484B62FC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254CC9-1400-4F2B-8651-99C2CD28FF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401D37-DA38-47A5-9974-4E82BCC99719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9F12F0-1581-4D46-AC20-AED586F8B7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68B7CF7-5D5C-4A85-8772-B3E0D0F1E153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7F2097-79AA-416A-8470-4BC5F2873F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78BC6D-BBAD-408F-9E27-CA20AB1E46DB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A4479C3-E90D-4B57-B264-C0B047FE7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04E34B-5C1E-4730-A6C7-D37A1BFDD365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005FAF0-4618-47AB-85C8-97BBC1241E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A58A856-A3A5-40CC-879F-FCB58857B4C6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13CFD01-96B3-4CD8-A1D4-48CE7D6CE1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80CE3E2-3547-4D85-952A-6774045F4E1E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4D49DA-8D5F-4CCD-A2F5-2056E4DE61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942E7DA-E90D-432F-80F4-5DB374F787B7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ABCBA1-CF5B-4349-9BA3-13E03C915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B8938E1-1CB8-4B2F-B8DC-C97F31151B9D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D98958-47E7-4AE7-AB1A-E5B9487E0A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D058F1-4FE9-4A60-955B-E794CB33050E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FFD964-E999-4BEC-8B7E-A79827C5D2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4B2699E-2872-4679-8D96-E6EB1BE6A3D6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99C6FF-A02A-40C7-8F33-CECAB51627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8313103-D70E-4613-A275-0E66765FA1F4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54B4DF7-295B-45C9-B4DF-53E5CA2759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B6210CB-177E-470C-8699-D9D8DB128156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8F65DC-4F98-4176-B64E-21AEE3649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C96358E-D61B-4597-A268-8B2454270631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D600D9-177A-4419-A7C7-83EC740BC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C0E359-AF0E-402C-959E-644B9E342673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CCB0CC2-5B54-4265-89D3-C8A810CBAB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60B64F6-982F-468A-AAB8-8E4019ED39CE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6A3FA6E-553F-4477-9C1F-FAA3B7654C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179AFA-81C8-463A-8B2F-D0D8EC73699C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F98D5A0-A322-4F73-8FA8-5BBB59163A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E0C108-2501-4826-81AE-E0284553EF5A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7927B3-19E5-4701-A5F9-FA3048202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F8153C7-7692-4185-A44C-3C39E02F77CD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43A6279-3CD9-464F-BED7-291D449D6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1406109-C317-4F4C-BE30-9C75D0B1FDF7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1309CDB-70FC-43ED-97CC-5C03D8853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FB15F6-EAF1-4DDE-A5B3-1949815E7171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E47894-6D9D-4C94-87A5-9E8ECFD09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772581-685F-4539-97DC-196A1E9C7804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52C687D-3C92-4CFD-AA80-CCF7449B3D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520EBA-C207-4513-8A7E-15DD925A4D0C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19993B5-7F5A-4970-B08F-2F1248762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743E252-F37D-4DC7-9F56-DDB021129C60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90E3E6-7A8A-4E3C-AF4D-2A035A0E54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281E77-F8D6-4D7D-93E4-D79EFCD99831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07CFF0-3E05-4F18-A363-97DDF704CC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170351B-31E6-4769-84CC-2A1155012989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87D432A-77EC-4ADF-9911-21E51F39E8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3082E8-7A8A-427B-802B-72C6573FA029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4C18955-6821-459C-A3A0-D236B8AD0E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9AD03D-724B-47F5-8B70-71631730394B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A0EC247-94CA-41C2-AD54-DAC13AE3F7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0746B11-9011-46AB-9912-8D303FC4243D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6493E11-1418-4EB9-B097-18A56AAFEC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73E9761-3FBA-4A59-9FF8-3F14709F9050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6E968BA-2F98-4662-A9B4-1AE988CC5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C51D56-1F07-4E44-BCE9-9F16D2F6FB8E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538F3F-14E2-450A-952F-00703A0D87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3CADE7-8A2F-4CDE-B4D5-E3A4EAA31753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7044F13-DD59-49FD-AA26-E4AB8ADFFC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037ADF-A3D9-4EB0-B22C-D40BD40E4E65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BC3042-8DCA-46C6-9C47-94E2B63724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1905882-371C-4D9E-9382-A2DF846C764C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113AE2E-E97B-4CB7-AB6F-3B70D89375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9FC3A2-7E00-4D3F-8F35-88CE5C0DF86D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C642F40-D6F7-4250-A4BB-8CBA098058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1A781A7-2028-41FE-BD30-191E9496AC21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66A477-0963-494D-8011-FD7DA5BEEB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27B951-BBCE-4A3C-8881-F34C977508B1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D0474ED-570F-47C1-AEEA-72B1690031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066835A-2503-4C42-81C2-D13C7D650091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392E9D-2441-4886-BAA0-2855C43E4B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C83CA71-E4E5-4D28-B9BE-C89578B91C36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C5A9E4-0830-4E74-9F8E-CE6D06A2D2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430E76F-996E-4511-A2A6-147CD9239015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364922-8C0C-4875-9D5B-CCF34D80F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E92BD6-B8C4-482F-8EFC-2D2CFDE39189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C39D96-A5B5-40F6-968C-0DAE321FC1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2D9A0B-8321-4439-A31D-9E8D21241448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173B4F-B9BF-4F5C-A3D1-7DD74E192D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55F874F-6D41-4E4F-85EA-FCD9DF645C05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6335764-AFC6-4F67-84B7-11BF2F4054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81D3817-38D6-4D15-925A-17A39E509943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57C125-567E-47AC-91A9-1CA453DC8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90F9934-3A8A-4FB5-9B05-2D70FCFE109C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FE1D0F6-FC2F-4B47-8E39-E448DCF53F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08A6935-8EFD-4E5A-A16E-16EAFE678E94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840FD61-8F65-4283-8F06-2DFA649A04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659DB4F-A181-4305-9FD9-73818FA8FB26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0B2D059-5826-4FF0-9AEE-05532744C6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AC8D34C-7156-426F-BDA9-52A753FF752A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992E9E-B38E-4598-A02B-12C271E076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1F6A3E-27F0-4AB7-9BDE-E67639D24FC2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3CD0C3-F50C-49E9-AA84-6E85DFBF0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46AF2FC-2110-4F06-8D51-53FE035B3FE6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F9DC15-6BF2-477E-A069-BFADC520C1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25FC1AD-68D3-4E20-8D4E-666784824543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AB96F46-5EA2-4FBC-930D-BF3223FBD8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B9D0FE8-2E96-45E7-8D24-E76B0FDCA0E6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42FA04-1A49-4776-9471-2947B40CC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104B84A-B135-4906-87F9-A3708CD7DC40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5972E3-3163-4DA9-AE7F-DB61E41A9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0EFB8-71C4-4364-B8AA-D22CC7214E2B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E2A61-6722-4F3E-84AD-BD0C013E9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0867C7-9D27-4B97-8BD3-ACDDE7DCFD04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B59A489-44EC-46B6-8FCC-D9A12B3BF9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FE38B99-150F-4A44-8C53-98EFAFEC4616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917B5FC-FC0F-4F6D-9A33-803183BD5F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EAF357-0DC4-43A8-BA48-4CD14111D89C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B35249E-8147-473A-8464-A99A01525B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59FCE03-771E-4971-8CC9-81F1F03E1493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4C5D34C-7526-41C0-8AD9-9B7D19EF6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45953A4-95BA-47AD-8FAD-932B50FD201A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747CE21-ADA7-4D20-B51B-F8131C030B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2C30CB-C1B1-41C0-A980-88DC6A06E263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412D4C1-E8B1-4AB5-B670-0D044E3BFF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B516257-9469-4D10-A8D7-2BDD7320F514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F3B5D5-CFB6-4E1E-B2D9-6FA497478D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C4D95A1-625C-41C3-BEC0-9957B972AB59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C1C4458-92E5-437B-9069-F521DFC05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7EFCFB-E525-48E2-B042-5781ECD6EEF3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4F05F8-8687-466D-B085-8A0D0BE7B0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164D2E-5AC6-4559-8457-6A9ED7510C05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FED012-26B5-448A-BD8B-684942D29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ADD4A-EB2D-4B04-AB01-E6C01F85C095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E87DF-EB37-4F3A-A9C7-3C999FCA7D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CA3BEA-A58E-4B2F-9EA4-8795D8C8B622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E8988E-8903-49D5-94C0-B2C65E876A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9224F40-3FEA-4333-8976-D506976291EA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C5C87A8-8019-4F43-95C5-8E824AD142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4FFD985-E04C-430E-8BB4-0AB02F47AC1D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4B5B651-DFB3-4B5B-8513-AB3B9973CC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079891-F1D1-4FE6-8B4D-915CE2B8BE1D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F9B244E-52AA-4152-932E-4AC75DBCE4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8414F69-A6B3-4F53-8BFB-48BCEB39FC48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2D4C4B-EB27-4C12-B196-579A9FB4C1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CB1117-B3CB-4340-B1BB-E9EBB4FFB1B9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D1A0D32-8A57-4780-A8B3-24EB3112A2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CEAD1B6-CC05-4577-887D-70A099380923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E26093-B01E-4A00-8FA5-1C933A734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E9075A1-A1FC-4D59-98E0-2D90BC52EB42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F9DA25-3863-4476-84C1-FF6DB26A2B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633727D-E74D-497D-8007-0E2BA96E96B0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D52102E-4D7E-497C-AB7B-6453999D8C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8B5B2A2-F404-4E83-A97B-2162192F033C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800F198-66C6-4CC6-9256-89C1CC3754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5BA2C-133D-4501-848E-A0B48CDEBA27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2FC12-7410-4352-9C13-17252C9238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41B343-6594-4D0E-9434-D6657C5A1A1E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A9F32E-4A4E-45DE-83BE-6AE215D618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11D48F-E657-4688-BD0A-2E97EA4D48E4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AA3998D-96DD-4DE3-AEDA-00C481220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64EBC6-5619-4740-9793-4156ADFEB3ED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61C802-0359-45E5-ACE8-F5479F29C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84E0F55-77E4-4C3C-BA5E-119719E1BEFD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F8B35CE-6FE5-4E91-95B6-24EEC46D13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AB941F1-E325-420C-9F06-5B33E170C9E0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AE43FE-A9B2-4718-B54E-B23748337F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B3AA5D-701F-4452-A31D-DAE3A31756CE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C7A9EBD-B253-4C03-81DA-76B830467B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73D50A8-2BB7-4045-BF7B-6D8CB60C9D66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448446-6623-44A7-BE01-F77C020067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0BA2B9-419C-4B84-B8C6-BDD99B6ECD85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4FC4FBE-ADBF-471B-9560-209E03650E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AB52071-5D99-4433-9F82-06CD08294685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E322A5F-AF1C-4E06-979C-92D56D72A1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5CBFA6-FFBC-4D6F-AD3A-FFA719179BD9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B7B9A8-BCD2-46CC-B494-99A9080C57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4A8E1-C051-4D02-9AD1-D29C8A0182E3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C89DB-9343-4770-9602-1791A23E8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7E82DE8-4E67-4D94-A71A-30691E8A8DBE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409EFCA-5B5E-495F-9785-B5F52255A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A6B87C-19EE-4D86-B8CE-A659289BAB7E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9A9BA8-E743-490A-ADF8-F39FB583DA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32FEEA-4C30-4CA4-A1DD-861B241A2370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A592046-A148-4494-B120-8EE7B135F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FC7515-8ECE-49F2-BFF9-BC30704E0692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5E084EE-07FC-4623-BB94-C3F7FB19CB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BCFF4EF-361A-44D0-8F9F-2D4F012245C1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720609-14D4-40E8-B5DC-B12C7A9972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AC5FB3F-6AE4-44FD-9845-84603FE80C8F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B896D7-985D-4EE2-91B1-0E50B5A90F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E144F75-B07F-40A3-AF51-658BDCF8AA9D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8CFDC1-612F-41B9-BB9E-5F048B3707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D4DC86-1107-4629-9695-C981BFF006A4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99023EC-968D-4B6E-AC64-C3453E75E8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84D6CB-66C5-4BFA-8FAF-2311AEDBA983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D839CA-2F29-4AE4-B267-38E0E8640A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8692E7-66D5-4241-9DEC-F9F50CCB691B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106EB0-2331-4C69-A860-005ED95829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B942-16E4-4C77-8291-0D96D1F9C409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7895B-5B34-449D-BFEC-7BBC2CDE48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A0F6FA-61EC-4B73-8E41-0DF75E6B44EF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4048BF4-4413-4B99-908B-2360183284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711E23A-742D-46F4-AF96-F25FE005A46A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297D6D0-D97E-4C1E-8DF9-EEEAF17103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2229EE-B1A5-4D4C-814B-A1A04974A793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5C9FE5-71AF-4C3E-8F24-944EEB2383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F90F3DC-E60D-4AA7-89F6-78DB2CA39E39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FB03221-D9D8-4E8E-B3BB-4A2DF1F4E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672930D-5B7B-43E4-BC76-7C6FC120AB9E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690180C-8488-48F6-8614-46B239CC3D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C5CFEA6-8F78-4712-8955-4415932A5828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81A72E5-6734-4738-BA7A-8FCAEA1C4A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4DAA87-EFF4-4DC3-A8F3-A8A11D53382E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4AAF31E-7AF2-425D-B11D-1EC7392351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10011A0-BF33-4CA3-80F6-DBAF795B2C42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E7EB4B-BA1D-4899-9D8B-20096A60F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33661A-3EFC-4B74-B283-541182F08E0B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D281A83-0286-4B08-A137-196609D41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8C77844-4175-4F6E-BBA8-2B57C0C66DDF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980DE65-AE55-483F-8D54-602BD7C7C5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B27AE-C328-4883-BF77-AECCE0D02C03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37E2D-6B42-4A42-BD62-DF1FFAA388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2709F9-168E-4B7C-8456-E8F628D2F4C9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0A7B62-CC62-4A46-9FBD-EBF65BD6B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040734F-AA96-4AC2-A175-A290BB0AC162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52AD6D-9AA2-445C-8EDE-2F673BFC69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FD5F3C7-3457-4885-8B9F-58459BB553E6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6E735A-B6E9-46BD-8170-94189A038C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9D30EE-828F-4204-AFAF-B5A96F206CC2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DCE6E53-DB92-48A9-B050-483CF6125B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3D1570B-3202-4118-AA07-50BBBAF0C78F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7F9A086-4AD7-4F35-B7A1-5E08B85434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5B72BCE-99FB-4288-9286-C3D1FBFCDA52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5257FD7-FBE4-4FB5-BEE6-C954F84722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476A20-B1D6-4835-9B5D-CA530DDC50E2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627FA5D-6DA8-4CC5-87DC-6FB0C2E722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2F77072-02F5-49AC-934C-AC96AB172A83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D969DEC-3845-42C8-B9AF-20916EF9B9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DA0FD4D-81FA-40D0-A05B-A2E018DF804A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7EC5A3C-20CC-4689-89C1-291BAD5D10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E1355D6-D7AB-4FD2-93F9-76B92D81E5EA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9129B2F-5610-450D-A219-5633D61D2B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BC10B-61BD-438B-9EAF-2B3847D9C854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46F88-739D-4D5B-918E-9692305613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A7EC4AC-B537-4310-8B0B-306D22815599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524D2C-D29B-4044-9DC5-C010792877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6E0334-E5D3-4A13-9D96-DC526794017C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9B47DE-EB93-4D54-9E89-62D33088E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29554D-AFCA-4BC5-9F05-1FB879565562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C328F9-1A52-4E34-A229-CDFB6A273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124763-A436-48CE-887B-08A914DBF835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7668D8-91A6-41E7-8603-50D632A472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D011EB9-BF18-469D-B023-C43E0D910AB5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E03FF1-C929-4462-A675-F198532F1B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AFBCAF-D01D-4DA4-9912-F380E490B75F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0B31F1E-8A3F-4A82-863C-3122764A6B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BC2EAB-BD59-4BFC-9C45-96ECFDAEA631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DED7E16-68AE-4C6E-AAD3-1160E7594E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4919814-DB5A-4D42-BC78-CD9CF5114127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59C93FD-D3FA-473C-8A69-35796B7974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517C81-6416-4E83-87BA-1C7E78271439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5AFB90F-7BB3-49CD-964F-B62C124481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7919F8-F57B-4E3B-ACBF-29186B39D744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1774E20-6B68-4C8D-B7DE-4BC5BBCC17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5ED03-0D86-4ACB-9D85-D4C5144E635B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D8F26-F706-461C-813C-B759AB4F9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662D890-BAB7-47CA-AA10-D786B2330B9F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EBE167B-1505-4ED5-AE3D-C9EFB9B608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74E2C3B-5467-4449-8806-9A407AD1B536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8E96CB5-899C-47AF-A03F-3C0BE9E94C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F17A78F-DF8B-439B-BA0C-77C5CBA28B7F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D2D13A4-2E81-49E5-9CE0-BDBD034887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158323-DB0E-4A69-A41E-22E29DAB434E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D9E035-940E-49A1-9B48-943B24D9BB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F0F99EA-54C9-428C-A643-FBAFE30F8152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326E9A6-6A53-4A09-B683-E3A91CB537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8FBDC1F-A982-4F47-BB3A-C9649D2C4C6A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436DC3F-8463-49AE-B4AC-31C3073C26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A42A96B-6DDA-40DB-AC39-70BA7E7C2243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86D23FF-3A53-4802-B261-C58E8E423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670F1E-CD27-4A93-8EA8-A68917A82DF1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A17AA6-1DCA-4783-949B-F216D7D314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A20031-3A43-459E-8FB8-EE41111EBD87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DC18A0-911A-403D-A114-B553FE5474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FD0537-B8C3-4430-B09A-FCBB112BB42A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9AC381-F65F-4EE8-A6B4-DE03F4D03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D5CE78-3E8E-4AC9-BF37-4909F2367D15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3BABCB-2D07-4319-899C-DDDAE7563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3" r:id="rId2"/>
    <p:sldLayoutId id="2147483992" r:id="rId3"/>
    <p:sldLayoutId id="2147483991" r:id="rId4"/>
    <p:sldLayoutId id="2147483990" r:id="rId5"/>
    <p:sldLayoutId id="2147483989" r:id="rId6"/>
    <p:sldLayoutId id="2147483988" r:id="rId7"/>
    <p:sldLayoutId id="2147483987" r:id="rId8"/>
    <p:sldLayoutId id="2147483986" r:id="rId9"/>
    <p:sldLayoutId id="2147483985" r:id="rId10"/>
    <p:sldLayoutId id="21474839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1619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9C0B5265-B00B-4AA5-8F50-DDFB1D8B33C5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E154CF92-6634-4D66-9B74-C1E20E619B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390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F0FB33BF-D279-4987-A416-9E5DC4EE955A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96690343-20E1-4D59-B1BA-D6D776086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6195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D0C9EA65-96C2-49E4-B4E9-571431915409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0C46248D-B030-4716-BCAF-6141ABA055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848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4B3C67D2-8EDE-4307-8226-C084D268CB04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BA703328-8AF6-4AE9-864D-85DA6A1DD5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0771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22D45DFC-6C10-4400-A262-4D12C93984FE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F9487749-D9E5-4A53-9E46-DD3FD72AF4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315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EAFEE245-E9D6-4EF6-AA2C-8C1CE215CDD4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7EBE48F1-AFC1-4ADC-9ADA-75659FC829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60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05D91DEA-DA63-4F03-871B-1415009C9B4C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3511A5F1-3E73-43BA-882F-A8E78F255B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7891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EB26EDC6-168A-4F5E-840B-BCFE00EFA5B0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6661BB0A-B5B0-413C-B5D4-52E2812EF8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0179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AD2889B6-75C0-43CE-B854-8DDA24A0D16D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5124BED0-37B1-40DE-9DFA-471A22402A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246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9C90F022-F0EF-465B-AE00-9E24F89FBDDA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B254F029-BAB8-4E3C-AA11-D0C369D802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4755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9697FE99-8278-4317-A956-43B6934E56CC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2C601E41-7421-40A3-8FD3-9686A5FB77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704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2956E090-9B44-4EF2-A118-D8CC5AE49F63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F5D48D58-57BD-446A-9E3B-CF218F6A2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9331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023A91DB-B357-428F-8EF7-4C92DA29937C}" type="datetimeFigureOut">
              <a:rPr lang="ru-RU"/>
              <a:pPr>
                <a:defRPr/>
              </a:pPr>
              <a:t>22.07.2021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shade val="50000"/>
                  </a:prstClr>
                </a:solidFill>
                <a:latin typeface="Verdana"/>
                <a:cs typeface="+mn-cs"/>
              </a:defRPr>
            </a:lvl1pPr>
          </a:lstStyle>
          <a:p>
            <a:pPr>
              <a:defRPr/>
            </a:pPr>
            <a:fld id="{3BE82B34-848E-41E6-83E3-EB7705314F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sp3d extrusionH="57150" prstMaterial="softEdge">
              <a:bevelT w="38100" h="38100" prst="angle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</a:rPr>
              <a:t>РОССИЙСКАЯ ФЕДЕРАЦИЯ</a:t>
            </a:r>
            <a:br>
              <a:rPr lang="ru-RU" dirty="0" smtClean="0">
                <a:ln w="6350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</a:rPr>
            </a:br>
            <a:r>
              <a:rPr lang="en-US" dirty="0" smtClean="0">
                <a:ln w="6350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</a:rPr>
              <a:t>THE RUSSIAN FEDERATION</a:t>
            </a:r>
            <a:endParaRPr lang="ru-RU" dirty="0">
              <a:ln w="6350"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173058" name="Рисунок 2" descr="карта россии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457325"/>
            <a:ext cx="6650037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Russian Flag</a:t>
            </a:r>
            <a:br>
              <a:rPr lang="en-US" sz="6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183187"/>
          </a:xfrm>
        </p:spPr>
        <p:txBody>
          <a:bodyPr>
            <a:norm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i="1" dirty="0" smtClean="0"/>
              <a:t>Fill in the gaps.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i="1" dirty="0" smtClean="0"/>
          </a:p>
          <a:p>
            <a:pPr marL="548640" indent="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3600" dirty="0" smtClean="0"/>
              <a:t>The flag has  _______ wide stripes on it. The stripes  are _____, ______ and _______.     The </a:t>
            </a:r>
            <a:r>
              <a:rPr lang="en-US" sz="3600" dirty="0" err="1" smtClean="0"/>
              <a:t>colours</a:t>
            </a:r>
            <a:r>
              <a:rPr lang="en-US" sz="3600" dirty="0" smtClean="0"/>
              <a:t> of the flag are symbolic. White is _________ , blue is ________, red is _____. </a:t>
            </a:r>
            <a:endParaRPr lang="ru-RU" sz="3600" dirty="0" smtClean="0"/>
          </a:p>
          <a:p>
            <a:pPr marL="548640" indent="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3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211638" y="1052513"/>
            <a:ext cx="5329237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Verdana"/>
                <a:cs typeface="+mn-cs"/>
              </a:rPr>
              <a:t>                  </a:t>
            </a:r>
            <a:endParaRPr lang="en-US" sz="3600" b="1" dirty="0">
              <a:solidFill>
                <a:prstClr val="white"/>
              </a:solidFill>
              <a:latin typeface="Verdan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solidFill>
                <a:prstClr val="white"/>
              </a:solidFill>
              <a:latin typeface="Verdan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7900" y="2492375"/>
            <a:ext cx="43561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FF0000"/>
              </a:solidFill>
              <a:latin typeface="Verdan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FF0000"/>
              </a:solidFill>
              <a:latin typeface="Verdan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Russian Flag</a:t>
            </a:r>
            <a:br>
              <a:rPr lang="en-US" sz="6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0" y="928688"/>
            <a:ext cx="9144000" cy="5380037"/>
          </a:xfrm>
        </p:spPr>
        <p:txBody>
          <a:bodyPr>
            <a:norm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i="1" dirty="0" smtClean="0"/>
          </a:p>
          <a:p>
            <a:pPr marL="548640" indent="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400" dirty="0" smtClean="0"/>
              <a:t>The flag has  </a:t>
            </a:r>
            <a:r>
              <a:rPr lang="en-US" sz="4400" u="sng" dirty="0" smtClean="0"/>
              <a:t>three</a:t>
            </a:r>
            <a:r>
              <a:rPr lang="en-US" sz="4400" dirty="0" smtClean="0"/>
              <a:t> wide stripes on it. The stripes  are </a:t>
            </a:r>
            <a:r>
              <a:rPr lang="en-US" sz="4400" u="sng" dirty="0" smtClean="0"/>
              <a:t>white</a:t>
            </a:r>
            <a:r>
              <a:rPr lang="en-US" sz="4400" dirty="0" smtClean="0"/>
              <a:t>, </a:t>
            </a:r>
            <a:r>
              <a:rPr lang="en-US" sz="4400" u="sng" dirty="0" smtClean="0"/>
              <a:t>blue</a:t>
            </a:r>
            <a:r>
              <a:rPr lang="en-US" sz="4400" dirty="0" smtClean="0"/>
              <a:t> and </a:t>
            </a:r>
            <a:r>
              <a:rPr lang="en-US" sz="4400" u="sng" dirty="0" smtClean="0"/>
              <a:t>red</a:t>
            </a:r>
            <a:r>
              <a:rPr lang="en-US" sz="4400" dirty="0" smtClean="0"/>
              <a:t>. The </a:t>
            </a:r>
            <a:r>
              <a:rPr lang="en-US" sz="4400" dirty="0" err="1" smtClean="0"/>
              <a:t>colours</a:t>
            </a:r>
            <a:r>
              <a:rPr lang="en-US" sz="4400" dirty="0" smtClean="0"/>
              <a:t> of the flag are symbolic. White is </a:t>
            </a:r>
            <a:r>
              <a:rPr lang="en-US" sz="4400" u="sng" dirty="0" smtClean="0"/>
              <a:t>faithful</a:t>
            </a:r>
            <a:r>
              <a:rPr lang="en-US" sz="4400" dirty="0" smtClean="0"/>
              <a:t> , blue is </a:t>
            </a:r>
            <a:r>
              <a:rPr lang="en-US" sz="4400" u="sng" dirty="0" smtClean="0"/>
              <a:t>honest</a:t>
            </a:r>
            <a:r>
              <a:rPr lang="en-US" sz="4400" dirty="0" smtClean="0"/>
              <a:t>, red is </a:t>
            </a:r>
            <a:r>
              <a:rPr lang="en-US" sz="4400" u="sng" dirty="0" smtClean="0"/>
              <a:t>brave</a:t>
            </a:r>
            <a:r>
              <a:rPr lang="en-US" sz="4400" dirty="0" smtClean="0"/>
              <a:t>. </a:t>
            </a:r>
            <a:endParaRPr lang="ru-RU" sz="4400" dirty="0" smtClean="0"/>
          </a:p>
          <a:p>
            <a:pPr marL="548640" indent="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3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211638" y="1052513"/>
            <a:ext cx="5329237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Verdana"/>
                <a:cs typeface="+mn-cs"/>
              </a:rPr>
              <a:t>                  </a:t>
            </a:r>
            <a:endParaRPr lang="en-US" sz="3600" b="1" dirty="0">
              <a:solidFill>
                <a:prstClr val="white"/>
              </a:solidFill>
              <a:latin typeface="Verdan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solidFill>
                <a:prstClr val="white"/>
              </a:solidFill>
              <a:latin typeface="Verdan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7900" y="2492375"/>
            <a:ext cx="43561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FF0000"/>
              </a:solidFill>
              <a:latin typeface="Verdan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FF0000"/>
              </a:solidFill>
              <a:latin typeface="Verdan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341438"/>
            <a:ext cx="5256213" cy="4029075"/>
          </a:xfrm>
        </p:spPr>
      </p:pic>
      <p:pic>
        <p:nvPicPr>
          <p:cNvPr id="184322" name="Picture 6" descr="p1_904072358402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557338"/>
            <a:ext cx="2759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55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549275"/>
            <a:ext cx="2428875" cy="3240088"/>
          </a:xfrm>
        </p:spPr>
      </p:pic>
      <p:pic>
        <p:nvPicPr>
          <p:cNvPr id="45061" name="Picture 5" descr="e03f7ab2153650698ec71c2b4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404813"/>
            <a:ext cx="2316163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Rectangle 6"/>
          <p:cNvSpPr>
            <a:spLocks/>
          </p:cNvSpPr>
          <p:nvPr/>
        </p:nvSpPr>
        <p:spPr bwMode="auto">
          <a:xfrm>
            <a:off x="3203575" y="4149725"/>
            <a:ext cx="33131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chemeClr val="tx2"/>
                </a:solidFill>
              </a:rPr>
              <a:t>Андреевский флаг</a:t>
            </a:r>
            <a:r>
              <a:rPr lang="en-US" sz="2400" b="1">
                <a:solidFill>
                  <a:schemeClr val="tx2"/>
                </a:solidFill>
              </a:rPr>
              <a:t> - </a:t>
            </a:r>
            <a:r>
              <a:rPr lang="ru-RU" sz="2400" b="1">
                <a:solidFill>
                  <a:schemeClr val="tx2"/>
                </a:solidFill>
              </a:rPr>
              <a:t> знамя </a:t>
            </a:r>
            <a:br>
              <a:rPr lang="ru-RU" sz="2400" b="1">
                <a:solidFill>
                  <a:schemeClr val="tx2"/>
                </a:solidFill>
              </a:rPr>
            </a:br>
            <a:r>
              <a:rPr lang="ru-RU" sz="2400" b="1">
                <a:solidFill>
                  <a:schemeClr val="tx2"/>
                </a:solidFill>
              </a:rPr>
              <a:t>военно-морского флота</a:t>
            </a:r>
          </a:p>
          <a:p>
            <a:pPr algn="ctr"/>
            <a:r>
              <a:rPr lang="ru-RU" sz="2400" b="1">
                <a:solidFill>
                  <a:schemeClr val="tx2"/>
                </a:solidFill>
              </a:rPr>
              <a:t> </a:t>
            </a:r>
            <a:r>
              <a:rPr lang="ru-RU" sz="2400" b="1">
                <a:solidFill>
                  <a:schemeClr val="accent2"/>
                </a:solidFill>
              </a:rPr>
              <a:t>1992 год</a:t>
            </a:r>
          </a:p>
        </p:txBody>
      </p:sp>
      <p:pic>
        <p:nvPicPr>
          <p:cNvPr id="45063" name="Picture 7" descr="pic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333375"/>
            <a:ext cx="23368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Rectangle 8"/>
          <p:cNvSpPr>
            <a:spLocks/>
          </p:cNvSpPr>
          <p:nvPr/>
        </p:nvSpPr>
        <p:spPr bwMode="auto">
          <a:xfrm>
            <a:off x="6443663" y="4221163"/>
            <a:ext cx="2519362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chemeClr val="tx2"/>
                </a:solidFill>
              </a:rPr>
              <a:t>Знамя Победы</a:t>
            </a:r>
          </a:p>
          <a:p>
            <a:pPr algn="ctr"/>
            <a:r>
              <a:rPr lang="ru-RU" sz="2400" b="1">
                <a:solidFill>
                  <a:schemeClr val="accent2"/>
                </a:solidFill>
              </a:rPr>
              <a:t>1996 год</a:t>
            </a:r>
          </a:p>
        </p:txBody>
      </p:sp>
      <p:sp>
        <p:nvSpPr>
          <p:cNvPr id="2" name="Rectangle 6"/>
          <p:cNvSpPr>
            <a:spLocks/>
          </p:cNvSpPr>
          <p:nvPr/>
        </p:nvSpPr>
        <p:spPr bwMode="auto">
          <a:xfrm>
            <a:off x="179388" y="4076700"/>
            <a:ext cx="29527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chemeClr val="tx2"/>
                </a:solidFill>
              </a:rPr>
              <a:t>Президентский штандарт</a:t>
            </a:r>
          </a:p>
          <a:p>
            <a:pPr algn="ctr"/>
            <a:r>
              <a:rPr lang="ru-RU" sz="2400" b="1">
                <a:solidFill>
                  <a:schemeClr val="accent2"/>
                </a:solidFill>
              </a:rPr>
              <a:t>1994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  <p:bldP spid="4506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3"/>
          <p:cNvSpPr>
            <a:spLocks noGrp="1"/>
          </p:cNvSpPr>
          <p:nvPr>
            <p:ph type="body" idx="1"/>
          </p:nvPr>
        </p:nvSpPr>
        <p:spPr>
          <a:xfrm>
            <a:off x="457200" y="476250"/>
            <a:ext cx="8362950" cy="6192838"/>
          </a:xfrm>
        </p:spPr>
        <p:txBody>
          <a:bodyPr/>
          <a:lstStyle/>
          <a:p>
            <a:pPr marL="669925" indent="-533400" eaLnBrk="1" hangingPunct="1">
              <a:buFont typeface="Wingdings 2" pitchFamily="18" charset="2"/>
              <a:buNone/>
            </a:pPr>
            <a:r>
              <a:rPr lang="ru-RU" smtClean="0">
                <a:solidFill>
                  <a:schemeClr val="hlink"/>
                </a:solidFill>
                <a:latin typeface="Arial" charset="0"/>
              </a:rPr>
              <a:t>1. При каком императоре в России появился красно-сине-белый триколор?</a:t>
            </a:r>
          </a:p>
          <a:p>
            <a:pPr marL="669925" indent="-533400" eaLnBrk="1" hangingPunct="1">
              <a:buFont typeface="Wingdings 2" pitchFamily="18" charset="2"/>
              <a:buNone/>
            </a:pPr>
            <a:endParaRPr lang="ru-RU" smtClean="0">
              <a:solidFill>
                <a:schemeClr val="hlink"/>
              </a:solidFill>
              <a:latin typeface="Arial" charset="0"/>
            </a:endParaRPr>
          </a:p>
          <a:p>
            <a:pPr marL="669925" indent="-533400" eaLnBrk="1" hangingPunct="1"/>
            <a:endParaRPr lang="ru-RU" smtClean="0">
              <a:solidFill>
                <a:schemeClr val="hlink"/>
              </a:solidFill>
              <a:latin typeface="Arial" charset="0"/>
            </a:endParaRPr>
          </a:p>
          <a:p>
            <a:pPr marL="669925" indent="-533400" eaLnBrk="1" hangingPunct="1">
              <a:buFont typeface="Wingdings 2" pitchFamily="18" charset="2"/>
              <a:buNone/>
            </a:pPr>
            <a:r>
              <a:rPr lang="ru-RU" smtClean="0">
                <a:solidFill>
                  <a:schemeClr val="hlink"/>
                </a:solidFill>
                <a:latin typeface="Arial" charset="0"/>
              </a:rPr>
              <a:t>2. В какие дни вывешиваются государственные флаги?</a:t>
            </a:r>
          </a:p>
          <a:p>
            <a:pPr marL="669925" indent="-533400" eaLnBrk="1" hangingPunct="1"/>
            <a:endParaRPr lang="ru-RU" smtClean="0">
              <a:solidFill>
                <a:schemeClr val="hlink"/>
              </a:solidFill>
              <a:latin typeface="Arial" charset="0"/>
            </a:endParaRPr>
          </a:p>
          <a:p>
            <a:pPr marL="669925" indent="-533400" eaLnBrk="1" hangingPunct="1"/>
            <a:endParaRPr lang="ru-RU" smtClean="0">
              <a:solidFill>
                <a:schemeClr val="hlink"/>
              </a:solidFill>
              <a:latin typeface="Arial" charset="0"/>
            </a:endParaRPr>
          </a:p>
          <a:p>
            <a:pPr marL="669925" indent="-533400" eaLnBrk="1" hangingPunct="1">
              <a:buFont typeface="Wingdings 2" pitchFamily="18" charset="2"/>
              <a:buNone/>
            </a:pPr>
            <a:r>
              <a:rPr lang="ru-RU" smtClean="0">
                <a:solidFill>
                  <a:schemeClr val="hlink"/>
                </a:solidFill>
                <a:latin typeface="Arial" charset="0"/>
              </a:rPr>
              <a:t>3. Кроме главного государственного знамени России, официальным российскими флагами являются: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900113" y="1557338"/>
            <a:ext cx="7704137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При Петре </a:t>
            </a:r>
            <a:r>
              <a:rPr lang="en-US" sz="2400" b="1"/>
              <a:t>I</a:t>
            </a:r>
            <a:endParaRPr lang="ru-RU" sz="2400" b="1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900113" y="3500438"/>
            <a:ext cx="7704137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В дни государственных праздников, церемоний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900113" y="5805488"/>
            <a:ext cx="7704137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Президентский штандарт, Андреевский флаг, </a:t>
            </a:r>
            <a:endParaRPr lang="en-US" sz="2400" b="1"/>
          </a:p>
          <a:p>
            <a:pPr algn="ctr"/>
            <a:r>
              <a:rPr lang="ru-RU" sz="2400" b="1"/>
              <a:t>Знамя Победы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animBg="1"/>
      <p:bldP spid="50181" grpId="0" animBg="1"/>
      <p:bldP spid="501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47248" cy="836712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cap="all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sYMBOLS</a:t>
            </a:r>
            <a:r>
              <a:rPr lang="en-US" sz="4000" b="1" cap="all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of RUSSIA</a:t>
            </a:r>
            <a:endParaRPr lang="ru-RU" sz="4000" b="1" cap="all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457200" y="836712"/>
            <a:ext cx="8507288" cy="5289451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000" dirty="0" smtClean="0">
                <a:solidFill>
                  <a:srgbClr val="FF0000"/>
                </a:solidFill>
              </a:rPr>
              <a:t>The Coat of Arms</a:t>
            </a:r>
            <a:endParaRPr lang="ru-RU" sz="4000" dirty="0" smtClean="0">
              <a:solidFill>
                <a:srgbClr val="FF0000"/>
              </a:solidFill>
            </a:endParaRP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4000" dirty="0" smtClean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395" name="Содержимое 8"/>
          <p:cNvSpPr>
            <a:spLocks noGrp="1"/>
          </p:cNvSpPr>
          <p:nvPr>
            <p:ph sz="half" idx="1"/>
          </p:nvPr>
        </p:nvSpPr>
        <p:spPr>
          <a:xfrm>
            <a:off x="3575050" y="-242888"/>
            <a:ext cx="5111750" cy="662463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739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844675"/>
            <a:ext cx="6911975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844675"/>
            <a:ext cx="6911975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47248" cy="836712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cap="all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sYMBOLS</a:t>
            </a:r>
            <a:r>
              <a:rPr lang="en-US" sz="4000" b="1" cap="all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of RUSSIA</a:t>
            </a:r>
            <a:endParaRPr lang="ru-RU" sz="4000" b="1" cap="all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214282" y="836712"/>
            <a:ext cx="8929718" cy="568863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000" dirty="0" smtClean="0"/>
              <a:t>crown  [</a:t>
            </a:r>
            <a:r>
              <a:rPr lang="en-US" sz="4000" dirty="0" err="1" smtClean="0"/>
              <a:t>kraun</a:t>
            </a:r>
            <a:r>
              <a:rPr lang="en-US" sz="4000" dirty="0" smtClean="0"/>
              <a:t>] </a:t>
            </a:r>
            <a:r>
              <a:rPr lang="ru-RU" sz="3200" dirty="0" smtClean="0"/>
              <a:t>корона</a:t>
            </a:r>
            <a:endParaRPr lang="en-US" sz="3200" dirty="0" smtClean="0"/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000" dirty="0" smtClean="0"/>
              <a:t>orb [ɔ</a:t>
            </a:r>
            <a:r>
              <a:rPr lang="ru-RU" sz="4000" dirty="0" smtClean="0"/>
              <a:t>:</a:t>
            </a:r>
            <a:r>
              <a:rPr lang="en-US" sz="4000" dirty="0" smtClean="0"/>
              <a:t>b]</a:t>
            </a:r>
            <a:r>
              <a:rPr lang="ru-RU" sz="4000" dirty="0" smtClean="0"/>
              <a:t> </a:t>
            </a:r>
            <a:r>
              <a:rPr lang="en-US" sz="4000" dirty="0" smtClean="0"/>
              <a:t> </a:t>
            </a:r>
            <a:r>
              <a:rPr lang="ru-RU" sz="4000" dirty="0" smtClean="0"/>
              <a:t>        </a:t>
            </a:r>
            <a:r>
              <a:rPr lang="ru-RU" sz="2800" dirty="0" smtClean="0"/>
              <a:t>шар</a:t>
            </a:r>
            <a:endParaRPr lang="en-US" sz="2800" dirty="0" smtClean="0"/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000" dirty="0" smtClean="0"/>
              <a:t>scepter</a:t>
            </a:r>
            <a:r>
              <a:rPr lang="ru-RU" sz="4000" dirty="0" smtClean="0"/>
              <a:t> </a:t>
            </a:r>
            <a:r>
              <a:rPr lang="en-US" sz="4000" dirty="0" smtClean="0"/>
              <a:t>['</a:t>
            </a:r>
            <a:r>
              <a:rPr lang="en-US" sz="4000" dirty="0" err="1" smtClean="0"/>
              <a:t>septə</a:t>
            </a:r>
            <a:r>
              <a:rPr lang="en-US" sz="4000" dirty="0" smtClean="0"/>
              <a:t>]</a:t>
            </a:r>
            <a:r>
              <a:rPr lang="ru-RU" sz="4000" dirty="0" smtClean="0"/>
              <a:t> </a:t>
            </a:r>
            <a:r>
              <a:rPr lang="ru-RU" sz="2800" dirty="0" smtClean="0"/>
              <a:t>скипетр</a:t>
            </a:r>
            <a:endParaRPr lang="en-US" sz="2800" dirty="0" smtClean="0"/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000" dirty="0" smtClean="0"/>
              <a:t>state [</a:t>
            </a:r>
            <a:r>
              <a:rPr lang="en-US" sz="4000" dirty="0" err="1" smtClean="0"/>
              <a:t>steɪt</a:t>
            </a:r>
            <a:r>
              <a:rPr lang="en-US" sz="4000" dirty="0" smtClean="0"/>
              <a:t>]</a:t>
            </a:r>
            <a:r>
              <a:rPr lang="ru-RU" sz="4000" dirty="0" smtClean="0"/>
              <a:t>      </a:t>
            </a:r>
            <a:r>
              <a:rPr lang="ru-RU" sz="2800" dirty="0" smtClean="0"/>
              <a:t>государство,</a:t>
            </a:r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800" dirty="0" smtClean="0"/>
              <a:t>                                  государственный</a:t>
            </a:r>
            <a:endParaRPr lang="en-US" sz="2800" dirty="0" smtClean="0"/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000" dirty="0" smtClean="0"/>
              <a:t>power ['</a:t>
            </a:r>
            <a:r>
              <a:rPr lang="en-US" sz="4000" dirty="0" err="1" smtClean="0"/>
              <a:t>pauə</a:t>
            </a:r>
            <a:r>
              <a:rPr lang="en-US" sz="4000" dirty="0" smtClean="0"/>
              <a:t>]</a:t>
            </a:r>
            <a:r>
              <a:rPr lang="ru-RU" sz="4000" dirty="0" smtClean="0"/>
              <a:t>    </a:t>
            </a:r>
            <a:r>
              <a:rPr lang="ru-RU" sz="2800" dirty="0" smtClean="0"/>
              <a:t>власть</a:t>
            </a:r>
            <a:endParaRPr lang="en-US" sz="2800" dirty="0" smtClean="0"/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000" dirty="0" smtClean="0"/>
              <a:t>unity ['</a:t>
            </a:r>
            <a:r>
              <a:rPr lang="en-US" sz="4000" dirty="0" err="1" smtClean="0"/>
              <a:t>ju</a:t>
            </a:r>
            <a:r>
              <a:rPr lang="ru-RU" sz="4000" dirty="0" smtClean="0"/>
              <a:t>:</a:t>
            </a:r>
            <a:r>
              <a:rPr lang="en-US" sz="4000" dirty="0" err="1" smtClean="0"/>
              <a:t>nətɪ</a:t>
            </a:r>
            <a:r>
              <a:rPr lang="en-US" sz="4000" dirty="0" smtClean="0"/>
              <a:t>] </a:t>
            </a:r>
            <a:endParaRPr lang="ru-RU" sz="4000" dirty="0" smtClean="0"/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4000" dirty="0" smtClean="0"/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4000" dirty="0" smtClean="0"/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4000" dirty="0" smtClean="0"/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4000" dirty="0" smtClean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8419" name="Содержимое 8"/>
          <p:cNvSpPr>
            <a:spLocks noGrp="1"/>
          </p:cNvSpPr>
          <p:nvPr>
            <p:ph sz="half" idx="1"/>
          </p:nvPr>
        </p:nvSpPr>
        <p:spPr>
          <a:xfrm>
            <a:off x="4140200" y="5072063"/>
            <a:ext cx="5184775" cy="178593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800" smtClean="0"/>
              <a:t>единство; сплочённость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0070C0"/>
                </a:solidFill>
              </a:rPr>
              <a:t>scepter</a:t>
            </a:r>
            <a:r>
              <a:rPr lang="ru-RU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smtClean="0">
                <a:solidFill>
                  <a:srgbClr val="0070C0"/>
                </a:solidFill>
              </a:rPr>
              <a:t>['</a:t>
            </a:r>
            <a:r>
              <a:rPr lang="en-US" sz="4400" dirty="0" err="1" smtClean="0">
                <a:solidFill>
                  <a:srgbClr val="0070C0"/>
                </a:solidFill>
              </a:rPr>
              <a:t>septə</a:t>
            </a:r>
            <a:r>
              <a:rPr lang="en-US" sz="4400" dirty="0" smtClean="0">
                <a:solidFill>
                  <a:srgbClr val="0070C0"/>
                </a:solidFill>
              </a:rPr>
              <a:t>]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89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928688"/>
            <a:ext cx="4535488" cy="4535487"/>
          </a:xfrm>
        </p:spPr>
      </p:pic>
      <p:sp>
        <p:nvSpPr>
          <p:cNvPr id="9" name="TextBox 8"/>
          <p:cNvSpPr txBox="1"/>
          <p:nvPr/>
        </p:nvSpPr>
        <p:spPr>
          <a:xfrm>
            <a:off x="285750" y="5643563"/>
            <a:ext cx="88582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Verdana"/>
                <a:cs typeface="+mn-cs"/>
              </a:rPr>
              <a:t>the symbol of </a:t>
            </a:r>
            <a:r>
              <a:rPr lang="en-US" sz="4000" b="1" dirty="0">
                <a:solidFill>
                  <a:prstClr val="black"/>
                </a:solidFill>
                <a:latin typeface="Verdana"/>
                <a:cs typeface="+mn-cs"/>
              </a:rPr>
              <a:t>state power</a:t>
            </a:r>
            <a:endParaRPr lang="ru-RU" sz="4000" dirty="0">
              <a:solidFill>
                <a:prstClr val="black"/>
              </a:solidFill>
              <a:latin typeface="Verdan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0070C0"/>
                </a:solidFill>
              </a:rPr>
              <a:t>orb [ɔ</a:t>
            </a:r>
            <a:r>
              <a:rPr lang="ru-RU" sz="4400" dirty="0" smtClean="0">
                <a:solidFill>
                  <a:srgbClr val="0070C0"/>
                </a:solidFill>
              </a:rPr>
              <a:t>:</a:t>
            </a:r>
            <a:r>
              <a:rPr lang="en-US" sz="4400" dirty="0" smtClean="0">
                <a:solidFill>
                  <a:srgbClr val="0070C0"/>
                </a:solidFill>
              </a:rPr>
              <a:t>b]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50" y="5643563"/>
            <a:ext cx="88582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Verdana"/>
                <a:cs typeface="+mn-cs"/>
              </a:rPr>
              <a:t>the symbol of </a:t>
            </a:r>
            <a:r>
              <a:rPr lang="en-US" sz="4000" b="1" dirty="0">
                <a:solidFill>
                  <a:prstClr val="black"/>
                </a:solidFill>
                <a:latin typeface="Verdana"/>
                <a:cs typeface="+mn-cs"/>
              </a:rPr>
              <a:t>unity</a:t>
            </a:r>
            <a:endParaRPr lang="ru-RU" sz="4000" dirty="0">
              <a:solidFill>
                <a:prstClr val="black"/>
              </a:solidFill>
              <a:latin typeface="Verdana"/>
              <a:cs typeface="+mn-cs"/>
            </a:endParaRPr>
          </a:p>
        </p:txBody>
      </p:sp>
      <p:pic>
        <p:nvPicPr>
          <p:cNvPr id="1904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43250" y="1214438"/>
            <a:ext cx="2971800" cy="4000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28588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0070C0"/>
                </a:solidFill>
              </a:rPr>
              <a:t>St George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00063" y="5500688"/>
            <a:ext cx="10287001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Verdana"/>
                <a:cs typeface="+mn-cs"/>
              </a:rPr>
              <a:t>the symbol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Verdana"/>
                <a:cs typeface="+mn-cs"/>
              </a:rPr>
              <a:t>love for the Motherland</a:t>
            </a:r>
            <a:endParaRPr lang="ru-RU" sz="4000" b="1" dirty="0">
              <a:solidFill>
                <a:prstClr val="black"/>
              </a:solidFill>
              <a:latin typeface="Verdana"/>
              <a:cs typeface="+mn-cs"/>
            </a:endParaRPr>
          </a:p>
        </p:txBody>
      </p:sp>
      <p:pic>
        <p:nvPicPr>
          <p:cNvPr id="1914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28938" y="785813"/>
            <a:ext cx="3554412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4" descr="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365625"/>
            <a:ext cx="1666875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2" name="Picture 5" descr="dolphin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268413"/>
            <a:ext cx="21018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3" name="Picture 6" descr="olympicring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549275"/>
            <a:ext cx="2424113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4" name="Picture 7" descr="medic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292600"/>
            <a:ext cx="23764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5" name="Picture 9" descr="5__320x240_logo_farmacia_jpg_640x480_q8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525" y="4868863"/>
            <a:ext cx="2471738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6" name="Picture 10" descr="0009dq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8038" y="1412875"/>
            <a:ext cx="1522412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525" y="2852738"/>
            <a:ext cx="2376488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47248" cy="836712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cap="all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sYMBOLS</a:t>
            </a:r>
            <a:r>
              <a:rPr lang="en-US" sz="4000" b="1" cap="all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of RUSSIA</a:t>
            </a:r>
            <a:endParaRPr lang="ru-RU" sz="4000" b="1" cap="all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457200" y="836712"/>
            <a:ext cx="8507288" cy="5289451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400" dirty="0" smtClean="0">
                <a:solidFill>
                  <a:srgbClr val="FF0000"/>
                </a:solidFill>
              </a:rPr>
              <a:t>The Double-Headed Eagle</a:t>
            </a:r>
            <a:endParaRPr lang="ru-RU" sz="4400" dirty="0" smtClean="0">
              <a:solidFill>
                <a:srgbClr val="FF0000"/>
              </a:solidFill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4000" dirty="0" smtClean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539750" y="1700213"/>
            <a:ext cx="8147050" cy="4681537"/>
          </a:xfrm>
        </p:spPr>
        <p:txBody>
          <a:bodyPr>
            <a:normAutofit/>
          </a:bodyPr>
          <a:lstStyle/>
          <a:p>
            <a:pPr marL="548640" indent="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3200" dirty="0" smtClean="0"/>
              <a:t>The double-headed eagle is the emblem of </a:t>
            </a:r>
            <a:r>
              <a:rPr lang="ru-RU" sz="3200" dirty="0" smtClean="0"/>
              <a:t>_______</a:t>
            </a:r>
            <a:r>
              <a:rPr lang="en-US" sz="3200" dirty="0" smtClean="0"/>
              <a:t>. There are three </a:t>
            </a:r>
            <a:r>
              <a:rPr lang="ru-RU" sz="3200" dirty="0" smtClean="0"/>
              <a:t>______</a:t>
            </a:r>
            <a:r>
              <a:rPr lang="en-US" sz="3200" dirty="0" smtClean="0"/>
              <a:t> above the heads. The eagle carries a scepter, the symbol of </a:t>
            </a:r>
            <a:r>
              <a:rPr lang="ru-RU" sz="3200" dirty="0" smtClean="0"/>
              <a:t>___________</a:t>
            </a:r>
            <a:r>
              <a:rPr lang="en-US" sz="3200" dirty="0" smtClean="0"/>
              <a:t>, and an </a:t>
            </a:r>
            <a:r>
              <a:rPr lang="ru-RU" sz="3200" dirty="0" smtClean="0"/>
              <a:t>_______</a:t>
            </a:r>
            <a:r>
              <a:rPr lang="en-US" sz="3200" dirty="0" smtClean="0"/>
              <a:t>, the symbol of</a:t>
            </a:r>
            <a:r>
              <a:rPr lang="en-US" sz="3200" b="1" dirty="0" smtClean="0"/>
              <a:t> </a:t>
            </a:r>
            <a:r>
              <a:rPr lang="ru-RU" sz="3200" dirty="0" smtClean="0"/>
              <a:t>________ .</a:t>
            </a:r>
            <a:r>
              <a:rPr lang="en-US" sz="3200" b="1" dirty="0" smtClean="0"/>
              <a:t> </a:t>
            </a:r>
            <a:r>
              <a:rPr lang="en-US" sz="3200" dirty="0" smtClean="0"/>
              <a:t>You can see </a:t>
            </a:r>
            <a:r>
              <a:rPr lang="ru-RU" sz="3200" dirty="0" smtClean="0"/>
              <a:t>________ </a:t>
            </a:r>
            <a:r>
              <a:rPr lang="en-US" sz="3200" dirty="0" smtClean="0"/>
              <a:t>on the breast of the eagle. It is the symbol of love for the Motherland.</a:t>
            </a:r>
            <a:endParaRPr lang="ru-RU" sz="3200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47248" cy="836712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cap="all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sYMBOLS</a:t>
            </a:r>
            <a:r>
              <a:rPr lang="en-US" sz="4000" b="1" cap="all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of RUSSIA</a:t>
            </a:r>
            <a:endParaRPr lang="ru-RU" sz="4000" b="1" cap="all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457200" y="836712"/>
            <a:ext cx="8507288" cy="5289451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400" dirty="0" smtClean="0">
                <a:solidFill>
                  <a:srgbClr val="FF0000"/>
                </a:solidFill>
              </a:rPr>
              <a:t>The Double-Headed Eagle</a:t>
            </a:r>
            <a:endParaRPr lang="ru-RU" sz="4400" dirty="0" smtClean="0">
              <a:solidFill>
                <a:srgbClr val="FF0000"/>
              </a:solidFill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4000" dirty="0" smtClean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539750" y="1700213"/>
            <a:ext cx="8147050" cy="4681537"/>
          </a:xfrm>
        </p:spPr>
        <p:txBody>
          <a:bodyPr>
            <a:normAutofit/>
          </a:bodyPr>
          <a:lstStyle/>
          <a:p>
            <a:pPr marL="548640" indent="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3200" dirty="0" smtClean="0"/>
              <a:t>The double-headed eagle is the emblem of </a:t>
            </a:r>
            <a:r>
              <a:rPr lang="en-US" sz="3200" b="1" dirty="0" smtClean="0"/>
              <a:t>Russia</a:t>
            </a:r>
            <a:r>
              <a:rPr lang="en-US" sz="3200" dirty="0" smtClean="0"/>
              <a:t>. There are three </a:t>
            </a:r>
            <a:r>
              <a:rPr lang="en-US" sz="3200" b="1" dirty="0" smtClean="0"/>
              <a:t>crowns</a:t>
            </a:r>
            <a:r>
              <a:rPr lang="en-US" sz="3200" dirty="0" smtClean="0"/>
              <a:t> above the heads. The eagle carries a scepter, the symbol of </a:t>
            </a:r>
            <a:r>
              <a:rPr lang="en-US" sz="3200" b="1" dirty="0" smtClean="0"/>
              <a:t>state power</a:t>
            </a:r>
            <a:r>
              <a:rPr lang="en-US" sz="3200" dirty="0" smtClean="0"/>
              <a:t>, and an </a:t>
            </a:r>
            <a:r>
              <a:rPr lang="en-US" sz="3200" b="1" dirty="0" smtClean="0"/>
              <a:t>orb</a:t>
            </a:r>
            <a:r>
              <a:rPr lang="en-US" sz="3200" dirty="0" smtClean="0"/>
              <a:t>, the symbol of</a:t>
            </a:r>
            <a:r>
              <a:rPr lang="en-US" sz="3200" b="1" dirty="0" smtClean="0"/>
              <a:t> unity. </a:t>
            </a:r>
            <a:r>
              <a:rPr lang="en-US" sz="3200" dirty="0" smtClean="0"/>
              <a:t>You can see </a:t>
            </a:r>
            <a:r>
              <a:rPr lang="en-US" sz="3200" b="1" dirty="0" smtClean="0"/>
              <a:t>St George</a:t>
            </a:r>
            <a:r>
              <a:rPr lang="en-US" sz="3200" dirty="0" smtClean="0"/>
              <a:t> on the breast of the eagle. It is the symbol of love for the Motherland.</a:t>
            </a:r>
            <a:endParaRPr lang="ru-RU" sz="3200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5" descr="Ivan_III_of_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765175"/>
            <a:ext cx="2989262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2" name="Picture 6" descr="Russia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765175"/>
            <a:ext cx="317817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Rectangle 7"/>
          <p:cNvSpPr>
            <a:spLocks noGrp="1"/>
          </p:cNvSpPr>
          <p:nvPr>
            <p:ph type="title"/>
          </p:nvPr>
        </p:nvSpPr>
        <p:spPr bwMode="auto">
          <a:xfrm>
            <a:off x="900113" y="5300663"/>
            <a:ext cx="3167062" cy="5048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Иван </a:t>
            </a:r>
            <a:r>
              <a:rPr lang="en-US" sz="37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III</a:t>
            </a:r>
            <a:endParaRPr lang="ru-RU" sz="37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3"/>
          <p:cNvSpPr>
            <a:spLocks noGrp="1"/>
          </p:cNvSpPr>
          <p:nvPr>
            <p:ph type="body" idx="1"/>
          </p:nvPr>
        </p:nvSpPr>
        <p:spPr>
          <a:xfrm>
            <a:off x="457200" y="404813"/>
            <a:ext cx="8229600" cy="590391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mtClean="0">
                <a:solidFill>
                  <a:schemeClr val="tx2"/>
                </a:solidFill>
              </a:rPr>
              <a:t>1</a:t>
            </a:r>
            <a:r>
              <a:rPr lang="ru-RU" smtClean="0">
                <a:solidFill>
                  <a:schemeClr val="tx2"/>
                </a:solidFill>
                <a:latin typeface="Arial" charset="0"/>
              </a:rPr>
              <a:t>.В каком веке официальным символом государственной власти в России стал двуглавый орел?</a:t>
            </a:r>
          </a:p>
          <a:p>
            <a:pPr eaLnBrk="1" hangingPunct="1">
              <a:buFont typeface="Wingdings 2" pitchFamily="18" charset="2"/>
              <a:buNone/>
            </a:pPr>
            <a:endParaRPr lang="ru-RU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ru-RU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solidFill>
                  <a:schemeClr val="tx2"/>
                </a:solidFill>
                <a:latin typeface="Arial" charset="0"/>
              </a:rPr>
              <a:t>2. Из какой страны был заимствован герб?</a:t>
            </a:r>
          </a:p>
          <a:p>
            <a:pPr eaLnBrk="1" hangingPunct="1">
              <a:buFont typeface="Wingdings 2" pitchFamily="18" charset="2"/>
              <a:buNone/>
            </a:pPr>
            <a:endParaRPr lang="ru-RU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ru-RU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solidFill>
                  <a:schemeClr val="tx2"/>
                </a:solidFill>
                <a:latin typeface="Arial" charset="0"/>
              </a:rPr>
              <a:t>3. Где можно встретить изображение государственного герба?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971550" y="1844675"/>
            <a:ext cx="6408738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В </a:t>
            </a:r>
            <a:r>
              <a:rPr lang="en-US" sz="2400" b="1"/>
              <a:t>XV</a:t>
            </a:r>
            <a:r>
              <a:rPr lang="ru-RU" sz="2400" b="1"/>
              <a:t> веке, при Иване </a:t>
            </a:r>
            <a:r>
              <a:rPr lang="en-US" sz="2400" b="1"/>
              <a:t>III</a:t>
            </a:r>
            <a:endParaRPr lang="ru-RU" sz="2400" b="1"/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971550" y="3500438"/>
            <a:ext cx="6408738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Из Византии</a:t>
            </a: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1042988" y="5373688"/>
            <a:ext cx="6408737" cy="11509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На зданиях правительства, </a:t>
            </a:r>
            <a:endParaRPr lang="en-US" sz="2400" b="1"/>
          </a:p>
          <a:p>
            <a:pPr algn="ctr"/>
            <a:r>
              <a:rPr lang="ru-RU" sz="2400" b="1"/>
              <a:t>официальных документах, </a:t>
            </a:r>
          </a:p>
          <a:p>
            <a:pPr algn="ctr"/>
            <a:r>
              <a:rPr lang="ru-RU" sz="2400" b="1"/>
              <a:t>государственных печатях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 animBg="1"/>
      <p:bldP spid="49158" grpId="0" animBg="1"/>
      <p:bldP spid="491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3"/>
          <p:cNvSpPr>
            <a:spLocks noGrp="1"/>
          </p:cNvSpPr>
          <p:nvPr>
            <p:ph type="body" idx="1"/>
          </p:nvPr>
        </p:nvSpPr>
        <p:spPr>
          <a:xfrm>
            <a:off x="3851275" y="1557338"/>
            <a:ext cx="4679950" cy="360045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Слова С.В.Михалкова</a:t>
            </a:r>
          </a:p>
          <a:p>
            <a:pPr>
              <a:buFont typeface="Wingdings 2" pitchFamily="18" charset="2"/>
              <a:buNone/>
            </a:pPr>
            <a:endParaRPr lang="ru-RU" sz="2400" smtClean="0">
              <a:solidFill>
                <a:schemeClr val="tx2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Музыка А.В.Александрова</a:t>
            </a:r>
          </a:p>
          <a:p>
            <a:pPr>
              <a:buFont typeface="Wingdings 2" pitchFamily="18" charset="2"/>
              <a:buNone/>
            </a:pPr>
            <a:endParaRPr lang="ru-RU" sz="2400" smtClean="0">
              <a:solidFill>
                <a:schemeClr val="tx2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Утвержден </a:t>
            </a:r>
          </a:p>
          <a:p>
            <a:pPr algn="ctr">
              <a:buFont typeface="Wingdings 2" pitchFamily="18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 30 декабря 2000 года</a:t>
            </a:r>
          </a:p>
        </p:txBody>
      </p:sp>
      <p:pic>
        <p:nvPicPr>
          <p:cNvPr id="355333" name="Picture 5" descr="46071229112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196975"/>
            <a:ext cx="2960688" cy="3960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имн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90" y="15212"/>
            <a:ext cx="9123716" cy="6842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686800" cy="150019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600" dirty="0" smtClean="0">
                <a:solidFill>
                  <a:srgbClr val="0070C0"/>
                </a:solidFill>
                <a:latin typeface="Bookman Old Style" pitchFamily="18" charset="0"/>
              </a:rPr>
              <a:t>I’ve learnt </a:t>
            </a:r>
            <a:r>
              <a:rPr lang="en-US" sz="6000" b="0" dirty="0" smtClean="0">
                <a:solidFill>
                  <a:schemeClr val="tx1"/>
                </a:solidFill>
                <a:latin typeface="Bookman Old Style" pitchFamily="18" charset="0"/>
              </a:rPr>
              <a:t>that</a:t>
            </a:r>
            <a:r>
              <a:rPr lang="en-US" sz="6600" b="0" dirty="0" smtClean="0">
                <a:solidFill>
                  <a:srgbClr val="0070C0"/>
                </a:solidFill>
                <a:latin typeface="Bookman Old Style" pitchFamily="18" charset="0"/>
              </a:rPr>
              <a:t>…</a:t>
            </a:r>
            <a:r>
              <a:rPr lang="en-US" sz="7200" b="0" dirty="0" smtClean="0">
                <a:solidFill>
                  <a:srgbClr val="0070C0"/>
                </a:solidFill>
                <a:latin typeface="Bookman Old Style" pitchFamily="18" charset="0"/>
              </a:rPr>
              <a:t/>
            </a:r>
            <a:br>
              <a:rPr lang="en-US" sz="7200" b="0" dirty="0" smtClean="0">
                <a:solidFill>
                  <a:srgbClr val="0070C0"/>
                </a:solidFill>
                <a:latin typeface="Bookman Old Style" pitchFamily="18" charset="0"/>
              </a:rPr>
            </a:br>
            <a:endParaRPr lang="ru-RU" sz="7200" b="0" dirty="0">
              <a:solidFill>
                <a:srgbClr val="0070C0"/>
              </a:solidFill>
            </a:endParaRPr>
          </a:p>
        </p:txBody>
      </p:sp>
      <p:pic>
        <p:nvPicPr>
          <p:cNvPr id="197634" name="Picture 3" descr="j02991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043863" y="0"/>
            <a:ext cx="1100137" cy="1804988"/>
          </a:xfrm>
        </p:spPr>
      </p:pic>
      <p:sp>
        <p:nvSpPr>
          <p:cNvPr id="6" name="TextBox 5"/>
          <p:cNvSpPr txBox="1"/>
          <p:nvPr/>
        </p:nvSpPr>
        <p:spPr>
          <a:xfrm>
            <a:off x="285750" y="1071563"/>
            <a:ext cx="88582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Verdana"/>
                <a:cs typeface="+mn-cs"/>
              </a:rPr>
              <a:t>The symbols of Russia are ……</a:t>
            </a:r>
            <a:endParaRPr lang="ru-RU" sz="4000" dirty="0">
              <a:solidFill>
                <a:prstClr val="black"/>
              </a:solidFill>
              <a:latin typeface="Verdan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50" y="1714500"/>
            <a:ext cx="86439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Verdana"/>
                <a:cs typeface="+mn-cs"/>
              </a:rPr>
              <a:t>The flag has  three ………..</a:t>
            </a:r>
            <a:endParaRPr lang="ru-RU" sz="4000" dirty="0">
              <a:solidFill>
                <a:prstClr val="black"/>
              </a:solidFill>
              <a:latin typeface="Verdan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8" y="2357438"/>
            <a:ext cx="10239375" cy="1262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Verdana"/>
                <a:cs typeface="+mn-cs"/>
              </a:rPr>
              <a:t>The </a:t>
            </a:r>
            <a:r>
              <a:rPr lang="en-US" sz="3600" dirty="0" err="1">
                <a:solidFill>
                  <a:prstClr val="black"/>
                </a:solidFill>
                <a:latin typeface="Verdana"/>
                <a:cs typeface="+mn-cs"/>
              </a:rPr>
              <a:t>colours</a:t>
            </a:r>
            <a:r>
              <a:rPr lang="en-US" sz="3600" dirty="0">
                <a:solidFill>
                  <a:prstClr val="black"/>
                </a:solidFill>
                <a:latin typeface="Verdana"/>
                <a:cs typeface="+mn-cs"/>
              </a:rPr>
              <a:t> of the flag are symbolic.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Verdana"/>
                <a:cs typeface="+mn-cs"/>
              </a:rPr>
              <a:t>White is ...., blue is ...., red is ... .</a:t>
            </a:r>
            <a:endParaRPr lang="ru-RU" sz="4000" dirty="0">
              <a:solidFill>
                <a:prstClr val="black"/>
              </a:solidFill>
              <a:latin typeface="Verdan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50" y="3643313"/>
            <a:ext cx="88582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Verdana"/>
                <a:cs typeface="+mn-cs"/>
              </a:rPr>
              <a:t>The coat of arms of Russia is ……</a:t>
            </a:r>
            <a:endParaRPr lang="ru-RU" sz="4000" dirty="0">
              <a:solidFill>
                <a:prstClr val="black"/>
              </a:solidFill>
              <a:latin typeface="Verdan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313" y="4286250"/>
            <a:ext cx="8572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Verdana"/>
                <a:cs typeface="+mn-cs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Verdana"/>
                <a:cs typeface="+mn-cs"/>
              </a:rPr>
              <a:t>The scepter is the symbol of … .</a:t>
            </a:r>
            <a:endParaRPr lang="ru-RU" sz="4000" dirty="0">
              <a:solidFill>
                <a:prstClr val="black"/>
              </a:solidFill>
              <a:latin typeface="Verdan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625" y="5000625"/>
            <a:ext cx="80724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Verdana"/>
                <a:cs typeface="+mn-cs"/>
              </a:rPr>
              <a:t>The orb is the symbol of </a:t>
            </a:r>
            <a:r>
              <a:rPr lang="en-US" sz="3600" dirty="0">
                <a:solidFill>
                  <a:prstClr val="black"/>
                </a:solidFill>
                <a:latin typeface="Verdana"/>
                <a:cs typeface="+mn-cs"/>
              </a:rPr>
              <a:t>………. </a:t>
            </a:r>
            <a:endParaRPr lang="ru-RU" sz="3600" dirty="0">
              <a:solidFill>
                <a:prstClr val="black"/>
              </a:solidFill>
              <a:latin typeface="Verdan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88" y="5643563"/>
            <a:ext cx="90725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latin typeface="Verdana"/>
                <a:cs typeface="+mn-cs"/>
              </a:rPr>
              <a:t>St George is the symbol of ……… .</a:t>
            </a:r>
            <a:endParaRPr lang="ru-RU" sz="4000" dirty="0">
              <a:solidFill>
                <a:prstClr val="black"/>
              </a:solidFill>
              <a:latin typeface="Verdan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500063"/>
            <a:ext cx="28575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5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1857375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 bwMode="auto">
          <a:xfrm>
            <a:off x="323850" y="981075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370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rPr>
              <a:t>1. Откуда пришло на Русь изображение двуглавого орла?</a:t>
            </a:r>
          </a:p>
        </p:txBody>
      </p:sp>
      <p:sp>
        <p:nvSpPr>
          <p:cNvPr id="199682" name="Rectangle 3"/>
          <p:cNvSpPr>
            <a:spLocks noGrp="1"/>
          </p:cNvSpPr>
          <p:nvPr>
            <p:ph type="body" idx="1"/>
          </p:nvPr>
        </p:nvSpPr>
        <p:spPr>
          <a:xfrm>
            <a:off x="468313" y="2492375"/>
            <a:ext cx="8229600" cy="338455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А) из Византии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Б) из балканских стран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В) из Священной Римской империи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Г) из Золотой Орды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 bwMode="auto">
          <a:xfrm>
            <a:off x="395288" y="836613"/>
            <a:ext cx="8291512" cy="15128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70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rPr>
              <a:t>2. Современный государственный флаг России состоит из:</a:t>
            </a:r>
          </a:p>
        </p:txBody>
      </p:sp>
      <p:sp>
        <p:nvSpPr>
          <p:cNvPr id="200706" name="Rectangle 3"/>
          <p:cNvSpPr>
            <a:spLocks noGrp="1"/>
          </p:cNvSpPr>
          <p:nvPr>
            <p:ph type="body" idx="1"/>
          </p:nvPr>
        </p:nvSpPr>
        <p:spPr>
          <a:xfrm>
            <a:off x="457200" y="2781300"/>
            <a:ext cx="8229600" cy="35274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А) сверху вниз: синей, белой, красной полос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Б) сверху вниз: белой, синей, красной полос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В) сверху вниз: белой, красной, желтой полос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Г) сверху вниз: красной, синей, белой полос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" descr="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365625"/>
            <a:ext cx="1666875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6" name="Picture 3" descr="dolphin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268413"/>
            <a:ext cx="21018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7" name="Picture 4" descr="olympicring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549275"/>
            <a:ext cx="2424113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8" name="Picture 5" descr="medic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292600"/>
            <a:ext cx="23764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9" name="Picture 6" descr="5__320x240_logo_farmacia_jpg_640x480_q8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525" y="4868863"/>
            <a:ext cx="2471738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0" name="Picture 7" descr="0009dq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8038" y="1412875"/>
            <a:ext cx="1522412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525" y="2852738"/>
            <a:ext cx="2376488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2" name="Заголовок 1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88" y="115888"/>
            <a:ext cx="65532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 bwMode="auto">
          <a:xfrm>
            <a:off x="468313" y="476250"/>
            <a:ext cx="8218487" cy="15890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370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rPr>
              <a:t>3. Современный государственный гимн России исполняется:</a:t>
            </a:r>
          </a:p>
        </p:txBody>
      </p:sp>
      <p:sp>
        <p:nvSpPr>
          <p:cNvPr id="201730" name="Rectangle 3"/>
          <p:cNvSpPr>
            <a:spLocks noGrp="1"/>
          </p:cNvSpPr>
          <p:nvPr>
            <p:ph type="body" idx="1"/>
          </p:nvPr>
        </p:nvSpPr>
        <p:spPr>
          <a:xfrm>
            <a:off x="323850" y="2636838"/>
            <a:ext cx="8229600" cy="28082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А) на музыку М.И.Глинки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Б) на музыку А.В.Александрова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В) на музыку С.В.Михалков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Г) на музыку А.Ф.Львова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 bwMode="auto">
          <a:xfrm>
            <a:off x="468313" y="476250"/>
            <a:ext cx="7632700" cy="20161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70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rPr>
              <a:t>4. В каком веке официальным символом власти государя стал двуглавый орел?</a:t>
            </a:r>
          </a:p>
        </p:txBody>
      </p:sp>
      <p:sp>
        <p:nvSpPr>
          <p:cNvPr id="202754" name="Rectangle 3"/>
          <p:cNvSpPr>
            <a:spLocks noGrp="1"/>
          </p:cNvSpPr>
          <p:nvPr>
            <p:ph type="body" idx="1"/>
          </p:nvPr>
        </p:nvSpPr>
        <p:spPr>
          <a:xfrm>
            <a:off x="457200" y="3357563"/>
            <a:ext cx="8229600" cy="29511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А) в </a:t>
            </a:r>
            <a:r>
              <a:rPr lang="en-US" smtClean="0">
                <a:latin typeface="Arial" charset="0"/>
              </a:rPr>
              <a:t>XVII </a:t>
            </a:r>
            <a:r>
              <a:rPr lang="ru-RU" smtClean="0">
                <a:latin typeface="Arial" charset="0"/>
              </a:rPr>
              <a:t>веке</a:t>
            </a:r>
            <a:endParaRPr lang="en-US" smtClean="0"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Б) в </a:t>
            </a:r>
            <a:r>
              <a:rPr lang="en-US" smtClean="0">
                <a:latin typeface="Arial" charset="0"/>
              </a:rPr>
              <a:t>XIX</a:t>
            </a:r>
            <a:r>
              <a:rPr lang="ru-RU" smtClean="0">
                <a:latin typeface="Arial" charset="0"/>
              </a:rPr>
              <a:t> веке</a:t>
            </a:r>
            <a:endParaRPr lang="en-US" smtClean="0"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В) в </a:t>
            </a:r>
            <a:r>
              <a:rPr lang="en-US" smtClean="0">
                <a:latin typeface="Arial" charset="0"/>
              </a:rPr>
              <a:t>XV </a:t>
            </a:r>
            <a:r>
              <a:rPr lang="ru-RU" smtClean="0">
                <a:latin typeface="Arial" charset="0"/>
              </a:rPr>
              <a:t>веке</a:t>
            </a:r>
            <a:endParaRPr lang="en-US" smtClean="0"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Г) в </a:t>
            </a:r>
            <a:r>
              <a:rPr lang="en-US" smtClean="0">
                <a:latin typeface="Arial" charset="0"/>
              </a:rPr>
              <a:t>X</a:t>
            </a:r>
            <a:r>
              <a:rPr lang="ru-RU" smtClean="0">
                <a:latin typeface="Arial" charset="0"/>
              </a:rPr>
              <a:t> веке</a:t>
            </a:r>
            <a:endParaRPr lang="en-US" smtClean="0"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 bwMode="auto">
          <a:xfrm>
            <a:off x="395288" y="836613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370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rPr>
              <a:t>5. Российский триколор </a:t>
            </a:r>
            <a:br>
              <a:rPr lang="ru-RU" sz="370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rPr>
            </a:br>
            <a:r>
              <a:rPr lang="ru-RU" sz="370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rPr>
              <a:t>появился при:</a:t>
            </a:r>
          </a:p>
        </p:txBody>
      </p:sp>
      <p:sp>
        <p:nvSpPr>
          <p:cNvPr id="203778" name="Rectangle 3"/>
          <p:cNvSpPr>
            <a:spLocks noGrp="1"/>
          </p:cNvSpPr>
          <p:nvPr>
            <p:ph type="body" idx="1"/>
          </p:nvPr>
        </p:nvSpPr>
        <p:spPr>
          <a:xfrm>
            <a:off x="457200" y="2924175"/>
            <a:ext cx="8229600" cy="338455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А) Владимире Святом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Б) Иване </a:t>
            </a:r>
            <a:r>
              <a:rPr lang="en-US" smtClean="0">
                <a:latin typeface="Arial" charset="0"/>
              </a:rPr>
              <a:t>III</a:t>
            </a:r>
            <a:endParaRPr lang="ru-RU" smtClean="0"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В) Петре </a:t>
            </a:r>
            <a:r>
              <a:rPr lang="en-US" smtClean="0">
                <a:latin typeface="Arial" charset="0"/>
              </a:rPr>
              <a:t>I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Г) Екатерине Великой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 bwMode="auto">
          <a:xfrm>
            <a:off x="468313" y="188913"/>
            <a:ext cx="8229600" cy="8636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rPr>
              <a:t>Проверь себя:</a:t>
            </a:r>
          </a:p>
        </p:txBody>
      </p:sp>
      <p:sp>
        <p:nvSpPr>
          <p:cNvPr id="204802" name="Rectangle 3"/>
          <p:cNvSpPr>
            <a:spLocks noGrp="1"/>
          </p:cNvSpPr>
          <p:nvPr>
            <p:ph type="body" idx="1"/>
          </p:nvPr>
        </p:nvSpPr>
        <p:spPr>
          <a:xfrm>
            <a:off x="468313" y="1052513"/>
            <a:ext cx="8351837" cy="5545137"/>
          </a:xfrm>
        </p:spPr>
        <p:txBody>
          <a:bodyPr/>
          <a:lstStyle/>
          <a:p>
            <a:pPr marL="669925" indent="-533400" eaLnBrk="1" hangingPunct="1">
              <a:buFont typeface="Wingdings 2" pitchFamily="18" charset="2"/>
              <a:buAutoNum type="arabicPeriod"/>
            </a:pPr>
            <a:r>
              <a:rPr lang="ru-RU" smtClean="0">
                <a:latin typeface="Arial" charset="0"/>
              </a:rPr>
              <a:t>А</a:t>
            </a:r>
          </a:p>
          <a:p>
            <a:pPr marL="669925" indent="-533400" eaLnBrk="1" hangingPunct="1">
              <a:buFont typeface="Wingdings 2" pitchFamily="18" charset="2"/>
              <a:buAutoNum type="arabicPeriod"/>
            </a:pPr>
            <a:r>
              <a:rPr lang="ru-RU" smtClean="0">
                <a:latin typeface="Arial" charset="0"/>
              </a:rPr>
              <a:t>Б</a:t>
            </a:r>
          </a:p>
          <a:p>
            <a:pPr marL="669925" indent="-533400" eaLnBrk="1" hangingPunct="1">
              <a:buFont typeface="Wingdings 2" pitchFamily="18" charset="2"/>
              <a:buAutoNum type="arabicPeriod"/>
            </a:pPr>
            <a:r>
              <a:rPr lang="ru-RU" smtClean="0">
                <a:latin typeface="Arial" charset="0"/>
              </a:rPr>
              <a:t>Б</a:t>
            </a:r>
          </a:p>
          <a:p>
            <a:pPr marL="669925" indent="-533400" eaLnBrk="1" hangingPunct="1">
              <a:buFont typeface="Wingdings 2" pitchFamily="18" charset="2"/>
              <a:buAutoNum type="arabicPeriod"/>
            </a:pPr>
            <a:r>
              <a:rPr lang="ru-RU" smtClean="0">
                <a:latin typeface="Arial" charset="0"/>
              </a:rPr>
              <a:t>В</a:t>
            </a:r>
          </a:p>
          <a:p>
            <a:pPr marL="669925" indent="-533400" eaLnBrk="1" hangingPunct="1">
              <a:buFont typeface="Wingdings 2" pitchFamily="18" charset="2"/>
              <a:buAutoNum type="arabicPeriod"/>
            </a:pPr>
            <a:r>
              <a:rPr lang="ru-RU" smtClean="0">
                <a:latin typeface="Arial" charset="0"/>
              </a:rPr>
              <a:t>В</a:t>
            </a:r>
          </a:p>
          <a:p>
            <a:pPr marL="669925" indent="-533400" eaLnBrk="1" hangingPunct="1"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                       </a:t>
            </a:r>
            <a:r>
              <a:rPr lang="ru-RU" b="1" smtClean="0">
                <a:solidFill>
                  <a:schemeClr val="accent2"/>
                </a:solidFill>
                <a:latin typeface="Arial" charset="0"/>
              </a:rPr>
              <a:t>Оцени себя:</a:t>
            </a:r>
          </a:p>
          <a:p>
            <a:pPr marL="669925" indent="-533400" eaLnBrk="1" hangingPunct="1">
              <a:buFont typeface="Wingdings 2" pitchFamily="18" charset="2"/>
              <a:buNone/>
            </a:pPr>
            <a:r>
              <a:rPr lang="ru-RU" smtClean="0">
                <a:solidFill>
                  <a:srgbClr val="CC0000"/>
                </a:solidFill>
                <a:latin typeface="Arial" charset="0"/>
              </a:rPr>
              <a:t>Нет ошибок – Молодец! «5»</a:t>
            </a:r>
          </a:p>
          <a:p>
            <a:pPr marL="669925" indent="-533400" eaLnBrk="1" hangingPunct="1">
              <a:buFont typeface="Wingdings 2" pitchFamily="18" charset="2"/>
              <a:buNone/>
            </a:pPr>
            <a:r>
              <a:rPr lang="ru-RU" smtClean="0">
                <a:solidFill>
                  <a:schemeClr val="accent1"/>
                </a:solidFill>
                <a:latin typeface="Arial" charset="0"/>
              </a:rPr>
              <a:t>1 ошибка – Очень хорошо! «4»</a:t>
            </a:r>
          </a:p>
          <a:p>
            <a:pPr marL="669925" indent="-533400" eaLnBrk="1" hangingPunct="1">
              <a:buFont typeface="Wingdings 2" pitchFamily="18" charset="2"/>
              <a:buNone/>
            </a:pPr>
            <a:r>
              <a:rPr lang="ru-RU" smtClean="0">
                <a:solidFill>
                  <a:srgbClr val="008000"/>
                </a:solidFill>
                <a:latin typeface="Arial" charset="0"/>
              </a:rPr>
              <a:t>2 ошибки – Будь внимателен! «3»</a:t>
            </a:r>
          </a:p>
          <a:p>
            <a:pPr marL="669925" indent="-533400" eaLnBrk="1" hangingPunct="1">
              <a:buFont typeface="Wingdings 2" pitchFamily="18" charset="2"/>
              <a:buNone/>
            </a:pPr>
            <a:r>
              <a:rPr lang="ru-RU" smtClean="0">
                <a:solidFill>
                  <a:srgbClr val="FF9900"/>
                </a:solidFill>
                <a:latin typeface="Arial" charset="0"/>
              </a:rPr>
              <a:t>Более 2 ошибок – Нужно еще поработать!</a:t>
            </a:r>
          </a:p>
          <a:p>
            <a:pPr marL="669925" indent="-533400" eaLnBrk="1" hangingPunct="1">
              <a:buFont typeface="Wingdings 2" pitchFamily="18" charset="2"/>
              <a:buAutoNum type="arabicPeriod"/>
            </a:pPr>
            <a:endParaRPr lang="ru-RU" smtClean="0">
              <a:solidFill>
                <a:srgbClr val="FF9900"/>
              </a:solidFill>
              <a:latin typeface="Arial" charset="0"/>
            </a:endParaRPr>
          </a:p>
          <a:p>
            <a:pPr marL="669925" indent="-533400" eaLnBrk="1" hangingPunct="1">
              <a:buFont typeface="Wingdings 2" pitchFamily="18" charset="2"/>
              <a:buAutoNum type="arabicPeriod"/>
            </a:pPr>
            <a:endParaRPr lang="ru-RU" smtClean="0">
              <a:latin typeface="Arial" charset="0"/>
            </a:endParaRPr>
          </a:p>
          <a:p>
            <a:pPr marL="669925" indent="-533400" eaLnBrk="1" hangingPunct="1">
              <a:buFont typeface="Wingdings 2" pitchFamily="18" charset="2"/>
              <a:buAutoNum type="arabicPeriod"/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FFFF00"/>
                </a:solidFill>
              </a:rPr>
              <a:t>Murmansk</a:t>
            </a:r>
            <a:endParaRPr lang="ru-RU" sz="6000" dirty="0">
              <a:solidFill>
                <a:srgbClr val="FFFF00"/>
              </a:solidFill>
            </a:endParaRPr>
          </a:p>
        </p:txBody>
      </p:sp>
      <p:pic>
        <p:nvPicPr>
          <p:cNvPr id="20582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43250" y="1643063"/>
            <a:ext cx="3455988" cy="41767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 bwMode="auto">
          <a:xfrm>
            <a:off x="457200" y="188913"/>
            <a:ext cx="8229600" cy="7921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4400" smtClean="0">
                <a:ln>
                  <a:noFill/>
                </a:ln>
                <a:solidFill>
                  <a:srgbClr val="CC0000"/>
                </a:solidFill>
                <a:effectLst/>
                <a:latin typeface="Arial" charset="0"/>
              </a:rPr>
              <a:t>Казань</a:t>
            </a:r>
          </a:p>
        </p:txBody>
      </p:sp>
      <p:pic>
        <p:nvPicPr>
          <p:cNvPr id="206850" name="Picture 4" descr="Coat_of_Arms_of_Kazan_(Tatarstan)_(2004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1268413"/>
            <a:ext cx="2905125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84313"/>
            <a:ext cx="58674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1628775"/>
            <a:ext cx="6264275" cy="56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107504" y="274636"/>
            <a:ext cx="8928992" cy="1498179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2800" i="1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Тема: «Государственные символы России»</a:t>
            </a:r>
            <a:r>
              <a:rPr lang="en-US" sz="2800" i="1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en-US" sz="2800" i="1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800" i="1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ru-RU" sz="2800" i="1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2800" i="1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 theme of the lesson: “The Symbols of Russia”</a:t>
            </a:r>
            <a:r>
              <a:rPr lang="ru-RU" sz="2800" i="1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ru-RU" sz="2800" i="1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ru-RU" sz="2800" i="1" dirty="0" smtClean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238" y="1700213"/>
            <a:ext cx="58674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1916113"/>
            <a:ext cx="6264275" cy="56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cap="all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sYMBOLS</a:t>
            </a:r>
            <a:r>
              <a:rPr lang="en-US" sz="4400" cap="all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of RUSSIA</a:t>
            </a:r>
            <a:endParaRPr lang="ru-RU" dirty="0"/>
          </a:p>
        </p:txBody>
      </p:sp>
      <p:sp>
        <p:nvSpPr>
          <p:cNvPr id="178178" name="Содержимое 6"/>
          <p:cNvSpPr>
            <a:spLocks noGrp="1"/>
          </p:cNvSpPr>
          <p:nvPr>
            <p:ph idx="1"/>
          </p:nvPr>
        </p:nvSpPr>
        <p:spPr>
          <a:xfrm>
            <a:off x="179388" y="1268413"/>
            <a:ext cx="8964612" cy="54006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z="4800" smtClean="0"/>
              <a:t>symbol         ['sɪmb(ə)l]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4800" smtClean="0"/>
              <a:t>symbolic       [sɪm'bɔlɪk]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4800" smtClean="0"/>
              <a:t>flag               [flæg]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4800" smtClean="0"/>
              <a:t>anthem         ['æn</a:t>
            </a:r>
            <a:r>
              <a:rPr lang="el-GR" sz="4800" smtClean="0"/>
              <a:t>θ</a:t>
            </a:r>
            <a:r>
              <a:rPr lang="en-US" sz="4800" smtClean="0"/>
              <a:t>əm]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sz="4800" smtClean="0"/>
              <a:t>coat of arms ['kəutəv,ɑ</a:t>
            </a:r>
            <a:r>
              <a:rPr lang="ru-RU" sz="4800" smtClean="0"/>
              <a:t>:</a:t>
            </a:r>
            <a:r>
              <a:rPr lang="en-US" sz="4800" smtClean="0"/>
              <a:t>mz]</a:t>
            </a:r>
          </a:p>
          <a:p>
            <a:pPr eaLnBrk="1" hangingPunct="1">
              <a:buFont typeface="Wingdings 2" pitchFamily="18" charset="2"/>
              <a:buNone/>
            </a:pPr>
            <a:endParaRPr lang="en-US" sz="3200" smtClean="0"/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47248" cy="836712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cap="all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sYMBOLS</a:t>
            </a:r>
            <a:r>
              <a:rPr lang="en-US" sz="4000" b="1" cap="all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of RUSSIA</a:t>
            </a:r>
            <a:endParaRPr lang="ru-RU" sz="4000" b="1" cap="all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457200" y="1124744"/>
            <a:ext cx="8507288" cy="5001419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Russian Flag</a:t>
            </a:r>
          </a:p>
        </p:txBody>
      </p:sp>
      <p:pic>
        <p:nvPicPr>
          <p:cNvPr id="17920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00338" y="1557338"/>
            <a:ext cx="6443662" cy="5300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400" cap="all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sYMBOLS</a:t>
            </a:r>
            <a:r>
              <a:rPr lang="en-US" sz="4400" cap="all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of RUSSIA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400675"/>
          </a:xfrm>
          <a:solidFill>
            <a:schemeClr val="bg1">
              <a:alpha val="52000"/>
            </a:schemeClr>
          </a:solidFill>
        </p:spPr>
        <p:txBody>
          <a:bodyPr>
            <a:norm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faithful  ['</a:t>
            </a:r>
            <a:r>
              <a:rPr lang="en-US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feɪ</a:t>
            </a:r>
            <a:r>
              <a:rPr lang="el-G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f(ə)l]</a:t>
            </a:r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верный,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преданный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800" dirty="0" smtClean="0">
                <a:solidFill>
                  <a:srgbClr val="0070C0"/>
                </a:solidFill>
              </a:rPr>
              <a:t>honest   ['</a:t>
            </a:r>
            <a:r>
              <a:rPr lang="en-US" sz="4800" dirty="0" err="1" smtClean="0">
                <a:solidFill>
                  <a:srgbClr val="0070C0"/>
                </a:solidFill>
              </a:rPr>
              <a:t>ɔnɪst</a:t>
            </a:r>
            <a:r>
              <a:rPr lang="en-US" sz="4800" dirty="0" smtClean="0">
                <a:solidFill>
                  <a:srgbClr val="0070C0"/>
                </a:solidFill>
              </a:rPr>
              <a:t>]</a:t>
            </a:r>
            <a:r>
              <a:rPr lang="ru-RU" sz="4800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честный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4800" dirty="0" smtClean="0">
                <a:solidFill>
                  <a:srgbClr val="FF0000"/>
                </a:solidFill>
              </a:rPr>
              <a:t>brave </a:t>
            </a:r>
            <a:r>
              <a:rPr lang="en-US" sz="4800" dirty="0" smtClean="0"/>
              <a:t>   </a:t>
            </a:r>
            <a:r>
              <a:rPr lang="en-US" sz="4800" dirty="0" smtClean="0">
                <a:solidFill>
                  <a:srgbClr val="FF0000"/>
                </a:solidFill>
              </a:rPr>
              <a:t>[</a:t>
            </a:r>
            <a:r>
              <a:rPr lang="en-US" sz="4800" dirty="0" err="1" smtClean="0">
                <a:solidFill>
                  <a:srgbClr val="FF0000"/>
                </a:solidFill>
              </a:rPr>
              <a:t>breɪv</a:t>
            </a:r>
            <a:r>
              <a:rPr lang="en-US" sz="4800" dirty="0" smtClean="0">
                <a:solidFill>
                  <a:srgbClr val="FF0000"/>
                </a:solidFill>
              </a:rPr>
              <a:t>]</a:t>
            </a:r>
            <a:r>
              <a:rPr lang="ru-RU" sz="4800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мужественный, </a:t>
            </a:r>
            <a:endParaRPr lang="en-US" dirty="0" smtClean="0">
              <a:solidFill>
                <a:srgbClr val="FF0000"/>
              </a:solidFill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rgbClr val="FF0000"/>
                </a:solidFill>
              </a:rPr>
              <a:t>                                             </a:t>
            </a:r>
            <a:r>
              <a:rPr lang="ru-RU" dirty="0" smtClean="0">
                <a:solidFill>
                  <a:srgbClr val="FF0000"/>
                </a:solidFill>
              </a:rPr>
              <a:t>смелый</a:t>
            </a:r>
            <a:endParaRPr lang="en-US" dirty="0" smtClean="0">
              <a:solidFill>
                <a:srgbClr val="FF0000"/>
              </a:solidFill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Russian Flag</a:t>
            </a:r>
            <a:br>
              <a:rPr lang="en-US" sz="60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dirty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38188"/>
            <a:ext cx="7058025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11638" y="1052513"/>
            <a:ext cx="5329237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latin typeface="Verdana"/>
                <a:cs typeface="+mn-cs"/>
              </a:rPr>
              <a:t>WHITE – </a:t>
            </a:r>
            <a:r>
              <a:rPr lang="en-US" sz="4000" b="1" dirty="0">
                <a:solidFill>
                  <a:prstClr val="white"/>
                </a:solidFill>
                <a:latin typeface="Verdana"/>
                <a:cs typeface="+mn-cs"/>
              </a:rPr>
              <a:t>faithful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Verdana"/>
                <a:cs typeface="+mn-cs"/>
              </a:rPr>
              <a:t>                  </a:t>
            </a:r>
            <a:endParaRPr lang="en-US" sz="3600" b="1" dirty="0">
              <a:solidFill>
                <a:prstClr val="white"/>
              </a:solidFill>
              <a:latin typeface="Verdan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solidFill>
                <a:prstClr val="white"/>
              </a:solidFill>
              <a:latin typeface="Verdan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6463" y="2276475"/>
            <a:ext cx="4427537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rgbClr val="0070C0"/>
                </a:solidFill>
                <a:latin typeface="Verdana"/>
                <a:cs typeface="+mn-cs"/>
              </a:rPr>
              <a:t>BLUE</a:t>
            </a:r>
            <a:r>
              <a:rPr lang="en-US" sz="3600" dirty="0">
                <a:solidFill>
                  <a:srgbClr val="0070C0"/>
                </a:solidFill>
                <a:latin typeface="Verdana"/>
                <a:cs typeface="+mn-cs"/>
              </a:rPr>
              <a:t> </a:t>
            </a:r>
            <a:r>
              <a:rPr lang="en-US" dirty="0">
                <a:solidFill>
                  <a:srgbClr val="0070C0"/>
                </a:solidFill>
                <a:latin typeface="Verdana"/>
                <a:cs typeface="+mn-cs"/>
              </a:rPr>
              <a:t>-  </a:t>
            </a:r>
            <a:r>
              <a:rPr lang="en-US" sz="4000" b="1" dirty="0">
                <a:solidFill>
                  <a:srgbClr val="0070C0"/>
                </a:solidFill>
                <a:latin typeface="Verdana"/>
                <a:cs typeface="+mn-cs"/>
              </a:rPr>
              <a:t>honest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7900" y="2492375"/>
            <a:ext cx="4356100" cy="2001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FF0000"/>
              </a:solidFill>
              <a:latin typeface="Verdan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FF0000"/>
              </a:solidFill>
              <a:latin typeface="Verdan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rgbClr val="FF0000"/>
                </a:solidFill>
                <a:latin typeface="Verdana"/>
                <a:cs typeface="+mn-cs"/>
              </a:rPr>
              <a:t>RED</a:t>
            </a:r>
            <a:r>
              <a:rPr lang="en-US" sz="4000" dirty="0">
                <a:solidFill>
                  <a:srgbClr val="FF0000"/>
                </a:solidFill>
                <a:latin typeface="Verdana"/>
                <a:cs typeface="+mn-cs"/>
              </a:rPr>
              <a:t> - </a:t>
            </a:r>
            <a:r>
              <a:rPr lang="en-US" sz="4000" b="1" dirty="0">
                <a:solidFill>
                  <a:srgbClr val="FF0000"/>
                </a:solidFill>
                <a:latin typeface="Verdana"/>
                <a:cs typeface="+mn-cs"/>
              </a:rPr>
              <a:t>brave</a:t>
            </a:r>
            <a:endParaRPr lang="ru-RU" sz="4000" b="1" dirty="0">
              <a:solidFill>
                <a:srgbClr val="FF0000"/>
              </a:solidFill>
              <a:latin typeface="Verdan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698</TotalTime>
  <Words>776</Words>
  <Application>Microsoft Office PowerPoint</Application>
  <PresentationFormat>Экран (4:3)</PresentationFormat>
  <Paragraphs>160</Paragraphs>
  <Slides>35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35</vt:i4>
      </vt:variant>
    </vt:vector>
  </HeadingPairs>
  <TitlesOfParts>
    <vt:vector size="49" baseType="lpstr">
      <vt:lpstr>Апекс</vt:lpstr>
      <vt:lpstr>1_Апекс</vt:lpstr>
      <vt:lpstr>2_Апекс</vt:lpstr>
      <vt:lpstr>3_Апекс</vt:lpstr>
      <vt:lpstr>4_Апекс</vt:lpstr>
      <vt:lpstr>5_Апекс</vt:lpstr>
      <vt:lpstr>6_Апекс</vt:lpstr>
      <vt:lpstr>7_Апекс</vt:lpstr>
      <vt:lpstr>8_Апекс</vt:lpstr>
      <vt:lpstr>9_Апекс</vt:lpstr>
      <vt:lpstr>10_Апекс</vt:lpstr>
      <vt:lpstr>11_Апекс</vt:lpstr>
      <vt:lpstr>12_Апекс</vt:lpstr>
      <vt:lpstr>13_Апекс</vt:lpstr>
      <vt:lpstr>РОССИЙСКАЯ ФЕДЕРАЦИЯ THE RUSSIAN FEDERATION</vt:lpstr>
      <vt:lpstr>Слайд 2</vt:lpstr>
      <vt:lpstr>Слайд 3</vt:lpstr>
      <vt:lpstr>Слайд 4</vt:lpstr>
      <vt:lpstr>Тема: «Государственные символы России»  The theme of the lesson: “The Symbols of Russia” </vt:lpstr>
      <vt:lpstr>sYMBOLS of RUSSIA</vt:lpstr>
      <vt:lpstr>sYMBOLS of RUSSIA</vt:lpstr>
      <vt:lpstr>sYMBOLS of RUSSIA</vt:lpstr>
      <vt:lpstr>The Russian Flag </vt:lpstr>
      <vt:lpstr>The Russian Flag </vt:lpstr>
      <vt:lpstr>The Russian Flag </vt:lpstr>
      <vt:lpstr>Слайд 12</vt:lpstr>
      <vt:lpstr>Слайд 13</vt:lpstr>
      <vt:lpstr>Слайд 14</vt:lpstr>
      <vt:lpstr>sYMBOLS of RUSSIA</vt:lpstr>
      <vt:lpstr>sYMBOLS of RUSSIA</vt:lpstr>
      <vt:lpstr>scepter ['septə]</vt:lpstr>
      <vt:lpstr>orb [ɔ:b]</vt:lpstr>
      <vt:lpstr>St George</vt:lpstr>
      <vt:lpstr>sYMBOLS of RUSSIA</vt:lpstr>
      <vt:lpstr>sYMBOLS of RUSSIA</vt:lpstr>
      <vt:lpstr>Иван III</vt:lpstr>
      <vt:lpstr>Слайд 23</vt:lpstr>
      <vt:lpstr>Слайд 24</vt:lpstr>
      <vt:lpstr>Слайд 25</vt:lpstr>
      <vt:lpstr>I’ve learnt that… </vt:lpstr>
      <vt:lpstr>Слайд 27</vt:lpstr>
      <vt:lpstr>1. Откуда пришло на Русь изображение двуглавого орла?</vt:lpstr>
      <vt:lpstr>2. Современный государственный флаг России состоит из:</vt:lpstr>
      <vt:lpstr>3. Современный государственный гимн России исполняется:</vt:lpstr>
      <vt:lpstr>4. В каком веке официальным символом власти государя стал двуглавый орел?</vt:lpstr>
      <vt:lpstr>5. Российский триколор  появился при:</vt:lpstr>
      <vt:lpstr>Проверь себя:</vt:lpstr>
      <vt:lpstr>Murmansk</vt:lpstr>
      <vt:lpstr>Казань</vt:lpstr>
    </vt:vector>
  </TitlesOfParts>
  <Company>WORKGROUP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 is my motherland</dc:title>
  <dc:creator>UserXP</dc:creator>
  <cp:lastModifiedBy>Вадим</cp:lastModifiedBy>
  <cp:revision>95</cp:revision>
  <dcterms:created xsi:type="dcterms:W3CDTF">2011-11-25T18:58:57Z</dcterms:created>
  <dcterms:modified xsi:type="dcterms:W3CDTF">2021-07-22T15:12:19Z</dcterms:modified>
</cp:coreProperties>
</file>