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8" r:id="rId4"/>
    <p:sldId id="257" r:id="rId5"/>
    <p:sldId id="262" r:id="rId6"/>
    <p:sldId id="263" r:id="rId7"/>
    <p:sldId id="260" r:id="rId8"/>
    <p:sldId id="265" r:id="rId9"/>
    <p:sldId id="269" r:id="rId10"/>
    <p:sldId id="266" r:id="rId11"/>
    <p:sldId id="292" r:id="rId12"/>
    <p:sldId id="271" r:id="rId13"/>
    <p:sldId id="272" r:id="rId14"/>
    <p:sldId id="273" r:id="rId15"/>
    <p:sldId id="277" r:id="rId16"/>
    <p:sldId id="276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7" r:id="rId26"/>
    <p:sldId id="288" r:id="rId27"/>
    <p:sldId id="287" r:id="rId28"/>
    <p:sldId id="294" r:id="rId29"/>
    <p:sldId id="29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A93"/>
    <a:srgbClr val="F67CDC"/>
    <a:srgbClr val="FFFF66"/>
    <a:srgbClr val="CCFF66"/>
    <a:srgbClr val="B9D08A"/>
    <a:srgbClr val="A6C36B"/>
    <a:srgbClr val="8CAF47"/>
    <a:srgbClr val="99FF66"/>
    <a:srgbClr val="E0EF8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Урок русского языка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«Перенос слов»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2 класс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УМК «Перспектива»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Самооценка 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работы в паре</a:t>
            </a:r>
            <a:endParaRPr lang="ru-RU" sz="3200" dirty="0" smtClean="0">
              <a:ln w="38100">
                <a:noFill/>
              </a:ln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313" y="1785938"/>
            <a:ext cx="8929687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</a:t>
            </a: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	У нас всё получилось;</a:t>
            </a: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 	У нас получилось, но не всё;</a:t>
            </a: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	Нам было очень трудно.</a:t>
            </a: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/>
                </a:solidFill>
                <a:latin typeface="Arial Black" pitchFamily="34" charset="0"/>
              </a:rPr>
              <a:t>		</a:t>
            </a:r>
            <a:endParaRPr lang="ru-RU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7250" y="2071688"/>
            <a:ext cx="785813" cy="7715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57250" y="3143250"/>
            <a:ext cx="785813" cy="771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28688" y="4214813"/>
            <a:ext cx="785812" cy="771525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Задачи урока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Arial Black" pitchFamily="34" charset="0"/>
              </a:rPr>
              <a:t>Вспомнить известные </a:t>
            </a:r>
            <a:r>
              <a:rPr lang="ru-RU" sz="4400" dirty="0">
                <a:latin typeface="Arial Black" pitchFamily="34" charset="0"/>
              </a:rPr>
              <a:t>правила переноса </a:t>
            </a:r>
            <a:r>
              <a:rPr lang="ru-RU" sz="4400" dirty="0" smtClean="0">
                <a:latin typeface="Arial Black" pitchFamily="34" charset="0"/>
              </a:rPr>
              <a:t>слов.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Arial Black" pitchFamily="34" charset="0"/>
              </a:rPr>
              <a:t>Узнать новые для нас</a:t>
            </a:r>
            <a:r>
              <a:rPr lang="ru-RU" sz="4400" dirty="0">
                <a:latin typeface="Arial Black" pitchFamily="34" charset="0"/>
              </a:rPr>
              <a:t> правила </a:t>
            </a:r>
            <a:r>
              <a:rPr lang="ru-RU" sz="4400" dirty="0" smtClean="0">
                <a:latin typeface="Arial Black" pitchFamily="34" charset="0"/>
              </a:rPr>
              <a:t>(если такие есть).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Arial Black" pitchFamily="34" charset="0"/>
              </a:rPr>
              <a:t>Учиться применять </a:t>
            </a:r>
            <a:r>
              <a:rPr lang="ru-RU" sz="4400" dirty="0" err="1" smtClean="0">
                <a:latin typeface="Arial Black" pitchFamily="34" charset="0"/>
              </a:rPr>
              <a:t>пра</a:t>
            </a:r>
            <a:r>
              <a:rPr lang="ru-RU" sz="4400" dirty="0" smtClean="0">
                <a:latin typeface="Arial Black" pitchFamily="34" charset="0"/>
              </a:rPr>
              <a:t>-вила.</a:t>
            </a:r>
          </a:p>
          <a:p>
            <a:pPr marL="0" indent="0" algn="just">
              <a:buNone/>
            </a:pPr>
            <a:endParaRPr lang="ru-RU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Алгоритм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деления слова на слоги: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Arial Black" pitchFamily="34" charset="0"/>
              </a:rPr>
              <a:t> </a:t>
            </a:r>
            <a:endParaRPr lang="ru-RU" b="1" dirty="0" smtClean="0">
              <a:latin typeface="Arial Black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Читаю </a:t>
            </a:r>
            <a:r>
              <a:rPr lang="ru-RU" dirty="0">
                <a:latin typeface="Arial Black" pitchFamily="34" charset="0"/>
              </a:rPr>
              <a:t>слово. </a:t>
            </a:r>
            <a:endParaRPr lang="ru-RU" dirty="0" smtClean="0">
              <a:latin typeface="Arial Black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Считаю </a:t>
            </a:r>
            <a:r>
              <a:rPr lang="ru-RU" dirty="0">
                <a:latin typeface="Arial Black" pitchFamily="34" charset="0"/>
              </a:rPr>
              <a:t>гласные буквы и определяю количество слогов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Делю </a:t>
            </a:r>
            <a:r>
              <a:rPr lang="ru-RU" dirty="0">
                <a:latin typeface="Arial Black" pitchFamily="34" charset="0"/>
              </a:rPr>
              <a:t>слово на слоги.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Алгоритм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деления слова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для переноса: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Читаю </a:t>
            </a:r>
            <a:r>
              <a:rPr lang="ru-RU" dirty="0">
                <a:latin typeface="Arial Black" pitchFamily="34" charset="0"/>
              </a:rPr>
              <a:t>слово. </a:t>
            </a:r>
            <a:endParaRPr lang="ru-RU" dirty="0" smtClean="0">
              <a:latin typeface="Arial Black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Считаю </a:t>
            </a:r>
            <a:r>
              <a:rPr lang="ru-RU" dirty="0">
                <a:latin typeface="Arial Black" pitchFamily="34" charset="0"/>
              </a:rPr>
              <a:t>гласные буквы и определяю количество слогов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Делю </a:t>
            </a:r>
            <a:r>
              <a:rPr lang="ru-RU" dirty="0">
                <a:latin typeface="Arial Black" pitchFamily="34" charset="0"/>
              </a:rPr>
              <a:t>слово на слоги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__________________________________________________________________________</a:t>
            </a:r>
          </a:p>
          <a:p>
            <a:pPr lvl="0"/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Алгоритм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деления слова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для переноса: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Читаю </a:t>
            </a:r>
            <a:r>
              <a:rPr lang="ru-RU" dirty="0">
                <a:latin typeface="Arial Black" pitchFamily="34" charset="0"/>
              </a:rPr>
              <a:t>слово. </a:t>
            </a:r>
            <a:endParaRPr lang="ru-RU" dirty="0" smtClean="0">
              <a:latin typeface="Arial Black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Считаю </a:t>
            </a:r>
            <a:r>
              <a:rPr lang="ru-RU" dirty="0">
                <a:latin typeface="Arial Black" pitchFamily="34" charset="0"/>
              </a:rPr>
              <a:t>гласные буквы и определяю количество слогов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Делю </a:t>
            </a:r>
            <a:r>
              <a:rPr lang="ru-RU" dirty="0">
                <a:latin typeface="Arial Black" pitchFamily="34" charset="0"/>
              </a:rPr>
              <a:t>слово на слоги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Делю слово для переноса по правилам.</a:t>
            </a:r>
          </a:p>
          <a:p>
            <a:pPr lvl="0"/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Деление на слоги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Arial Black" pitchFamily="34" charset="0"/>
              </a:rPr>
              <a:t> </a:t>
            </a:r>
            <a:r>
              <a:rPr lang="ru-RU" sz="5400" dirty="0">
                <a:latin typeface="Arial Black" pitchFamily="34" charset="0"/>
              </a:rPr>
              <a:t>о  </a:t>
            </a:r>
            <a:r>
              <a:rPr lang="ru-RU" sz="5400" dirty="0" err="1">
                <a:latin typeface="Arial Black" pitchFamily="34" charset="0"/>
              </a:rPr>
              <a:t>безь</a:t>
            </a:r>
            <a:r>
              <a:rPr lang="ru-RU" sz="5400" dirty="0">
                <a:latin typeface="Arial Black" pitchFamily="34" charset="0"/>
              </a:rPr>
              <a:t>  </a:t>
            </a:r>
            <a:r>
              <a:rPr lang="ru-RU" sz="5400" dirty="0" err="1">
                <a:latin typeface="Arial Black" pitchFamily="34" charset="0"/>
              </a:rPr>
              <a:t>ян</a:t>
            </a:r>
            <a:r>
              <a:rPr lang="ru-RU" sz="5400" dirty="0">
                <a:latin typeface="Arial Black" pitchFamily="34" charset="0"/>
              </a:rPr>
              <a:t>  ку</a:t>
            </a:r>
          </a:p>
          <a:p>
            <a:pPr algn="ctr"/>
            <a:endParaRPr lang="ru-RU" sz="5400" dirty="0"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5400" dirty="0">
                <a:latin typeface="Arial Black" pitchFamily="34" charset="0"/>
              </a:rPr>
              <a:t>о  </a:t>
            </a:r>
            <a:r>
              <a:rPr lang="ru-RU" sz="5400" dirty="0" err="1">
                <a:latin typeface="Arial Black" pitchFamily="34" charset="0"/>
              </a:rPr>
              <a:t>бе</a:t>
            </a:r>
            <a:r>
              <a:rPr lang="ru-RU" sz="5400" dirty="0">
                <a:latin typeface="Arial Black" pitchFamily="34" charset="0"/>
              </a:rPr>
              <a:t>  </a:t>
            </a:r>
            <a:r>
              <a:rPr lang="ru-RU" sz="5400" dirty="0" err="1">
                <a:latin typeface="Arial Black" pitchFamily="34" charset="0"/>
              </a:rPr>
              <a:t>зьян</a:t>
            </a:r>
            <a:r>
              <a:rPr lang="ru-RU" sz="5400" dirty="0">
                <a:latin typeface="Arial Black" pitchFamily="34" charset="0"/>
              </a:rPr>
              <a:t>  ку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sz="5400" dirty="0"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5400" dirty="0">
                <a:latin typeface="Arial Black" pitchFamily="34" charset="0"/>
              </a:rPr>
              <a:t>о  </a:t>
            </a:r>
            <a:r>
              <a:rPr lang="ru-RU" sz="5400" dirty="0" err="1">
                <a:latin typeface="Arial Black" pitchFamily="34" charset="0"/>
              </a:rPr>
              <a:t>бе</a:t>
            </a:r>
            <a:r>
              <a:rPr lang="ru-RU" sz="5400" dirty="0">
                <a:latin typeface="Arial Black" pitchFamily="34" charset="0"/>
              </a:rPr>
              <a:t>  </a:t>
            </a:r>
            <a:r>
              <a:rPr lang="ru-RU" sz="5400" dirty="0" err="1">
                <a:latin typeface="Arial Black" pitchFamily="34" charset="0"/>
              </a:rPr>
              <a:t>зья</a:t>
            </a:r>
            <a:r>
              <a:rPr lang="ru-RU" sz="5400" dirty="0">
                <a:latin typeface="Arial Black" pitchFamily="34" charset="0"/>
              </a:rPr>
              <a:t>  </a:t>
            </a:r>
            <a:r>
              <a:rPr lang="ru-RU" sz="5400" dirty="0" err="1">
                <a:latin typeface="Arial Black" pitchFamily="34" charset="0"/>
              </a:rPr>
              <a:t>нку</a:t>
            </a:r>
            <a:endParaRPr lang="ru-RU" sz="5400" dirty="0">
              <a:latin typeface="Arial Black" pitchFamily="34" charset="0"/>
            </a:endParaRPr>
          </a:p>
          <a:p>
            <a:pPr lvl="0"/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6728805"/>
              </p:ext>
            </p:extLst>
          </p:nvPr>
        </p:nvGraphicFramePr>
        <p:xfrm>
          <a:off x="107505" y="116628"/>
          <a:ext cx="8928991" cy="64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безьянку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езьянку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обез-ьянку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49652700"/>
              </p:ext>
            </p:extLst>
          </p:nvPr>
        </p:nvGraphicFramePr>
        <p:xfrm>
          <a:off x="107505" y="116628"/>
          <a:ext cx="8928991" cy="64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езьянку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обез-ьянку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7226540"/>
              </p:ext>
            </p:extLst>
          </p:nvPr>
        </p:nvGraphicFramePr>
        <p:xfrm>
          <a:off x="107505" y="116628"/>
          <a:ext cx="8928991" cy="67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обез-ьянку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2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6116852"/>
              </p:ext>
            </p:extLst>
          </p:nvPr>
        </p:nvGraphicFramePr>
        <p:xfrm>
          <a:off x="107505" y="116628"/>
          <a:ext cx="8928991" cy="67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обез-ьянку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люс 1"/>
          <p:cNvSpPr/>
          <p:nvPr/>
        </p:nvSpPr>
        <p:spPr>
          <a:xfrm>
            <a:off x="4860032" y="2852936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иложение 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0" y="188640"/>
            <a:ext cx="8808482" cy="661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318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8876744"/>
              </p:ext>
            </p:extLst>
          </p:nvPr>
        </p:nvGraphicFramePr>
        <p:xfrm>
          <a:off x="107505" y="116628"/>
          <a:ext cx="8928991" cy="67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букву Ь от предшествующей согласной.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люс 1"/>
          <p:cNvSpPr/>
          <p:nvPr/>
        </p:nvSpPr>
        <p:spPr>
          <a:xfrm>
            <a:off x="4860032" y="2852936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9236777"/>
              </p:ext>
            </p:extLst>
          </p:nvPr>
        </p:nvGraphicFramePr>
        <p:xfrm>
          <a:off x="107505" y="116628"/>
          <a:ext cx="8928991" cy="67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букву Ь от предшествующей согласной.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люс 1"/>
          <p:cNvSpPr/>
          <p:nvPr/>
        </p:nvSpPr>
        <p:spPr>
          <a:xfrm>
            <a:off x="4860032" y="2852936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860032" y="4205261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8474276"/>
              </p:ext>
            </p:extLst>
          </p:nvPr>
        </p:nvGraphicFramePr>
        <p:xfrm>
          <a:off x="107505" y="116628"/>
          <a:ext cx="8928991" cy="67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букву Ь от предшествующей согласной.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люс 1"/>
          <p:cNvSpPr/>
          <p:nvPr/>
        </p:nvSpPr>
        <p:spPr>
          <a:xfrm>
            <a:off x="4860032" y="2852936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860032" y="4205261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4860032" y="4869160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0755797"/>
              </p:ext>
            </p:extLst>
          </p:nvPr>
        </p:nvGraphicFramePr>
        <p:xfrm>
          <a:off x="107505" y="116628"/>
          <a:ext cx="8928991" cy="67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Нельзя отрывать букву Ь от предшествующей согласной.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обезьянк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-у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люс 1"/>
          <p:cNvSpPr/>
          <p:nvPr/>
        </p:nvSpPr>
        <p:spPr>
          <a:xfrm>
            <a:off x="4860032" y="2852936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860032" y="4205261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4860032" y="4869160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4856912" y="5589240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1792275"/>
              </p:ext>
            </p:extLst>
          </p:nvPr>
        </p:nvGraphicFramePr>
        <p:xfrm>
          <a:off x="107505" y="116628"/>
          <a:ext cx="8928991" cy="666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520280"/>
                <a:gridCol w="4320480"/>
              </a:tblGrid>
              <a:tr h="6911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Деление на слоги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Анализ возможного переноса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Использование правила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безь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algn="ctr"/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зьян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о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бе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зья</a:t>
                      </a:r>
                      <a:r>
                        <a:rPr lang="ru-RU" dirty="0" smtClean="0">
                          <a:latin typeface="Arial Black" pitchFamily="34" charset="0"/>
                        </a:rPr>
                        <a:t>  </a:t>
                      </a:r>
                      <a:r>
                        <a:rPr lang="ru-RU" dirty="0" err="1" smtClean="0">
                          <a:latin typeface="Arial Black" pitchFamily="34" charset="0"/>
                        </a:rPr>
                        <a:t>нку</a:t>
                      </a: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 Black" pitchFamily="34" charset="0"/>
                        </a:rPr>
                        <a:t>Одну букву нельзя оставлять на строке. </a:t>
                      </a:r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обе-</a:t>
                      </a:r>
                      <a:r>
                        <a:rPr lang="ru-RU" sz="2800" dirty="0" err="1" smtClean="0">
                          <a:latin typeface="Arial Black" pitchFamily="34" charset="0"/>
                        </a:rPr>
                        <a:t>зьянку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 Black" pitchFamily="34" charset="0"/>
                        </a:rPr>
                        <a:t>Нельзя отрывать букву Ь от предшествующей согласной.</a:t>
                      </a:r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обезь-янку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 Black" pitchFamily="34" charset="0"/>
                        </a:rPr>
                        <a:t>обезья-нку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обезьян-ку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4000">
                <a:tc vMerge="1">
                  <a:txBody>
                    <a:bodyPr/>
                    <a:lstStyle/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 Black" pitchFamily="34" charset="0"/>
                        </a:rPr>
                        <a:t>Нельзя отрывать согласную от следующей за ней гласной в слоге.</a:t>
                      </a:r>
                      <a:endParaRPr lang="ru-RU" sz="17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люс 1"/>
          <p:cNvSpPr/>
          <p:nvPr/>
        </p:nvSpPr>
        <p:spPr>
          <a:xfrm>
            <a:off x="4860032" y="2624336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860032" y="3976661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4860032" y="4640560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4868577" y="5360640"/>
            <a:ext cx="457200" cy="45720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Самостоятельная работа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endParaRPr lang="ru-RU" sz="3200" dirty="0" smtClean="0">
              <a:ln w="38100">
                <a:noFill/>
              </a:ln>
              <a:latin typeface="Arial Black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07504" y="1785938"/>
            <a:ext cx="8712968" cy="452596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dirty="0">
                <a:latin typeface="Arial Black" pitchFamily="34" charset="0"/>
              </a:rPr>
              <a:t>	</a:t>
            </a:r>
            <a:r>
              <a:rPr lang="ru-RU" sz="2800" dirty="0" smtClean="0">
                <a:latin typeface="Arial Black" pitchFamily="34" charset="0"/>
              </a:rPr>
              <a:t>	</a:t>
            </a:r>
            <a:r>
              <a:rPr lang="ru-RU" sz="3600" dirty="0" smtClean="0">
                <a:latin typeface="Arial Black" pitchFamily="34" charset="0"/>
              </a:rPr>
              <a:t>Запиши цифрой, сколько возможно вариантов переноса этих слов. </a:t>
            </a:r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		</a:t>
            </a:r>
          </a:p>
          <a:p>
            <a:pPr algn="just" eaLnBrk="1" hangingPunct="1">
              <a:buFont typeface="Arial" charset="0"/>
              <a:buNone/>
            </a:pPr>
            <a:endParaRPr lang="ru-RU" sz="36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1350683"/>
            <a:ext cx="576064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1353970"/>
            <a:ext cx="576064" cy="9144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1350683"/>
            <a:ext cx="576064" cy="914400"/>
          </a:xfrm>
          <a:prstGeom prst="rect">
            <a:avLst/>
          </a:prstGeom>
          <a:solidFill>
            <a:srgbClr val="F79A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Самопроверка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88567"/>
              </p:ext>
            </p:extLst>
          </p:nvPr>
        </p:nvGraphicFramePr>
        <p:xfrm>
          <a:off x="179511" y="1600200"/>
          <a:ext cx="8856984" cy="382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2952328"/>
                <a:gridCol w="3240359"/>
              </a:tblGrid>
              <a:tr h="7658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чайка (1)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дежурный (3)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капелька (3)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7658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пеньки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ягода (1)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сентябрь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7658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язык (0)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одежда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праздник (3)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7658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молоток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масса (1)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троллейбус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7658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хоккей (1)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здоровье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варенье (2)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5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Самооценка</a:t>
            </a:r>
            <a:endParaRPr lang="ru-RU" sz="3200" dirty="0" smtClean="0">
              <a:ln w="38100">
                <a:noFill/>
              </a:ln>
              <a:latin typeface="Arial Black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313" y="1785938"/>
            <a:ext cx="8929687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</a:t>
            </a: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	У меня всё получилось;</a:t>
            </a: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 	У меня получилось, но не всё;</a:t>
            </a: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	Мне было очень трудно.</a:t>
            </a:r>
          </a:p>
          <a:p>
            <a:pPr eaLnBrk="1" hangingPunct="1">
              <a:buFont typeface="Arial" charset="0"/>
              <a:buNone/>
            </a:pPr>
            <a:r>
              <a:rPr lang="ru-RU" sz="2800" dirty="0" smtClean="0">
                <a:latin typeface="Arial Black" pitchFamily="34" charset="0"/>
              </a:rPr>
              <a:t>		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/>
                </a:solidFill>
                <a:latin typeface="Arial Black" pitchFamily="34" charset="0"/>
              </a:rPr>
              <a:t>		</a:t>
            </a:r>
            <a:endParaRPr lang="ru-RU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  <a:p>
            <a:pPr eaLnBrk="1" hangingPunct="1">
              <a:buFont typeface="Arial" charset="0"/>
              <a:buNone/>
            </a:pPr>
            <a:endParaRPr lang="ru-RU" sz="2800" dirty="0" smtClean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7250" y="2071688"/>
            <a:ext cx="785813" cy="7715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57250" y="3143250"/>
            <a:ext cx="785813" cy="771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28688" y="4214813"/>
            <a:ext cx="785812" cy="771525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4388296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latin typeface="Arial Black" pitchFamily="34" charset="0"/>
              </a:rPr>
              <a:t>Есть ошибки на 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Arial Black" pitchFamily="34" charset="0"/>
              </a:rPr>
              <a:t>синей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карточке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Arial Black" pitchFamily="34" charset="0"/>
              </a:rPr>
              <a:t>Есть ошибки на 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solidFill>
                  <a:srgbClr val="F79A93"/>
                </a:solidFill>
                <a:latin typeface="Arial Black" pitchFamily="34" charset="0"/>
              </a:rPr>
              <a:t>розовой </a:t>
            </a:r>
            <a:r>
              <a:rPr lang="ru-RU" dirty="0" smtClean="0">
                <a:latin typeface="Arial Black" pitchFamily="34" charset="0"/>
              </a:rPr>
              <a:t>карточке</a:t>
            </a:r>
          </a:p>
          <a:p>
            <a:pPr>
              <a:spcBef>
                <a:spcPts val="0"/>
              </a:spcBef>
            </a:pPr>
            <a:endParaRPr lang="ru-RU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Arial Black" pitchFamily="34" charset="0"/>
              </a:rPr>
              <a:t>Нет ошибок на 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синей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карточке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Arial Black" pitchFamily="34" charset="0"/>
              </a:rPr>
              <a:t>Есть ошибки на 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жёлтой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карточке</a:t>
            </a:r>
          </a:p>
          <a:p>
            <a:pPr>
              <a:spcBef>
                <a:spcPts val="0"/>
              </a:spcBef>
            </a:pPr>
            <a:endParaRPr lang="ru-RU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Arial Black" pitchFamily="34" charset="0"/>
              </a:rPr>
              <a:t>Нет ошибок на </a:t>
            </a:r>
            <a:r>
              <a:rPr lang="ru-RU" dirty="0" smtClean="0">
                <a:ln w="9525">
                  <a:solidFill>
                    <a:schemeClr val="tx1"/>
                  </a:solidFill>
                </a:ln>
                <a:solidFill>
                  <a:srgbClr val="F79A93"/>
                </a:solidFill>
                <a:latin typeface="Arial Black" pitchFamily="34" charset="0"/>
              </a:rPr>
              <a:t>розовой</a:t>
            </a:r>
            <a:r>
              <a:rPr lang="ru-RU" dirty="0" smtClean="0">
                <a:solidFill>
                  <a:srgbClr val="F79A93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карточке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Arial Black" pitchFamily="34" charset="0"/>
              </a:rPr>
              <a:t>Нет ошибок на </a:t>
            </a:r>
            <a:r>
              <a:rPr lang="ru-RU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жёлтой</a:t>
            </a:r>
            <a:r>
              <a:rPr lang="ru-RU" dirty="0">
                <a:ln w="9525"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карточке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548680"/>
            <a:ext cx="4273927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 Black" pitchFamily="34" charset="0"/>
              </a:rPr>
              <a:t>Справочник упр. 46 </a:t>
            </a:r>
            <a:endParaRPr lang="ru-RU" sz="28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(</a:t>
            </a:r>
            <a:r>
              <a:rPr lang="ru-RU" sz="2800" dirty="0">
                <a:latin typeface="Arial Black" pitchFamily="34" charset="0"/>
              </a:rPr>
              <a:t>оба варианта; </a:t>
            </a:r>
            <a:r>
              <a:rPr lang="ru-RU" sz="2800" dirty="0" smtClean="0">
                <a:latin typeface="Arial Black" pitchFamily="34" charset="0"/>
              </a:rPr>
              <a:t>а</a:t>
            </a:r>
            <a:r>
              <a:rPr lang="ru-RU" sz="2800" dirty="0">
                <a:latin typeface="Arial Black" pitchFamily="34" charset="0"/>
              </a:rPr>
              <a:t>, б)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3125" y="2708920"/>
            <a:ext cx="4273926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 Black" pitchFamily="34" charset="0"/>
              </a:rPr>
              <a:t>Справочник упр. 47 </a:t>
            </a:r>
            <a:endParaRPr lang="ru-RU" sz="28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(</a:t>
            </a:r>
            <a:r>
              <a:rPr lang="ru-RU" sz="2800" dirty="0">
                <a:latin typeface="Arial Black" pitchFamily="34" charset="0"/>
              </a:rPr>
              <a:t>оба варианта; </a:t>
            </a:r>
            <a:r>
              <a:rPr lang="ru-RU" sz="2800" dirty="0" smtClean="0">
                <a:latin typeface="Arial Black" pitchFamily="34" charset="0"/>
              </a:rPr>
              <a:t>а</a:t>
            </a:r>
            <a:r>
              <a:rPr lang="ru-RU" sz="2800" dirty="0">
                <a:latin typeface="Arial Black" pitchFamily="34" charset="0"/>
              </a:rPr>
              <a:t>, б)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2498" y="4941168"/>
            <a:ext cx="3179075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 Black" pitchFamily="34" charset="0"/>
              </a:rPr>
              <a:t>Справочник </a:t>
            </a:r>
            <a:endParaRPr lang="ru-RU" sz="28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упр</a:t>
            </a:r>
            <a:r>
              <a:rPr lang="ru-RU" sz="2800" dirty="0">
                <a:latin typeface="Arial Black" pitchFamily="34" charset="0"/>
              </a:rPr>
              <a:t>. 48 (а, б, в)</a:t>
            </a:r>
          </a:p>
        </p:txBody>
      </p:sp>
    </p:spTree>
    <p:extLst>
      <p:ext uri="{BB962C8B-B14F-4D97-AF65-F5344CB8AC3E}">
        <p14:creationId xmlns:p14="http://schemas.microsoft.com/office/powerpoint/2010/main" val="23368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57261">
            <a:off x="12120" y="1323486"/>
            <a:ext cx="7475312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Спасибо за работу!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наташа\Desktop\6601134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88840"/>
            <a:ext cx="43941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5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Тема урока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 Black" pitchFamily="34" charset="0"/>
              </a:rPr>
              <a:t>Перенос слов</a:t>
            </a:r>
            <a:endParaRPr lang="ru-RU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бинет 24\Desktop\скан к откр уроку.jpeg"/>
          <p:cNvPicPr>
            <a:picLocks noChangeAspect="1" noChangeArrowheads="1"/>
          </p:cNvPicPr>
          <p:nvPr/>
        </p:nvPicPr>
        <p:blipFill>
          <a:blip r:embed="rId2"/>
          <a:srcRect l="9191" t="20083" r="9926" b="66528"/>
          <a:stretch>
            <a:fillRect/>
          </a:stretch>
        </p:blipFill>
        <p:spPr bwMode="auto">
          <a:xfrm>
            <a:off x="1" y="2136636"/>
            <a:ext cx="9144000" cy="2649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00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Задачи урока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4400" dirty="0">
                <a:latin typeface="Arial Black" pitchFamily="34" charset="0"/>
              </a:rPr>
              <a:t>Вспомнить </a:t>
            </a:r>
            <a:r>
              <a:rPr lang="ru-RU" sz="4400" dirty="0" smtClean="0">
                <a:latin typeface="Arial Black" pitchFamily="34" charset="0"/>
              </a:rPr>
              <a:t>…, узнать… и учиться …</a:t>
            </a:r>
          </a:p>
          <a:p>
            <a:pPr marL="0" indent="0" algn="just">
              <a:buNone/>
            </a:pPr>
            <a:endParaRPr lang="ru-RU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Задачи урока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Arial Black" pitchFamily="34" charset="0"/>
              </a:rPr>
              <a:t>Вспомнить известные </a:t>
            </a:r>
            <a:r>
              <a:rPr lang="ru-RU" sz="4400" dirty="0">
                <a:latin typeface="Arial Black" pitchFamily="34" charset="0"/>
              </a:rPr>
              <a:t>правила переноса </a:t>
            </a:r>
            <a:r>
              <a:rPr lang="ru-RU" sz="4400" dirty="0" smtClean="0">
                <a:latin typeface="Arial Black" pitchFamily="34" charset="0"/>
              </a:rPr>
              <a:t>слов.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Arial Black" pitchFamily="34" charset="0"/>
              </a:rPr>
              <a:t>Узнать новые для нас</a:t>
            </a:r>
            <a:r>
              <a:rPr lang="ru-RU" sz="4400" dirty="0">
                <a:latin typeface="Arial Black" pitchFamily="34" charset="0"/>
              </a:rPr>
              <a:t> правила </a:t>
            </a:r>
            <a:r>
              <a:rPr lang="ru-RU" sz="4400" dirty="0" smtClean="0">
                <a:latin typeface="Arial Black" pitchFamily="34" charset="0"/>
              </a:rPr>
              <a:t>(если такие есть).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Arial Black" pitchFamily="34" charset="0"/>
              </a:rPr>
              <a:t>Учиться применять </a:t>
            </a:r>
            <a:r>
              <a:rPr lang="ru-RU" sz="4400" dirty="0" err="1" smtClean="0">
                <a:latin typeface="Arial Black" pitchFamily="34" charset="0"/>
              </a:rPr>
              <a:t>пра</a:t>
            </a:r>
            <a:r>
              <a:rPr lang="ru-RU" sz="4400" dirty="0" smtClean="0">
                <a:latin typeface="Arial Black" pitchFamily="34" charset="0"/>
              </a:rPr>
              <a:t>-вила.</a:t>
            </a:r>
          </a:p>
          <a:p>
            <a:pPr marL="0" indent="0" algn="just">
              <a:buNone/>
            </a:pPr>
            <a:endParaRPr lang="ru-RU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Слова переносятся …</a:t>
            </a:r>
          </a:p>
          <a:p>
            <a:r>
              <a:rPr lang="ru-RU" dirty="0" smtClean="0">
                <a:latin typeface="Arial Black" pitchFamily="34" charset="0"/>
              </a:rPr>
              <a:t>Нельзя </a:t>
            </a:r>
            <a:r>
              <a:rPr lang="ru-RU" smtClean="0">
                <a:latin typeface="Arial Black" pitchFamily="34" charset="0"/>
              </a:rPr>
              <a:t>оставлять </a:t>
            </a:r>
            <a:r>
              <a:rPr lang="ru-RU" smtClean="0">
                <a:latin typeface="Arial Black" pitchFamily="34" charset="0"/>
              </a:rPr>
              <a:t>…</a:t>
            </a:r>
            <a:endParaRPr lang="ru-RU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Работа в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парах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Соотнесите примеры и правила переноса, выполните аппликацию.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144194"/>
              </p:ext>
            </p:extLst>
          </p:nvPr>
        </p:nvGraphicFramePr>
        <p:xfrm>
          <a:off x="467544" y="2132856"/>
          <a:ext cx="8229600" cy="447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925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Примеры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Правило 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3960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Самопроверка работы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парах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295837"/>
              </p:ext>
            </p:extLst>
          </p:nvPr>
        </p:nvGraphicFramePr>
        <p:xfrm>
          <a:off x="107504" y="764704"/>
          <a:ext cx="8856984" cy="603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921"/>
                <a:gridCol w="6377063"/>
              </a:tblGrid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жуж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-жать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sng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жу-жжать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sng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жужж-ать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Двойные согласные разделяются при переносе: одна остается, а другая переносится на следующую строку.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де-</a:t>
                      </a:r>
                      <a:r>
                        <a:rPr lang="ru-RU" sz="18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кабрь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вд</a:t>
                      </a:r>
                      <a:r>
                        <a:rPr lang="ru-RU" sz="1400" strike="sngStrike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-руг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дека-</a:t>
                      </a:r>
                      <a:r>
                        <a:rPr lang="ru-RU" sz="1400" strike="sngStrike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Слова переносятся по слогам. Нельзя оставлять или переносить часть слова, не составляющую слога.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строй-ка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стро-йка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Нельзя отрывать букву Й от предшествующей гласной.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я-года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алле-я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Одну букву нельзя оставлять на строке или переносить на следующую.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ве-село    весе-ло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вес-ело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Нельзя отрывать согласную от следующей за ней гласной в слоге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конь-ки     ко-ньки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кон-ьки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Нельзя отрывать букву Ь от предшествующей согласной.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подъ-ём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под-ъём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Нельзя отрывать букву Ъ от предшествующей согласной.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стол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effectLst/>
                          <a:latin typeface="Arial"/>
                          <a:ea typeface="Calibri"/>
                          <a:cs typeface="Times New Roman"/>
                        </a:rPr>
                        <a:t>ст-ол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Нельзя переносить слова с одним слогом.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  <a:tr h="553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за-втрак    зав-трак    завт-рак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При стечении согласных возможны варианты переноса.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08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4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751</Words>
  <Application>Microsoft Office PowerPoint</Application>
  <PresentationFormat>Экран (4:3)</PresentationFormat>
  <Paragraphs>273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Урок русского языка «Перенос слов» 2 класс</vt:lpstr>
      <vt:lpstr>Презентация PowerPoint</vt:lpstr>
      <vt:lpstr>Тема урока</vt:lpstr>
      <vt:lpstr>Презентация PowerPoint</vt:lpstr>
      <vt:lpstr>Задачи урока</vt:lpstr>
      <vt:lpstr>Задачи урока</vt:lpstr>
      <vt:lpstr>Презентация PowerPoint</vt:lpstr>
      <vt:lpstr>Работа в парах Соотнесите примеры и правила переноса, выполните аппликацию.</vt:lpstr>
      <vt:lpstr>Самопроверка работы в парах</vt:lpstr>
      <vt:lpstr>Самооценка  работы в паре</vt:lpstr>
      <vt:lpstr>Задачи урока</vt:lpstr>
      <vt:lpstr>Алгоритм  деления слова на слоги:</vt:lpstr>
      <vt:lpstr>Алгоритм  деления слова для переноса:</vt:lpstr>
      <vt:lpstr>Алгоритм  деления слова для переноса:</vt:lpstr>
      <vt:lpstr>Деление на слоги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 </vt:lpstr>
      <vt:lpstr>Самопроверка</vt:lpstr>
      <vt:lpstr>Самооценка</vt:lpstr>
      <vt:lpstr>Презентация PowerPoint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2В класс</dc:title>
  <dc:creator>наташа</dc:creator>
  <cp:lastModifiedBy>Windows User</cp:lastModifiedBy>
  <cp:revision>95</cp:revision>
  <dcterms:created xsi:type="dcterms:W3CDTF">2016-11-12T16:15:57Z</dcterms:created>
  <dcterms:modified xsi:type="dcterms:W3CDTF">2021-07-14T12:25:37Z</dcterms:modified>
</cp:coreProperties>
</file>