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7" r:id="rId2"/>
    <p:sldId id="268" r:id="rId3"/>
    <p:sldId id="258" r:id="rId4"/>
    <p:sldId id="260" r:id="rId5"/>
    <p:sldId id="261" r:id="rId6"/>
    <p:sldId id="269" r:id="rId7"/>
    <p:sldId id="262" r:id="rId8"/>
    <p:sldId id="270" r:id="rId9"/>
    <p:sldId id="274" r:id="rId10"/>
    <p:sldId id="271" r:id="rId11"/>
    <p:sldId id="275" r:id="rId12"/>
    <p:sldId id="272" r:id="rId13"/>
    <p:sldId id="263" r:id="rId14"/>
    <p:sldId id="278" r:id="rId15"/>
    <p:sldId id="279" r:id="rId16"/>
    <p:sldId id="280" r:id="rId17"/>
    <p:sldId id="281" r:id="rId18"/>
    <p:sldId id="286" r:id="rId19"/>
    <p:sldId id="282" r:id="rId20"/>
    <p:sldId id="273" r:id="rId21"/>
    <p:sldId id="283" r:id="rId22"/>
    <p:sldId id="284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372023">
            <a:off x="2444044" y="15826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4000" b="1" i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62A39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Логопедическая</a:t>
            </a:r>
          </a:p>
          <a:p>
            <a:pPr lvl="0"/>
            <a:r>
              <a:rPr lang="ru-RU" sz="4000" b="1" i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62A39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ВИКТОРИНА </a:t>
            </a:r>
            <a:endParaRPr lang="ru-RU" sz="40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431211">
            <a:off x="2850445" y="34903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Составила: учитель-логопед</a:t>
            </a:r>
          </a:p>
          <a:p>
            <a:r>
              <a:rPr lang="ru-RU" sz="1800" b="1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Ужинова</a:t>
            </a:r>
            <a:r>
              <a:rPr lang="ru-RU" sz="18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Диана Владимировна.</a:t>
            </a:r>
            <a:endParaRPr lang="ru-RU" sz="1800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69034">
            <a:off x="342119" y="1745715"/>
            <a:ext cx="4160216" cy="1376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56578" y="1147385"/>
            <a:ext cx="2827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Цифровое</a:t>
            </a:r>
          </a:p>
          <a:p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ЧТЕНИЕ</a:t>
            </a:r>
            <a:endParaRPr lang="ru-RU" sz="3200" b="1" dirty="0">
              <a:ln w="11430">
                <a:solidFill>
                  <a:srgbClr val="42BA97">
                    <a:lumMod val="75000"/>
                  </a:srgbClr>
                </a:solidFill>
              </a:ln>
              <a:solidFill>
                <a:srgbClr val="CC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6354" y="887741"/>
            <a:ext cx="7676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Вся </a:t>
            </a:r>
            <a:r>
              <a:rPr lang="ru-RU" sz="32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семь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идёт гулять по </a:t>
            </a:r>
            <a:r>
              <a:rPr lang="ru-RU" sz="32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лице и о</a:t>
            </a:r>
            <a:r>
              <a:rPr lang="ru-RU" sz="32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пять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пре</a:t>
            </a:r>
            <a:r>
              <a:rPr lang="ru-RU" sz="32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два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рительно выбирает ме</a:t>
            </a:r>
            <a:r>
              <a:rPr lang="ru-RU" sz="32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отдыха.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8657" t="2751" r="16778" b="2749"/>
          <a:stretch/>
        </p:blipFill>
        <p:spPr>
          <a:xfrm>
            <a:off x="5023557" y="2447115"/>
            <a:ext cx="3409244" cy="22518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69034">
            <a:off x="342119" y="1745715"/>
            <a:ext cx="4160216" cy="1376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38044" y="1057073"/>
            <a:ext cx="2980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Настоящий</a:t>
            </a:r>
          </a:p>
          <a:p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ЧЕЛОВЕК . ?</a:t>
            </a:r>
            <a:endParaRPr lang="ru-RU" sz="3200" b="1" dirty="0">
              <a:ln w="11430">
                <a:solidFill>
                  <a:srgbClr val="42BA97">
                    <a:lumMod val="75000"/>
                  </a:srgbClr>
                </a:solidFill>
              </a:ln>
              <a:solidFill>
                <a:srgbClr val="CC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b="3283"/>
          <a:stretch/>
        </p:blipFill>
        <p:spPr>
          <a:xfrm>
            <a:off x="1825008" y="1330874"/>
            <a:ext cx="5061214" cy="24748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2549" b="2754"/>
          <a:stretch/>
        </p:blipFill>
        <p:spPr>
          <a:xfrm>
            <a:off x="2143235" y="1066462"/>
            <a:ext cx="5070364" cy="2872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4415" y="1110742"/>
            <a:ext cx="4256029" cy="29955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0282" y="1057930"/>
            <a:ext cx="4579808" cy="31376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915"/>
            <a:ext cx="9150889" cy="51439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897564"/>
            <a:ext cx="2363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навредить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77935" y="2018206"/>
            <a:ext cx="2157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обмануть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7452" y="3274706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ошибиться</a:t>
            </a:r>
          </a:p>
        </p:txBody>
      </p:sp>
    </p:spTree>
    <p:extLst>
      <p:ext uri="{BB962C8B-B14F-4D97-AF65-F5344CB8AC3E}">
        <p14:creationId xmlns="" xmlns:p14="http://schemas.microsoft.com/office/powerpoint/2010/main" val="17606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915"/>
            <a:ext cx="9150889" cy="51439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897564"/>
            <a:ext cx="2363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навредить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77935" y="2018206"/>
            <a:ext cx="2157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обмануть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7452" y="3274706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ошибиться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51897" y="875303"/>
            <a:ext cx="3357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 правду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7480" y="1995628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6436" y="3173105"/>
            <a:ext cx="1729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</a:t>
            </a:r>
          </a:p>
        </p:txBody>
      </p:sp>
    </p:spTree>
    <p:extLst>
      <p:ext uri="{BB962C8B-B14F-4D97-AF65-F5344CB8AC3E}">
        <p14:creationId xmlns="" xmlns:p14="http://schemas.microsoft.com/office/powerpoint/2010/main" val="17606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89" y="0"/>
            <a:ext cx="9150889" cy="51439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2131" y="84355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460">
              <a:spcAft>
                <a:spcPts val="0"/>
              </a:spcAft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3753983"/>
              </p:ext>
            </p:extLst>
          </p:nvPr>
        </p:nvGraphicFramePr>
        <p:xfrm>
          <a:off x="507999" y="1005946"/>
          <a:ext cx="8024440" cy="3456941"/>
        </p:xfrm>
        <a:graphic>
          <a:graphicData uri="http://schemas.openxmlformats.org/drawingml/2006/table">
            <a:tbl>
              <a:tblPr firstRow="1" firstCol="1" bandRow="1"/>
              <a:tblGrid>
                <a:gridCol w="4123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291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55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75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3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фразеологизм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антоним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0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«Сесть в калошу»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ошибиться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поддержать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«Ставить палки в колёса»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навредить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помочь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4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«Водить за нос»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обмануть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сказать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правду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7054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0319" y="408440"/>
            <a:ext cx="1765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Леонид Пантелеев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591" y="827345"/>
            <a:ext cx="3233676" cy="38801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16995" y="1729240"/>
            <a:ext cx="3706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42BA97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ЧЕСТНОЕ СЛОВО</a:t>
            </a:r>
            <a:endParaRPr lang="ru-RU" sz="3200" i="1" dirty="0">
              <a:solidFill>
                <a:srgbClr val="42BA97">
                  <a:lumMod val="75000"/>
                </a:srgbClr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69034">
            <a:off x="342119" y="1745715"/>
            <a:ext cx="4160216" cy="1376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3200" y="1023207"/>
            <a:ext cx="3070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Достоин</a:t>
            </a:r>
          </a:p>
          <a:p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уважения!</a:t>
            </a:r>
            <a:endParaRPr lang="ru-RU" sz="3200" b="1" dirty="0">
              <a:ln w="11430">
                <a:solidFill>
                  <a:srgbClr val="42BA97">
                    <a:lumMod val="75000"/>
                  </a:srgbClr>
                </a:solidFill>
              </a:ln>
              <a:solidFill>
                <a:srgbClr val="CC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0319" y="408440"/>
            <a:ext cx="1765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Леонид Пантелеев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591" y="827345"/>
            <a:ext cx="3233676" cy="38801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16995" y="172924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3200" i="1" dirty="0">
              <a:solidFill>
                <a:srgbClr val="42BA97">
                  <a:lumMod val="75000"/>
                </a:srgbClr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1022" y="284655"/>
            <a:ext cx="40527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Реальные события из детства автора…..</a:t>
            </a:r>
          </a:p>
          <a:p>
            <a:pPr lvl="0"/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Вспомнилось, как мальчиком я гулял с нянькой в этом саду и как подбежали ко мне мальчики старше меня и предложили играть с ними «в войну». Сказали, что я – часовой, поставили на пост около какой-то сторожки, взяли слово, что я не уйду, а сами ушли и забыли обо мне. А часовой продолжал стоять, потому что дал «честное слово». Стоял и плакал, и мучился, пока перепуганная нянька не разыскала его и не увела домой. Так получился рассказ «Честное слово».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89" y="0"/>
            <a:ext cx="9150889" cy="51439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2131" y="84355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460">
              <a:spcAft>
                <a:spcPts val="0"/>
              </a:spcAft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3887" y="698389"/>
            <a:ext cx="3423417" cy="3720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18815" r="18815"/>
          <a:stretch/>
        </p:blipFill>
        <p:spPr>
          <a:xfrm>
            <a:off x="840409" y="699241"/>
            <a:ext cx="3159321" cy="3720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978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9658" y="905150"/>
            <a:ext cx="1935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62A39F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ПРАВДА</a:t>
            </a:r>
            <a:endParaRPr lang="ru-RU" sz="3200" dirty="0">
              <a:solidFill>
                <a:srgbClr val="62A39F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502" y="2779105"/>
            <a:ext cx="3724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62A39F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ПОРЯДОЧНОСТЬ</a:t>
            </a:r>
            <a:endParaRPr lang="ru-RU" sz="3200" dirty="0">
              <a:solidFill>
                <a:srgbClr val="62A39F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2588" y="1424439"/>
            <a:ext cx="2650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62A39F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ЛЖИВОСТЬ</a:t>
            </a:r>
            <a:endParaRPr lang="ru-RU" sz="3200" dirty="0">
              <a:solidFill>
                <a:srgbClr val="62A39F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9324" y="3287107"/>
            <a:ext cx="221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62A39F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СОВЕСТЬ</a:t>
            </a:r>
            <a:endParaRPr lang="ru-RU" sz="3200" dirty="0">
              <a:solidFill>
                <a:srgbClr val="62A39F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125" t="40550" r="11413" b="8001"/>
          <a:stretch/>
        </p:blipFill>
        <p:spPr>
          <a:xfrm>
            <a:off x="844047" y="1270880"/>
            <a:ext cx="3310265" cy="2749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77555" y="1329074"/>
            <a:ext cx="3031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Представление </a:t>
            </a:r>
          </a:p>
          <a:p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команд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43779" y="735817"/>
            <a:ext cx="5295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ПРАВИЛА  викторины      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6489" y="17344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Скорость: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поднимаем руку +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9245" y="1728285"/>
            <a:ext cx="43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Правильный ответ: </a:t>
            </a:r>
          </a:p>
          <a:p>
            <a:pPr lvl="0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проверяем, если верно ставим +</a:t>
            </a:r>
          </a:p>
          <a:p>
            <a:pPr lvl="0"/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69034">
            <a:off x="342119" y="1745715"/>
            <a:ext cx="4160216" cy="1376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63319" y="1322840"/>
            <a:ext cx="2550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РАЗМИНКА</a:t>
            </a:r>
            <a:endParaRPr lang="ru-RU" sz="3200" b="1" dirty="0">
              <a:ln w="11430">
                <a:solidFill>
                  <a:srgbClr val="42BA97">
                    <a:lumMod val="75000"/>
                  </a:srgbClr>
                </a:solidFill>
              </a:ln>
              <a:solidFill>
                <a:srgbClr val="CC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4089" y="323612"/>
          <a:ext cx="5102578" cy="4376540"/>
        </p:xfrm>
        <a:graphic>
          <a:graphicData uri="http://schemas.openxmlformats.org/drawingml/2006/table">
            <a:tbl>
              <a:tblPr firstRow="1" firstCol="1" bandRow="1"/>
              <a:tblGrid>
                <a:gridCol w="3744416"/>
                <a:gridCol w="1358162"/>
              </a:tblGrid>
              <a:tr h="306698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ПРОВЕРЯЕМ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</a:t>
                      </a:r>
                      <a:endParaRPr lang="ru-RU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Ebrima" panose="02000000000000000000" pitchFamily="2" charset="0"/>
                          <a:cs typeface="Times New Roman" panose="02020603050405020304" pitchFamily="18" charset="0"/>
                        </a:rPr>
                        <a:t>1. От существительного «гордость» можно образовать глагол «гордиться».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Ebrima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Ebrima" panose="02000000000000000000" pitchFamily="2" charset="0"/>
                          <a:cs typeface="Times New Roman" pitchFamily="18" charset="0"/>
                        </a:rPr>
                        <a:t>   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Ebrima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Ebrima" panose="02000000000000000000" pitchFamily="2" charset="0"/>
                          <a:cs typeface="Times New Roman" panose="02020603050405020304" pitchFamily="18" charset="0"/>
                        </a:rPr>
                        <a:t>2. Синоним к слову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Ebrima" panose="02000000000000000000" pitchFamily="2" charset="0"/>
                          <a:cs typeface="Times New Roman" panose="02020603050405020304" pitchFamily="18" charset="0"/>
                        </a:rPr>
                        <a:t>«студёный – горячий».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Ebrima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Ebrima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Ebrima" panose="02000000000000000000" pitchFamily="2" charset="0"/>
                          <a:cs typeface="Times New Roman" pitchFamily="18" charset="0"/>
                        </a:rPr>
                        <a:t>  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Ebrima" panose="02000000000000000000" pitchFamily="2" charset="0"/>
                          <a:cs typeface="Times New Roman" pitchFamily="18" charset="0"/>
                        </a:rPr>
                        <a:t>НЕТ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Ebrima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Ebrima" panose="02000000000000000000" pitchFamily="2" charset="0"/>
                          <a:cs typeface="Times New Roman" panose="02020603050405020304" pitchFamily="18" charset="0"/>
                        </a:rPr>
                        <a:t>3.Главный член предложения, отвечающий на вопрос «кто?», «что?» - это сказуемое.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Ebrima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Ebrima" panose="02000000000000000000" pitchFamily="2" charset="0"/>
                          <a:cs typeface="Times New Roman" pitchFamily="18" charset="0"/>
                        </a:rPr>
                        <a:t>  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Ebrima" panose="02000000000000000000" pitchFamily="2" charset="0"/>
                          <a:cs typeface="Times New Roman" pitchFamily="18" charset="0"/>
                        </a:rPr>
                        <a:t>НЕТ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Ebrima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Ebrima" panose="02000000000000000000" pitchFamily="2" charset="0"/>
                          <a:cs typeface="Times New Roman" panose="02020603050405020304" pitchFamily="18" charset="0"/>
                        </a:rPr>
                        <a:t>4. В слове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Ebrima" panose="02000000000000000000" pitchFamily="2" charset="0"/>
                          <a:cs typeface="Times New Roman" panose="02020603050405020304" pitchFamily="18" charset="0"/>
                        </a:rPr>
                        <a:t>«честолюбие» два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Ebrima" panose="02000000000000000000" pitchFamily="2" charset="0"/>
                          <a:cs typeface="Times New Roman" panose="02020603050405020304" pitchFamily="18" charset="0"/>
                        </a:rPr>
                        <a:t>корня.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Ebrima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Ebrima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Ebrima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Ebrima" panose="02000000000000000000" pitchFamily="2" charset="0"/>
                          <a:cs typeface="Times New Roman" pitchFamily="18" charset="0"/>
                        </a:rPr>
                        <a:t>   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Ebrima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622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Ebrima" panose="02000000000000000000" pitchFamily="2" charset="0"/>
                          <a:cs typeface="Times New Roman" panose="02020603050405020304" pitchFamily="18" charset="0"/>
                        </a:rPr>
                        <a:t>5. Существительные в предложениях могут заменять местоимения.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Ebrima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Ebrima" panose="02000000000000000000" pitchFamily="2" charset="0"/>
                          <a:cs typeface="Times New Roman" pitchFamily="18" charset="0"/>
                        </a:rPr>
                        <a:t>  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Ebrima" panose="02000000000000000000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Ebrima" panose="02000000000000000000" pitchFamily="2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69034">
            <a:off x="342119" y="1745715"/>
            <a:ext cx="4160216" cy="1376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3245" y="1118685"/>
            <a:ext cx="3747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Раз словечко,</a:t>
            </a:r>
          </a:p>
          <a:p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два</a:t>
            </a:r>
          </a:p>
          <a:p>
            <a:r>
              <a:rPr lang="ru-RU" sz="3200" b="1" dirty="0" smtClean="0">
                <a:ln w="11430">
                  <a:solidFill>
                    <a:srgbClr val="42BA97">
                      <a:lumMod val="75000"/>
                    </a:srgbClr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словечко!</a:t>
            </a:r>
            <a:endParaRPr lang="ru-RU" sz="3200" b="1" dirty="0">
              <a:ln w="11430">
                <a:solidFill>
                  <a:srgbClr val="42BA97">
                    <a:lumMod val="75000"/>
                  </a:srgbClr>
                </a:solidFill>
              </a:ln>
              <a:solidFill>
                <a:srgbClr val="CC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9467" y="803709"/>
            <a:ext cx="45720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Корень мой находится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"цене" ,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"очерке"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найди приставку мне.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861107"/>
            <a:ext cx="414302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Суффикс, окончание в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"тетрадке"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вы встречали,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вся же – </a:t>
            </a:r>
            <a:r>
              <a:rPr lang="ru-RU" altLang="ru-RU" sz="2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в дневнике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altLang="ru-RU" sz="2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я и в журнале. </a:t>
            </a:r>
            <a:endParaRPr lang="ru-RU" altLang="ru-RU" sz="2400" i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8433" y="3298396"/>
            <a:ext cx="177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ОЦЕНКА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292</Words>
  <Application>Microsoft Office PowerPoint</Application>
  <PresentationFormat>Экран (16:9)</PresentationFormat>
  <Paragraphs>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15</cp:revision>
  <dcterms:modified xsi:type="dcterms:W3CDTF">2021-06-30T11:22:46Z</dcterms:modified>
</cp:coreProperties>
</file>