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73" r:id="rId10"/>
    <p:sldId id="266" r:id="rId11"/>
    <p:sldId id="267" r:id="rId12"/>
    <p:sldId id="268" r:id="rId13"/>
    <p:sldId id="269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78" autoAdjust="0"/>
    <p:restoredTop sz="94713" autoAdjust="0"/>
  </p:normalViewPr>
  <p:slideViewPr>
    <p:cSldViewPr>
      <p:cViewPr varScale="1">
        <p:scale>
          <a:sx n="80" d="100"/>
          <a:sy n="80" d="100"/>
        </p:scale>
        <p:origin x="96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4;&#1080;&#1087;&#1083;&#1086;&#1084;\&#1069;&#1082;&#1086;&#1085;&#1086;&#1084;&#1080;&#1082;&#1072;%20&#1075;&#1088;&#1072;&#1092;&#1080;&#1082;%20%20&#1095;&#1080;&#1089;&#1083;&#1077;&#1085;&#1085;&#1086;&#1089;&#1090;&#1100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4;&#1080;&#1087;&#1083;&#1086;&#1084;\&#1101;&#1082;&#1086;&#1085;&#1086;&#1084;&#1080;&#1082;&#1072;%20&#1092;&#1080;&#1085;&#1072;&#1085;&#1089;&#1080;&#1088;&#1086;&#1074;&#1072;&#1085;&#1080;&#1077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&#1055;&#1086;&#1083;&#1100;&#1079;&#1086;&#1074;&#1072;&#1090;&#1077;&#1083;&#1100;\Desktop\&#1044;&#1080;&#1087;&#1083;&#1086;&#1084;\&#1079;&#1072;&#1075;&#1088;&#1103;&#1079;&#1085;&#1077;&#1085;&#1080;&#1103;%20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4;&#1080;&#1087;&#1083;&#1086;&#1084;\&#1074;&#1099;&#1073;&#1088;&#1086;&#1089;&#1099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&#1055;&#1086;&#1083;&#1100;&#1079;&#1086;&#1074;&#1072;&#1090;&#1077;&#1083;&#1100;\Documents\&#1044;&#1080;&#1087;&#1083;&#1086;&#1084;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&#1055;&#1086;&#1083;&#1100;&#1079;&#1086;&#1074;&#1072;&#1090;&#1077;&#1083;&#1100;\Pictures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4;&#1080;&#1087;&#1083;&#1086;&#1084;\&#1043;&#1088;&#1072;&#1092;&#1080;&#1082;%20&#1055;&#1055;%20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4;&#1080;&#1087;&#1083;&#1086;&#1084;\&#1043;&#1088;&#1072;&#1092;&#1080;&#1082;%20&#1055;&#1055;%20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44;&#1080;&#1087;&#1083;&#1086;&#1084;\&#1055;&#1055;%203%20&#1075;&#1056;&#1040;&#1060;&#1048;&#1050;&#104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9339-4341-9773-C9873E981F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339-4341-9773-C9873E981FBC}"/>
              </c:ext>
            </c:extLst>
          </c:dPt>
          <c:cat>
            <c:strRef>
              <c:f>Лист1!$F$9:$H$9</c:f>
              <c:strCache>
                <c:ptCount val="3"/>
                <c:pt idx="0">
                  <c:v>Утро</c:v>
                </c:pt>
                <c:pt idx="1">
                  <c:v>День</c:v>
                </c:pt>
                <c:pt idx="2">
                  <c:v>Вечер</c:v>
                </c:pt>
              </c:strCache>
            </c:strRef>
          </c:cat>
          <c:val>
            <c:numRef>
              <c:f>Лист1!$F$10:$H$10</c:f>
              <c:numCache>
                <c:formatCode>General</c:formatCode>
                <c:ptCount val="3"/>
                <c:pt idx="0">
                  <c:v>752</c:v>
                </c:pt>
                <c:pt idx="1">
                  <c:v>861</c:v>
                </c:pt>
                <c:pt idx="2">
                  <c:v>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39-4341-9773-C9873E981F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895296"/>
        <c:axId val="69910912"/>
        <c:axId val="0"/>
      </c:bar3DChart>
      <c:catAx>
        <c:axId val="69895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/>
                  <a:t>Динамика</a:t>
                </a:r>
                <a:r>
                  <a:rPr lang="ru-RU" sz="1200" baseline="0"/>
                  <a:t> наблюдения</a:t>
                </a:r>
                <a:endParaRPr lang="ru-RU" sz="1200"/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69910912"/>
        <c:crosses val="autoZero"/>
        <c:auto val="1"/>
        <c:lblAlgn val="ctr"/>
        <c:lblOffset val="100"/>
        <c:noMultiLvlLbl val="0"/>
      </c:catAx>
      <c:valAx>
        <c:axId val="699109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/>
                  <a:t>Количество</a:t>
                </a:r>
                <a:r>
                  <a:rPr lang="ru-RU" sz="1200" baseline="0"/>
                  <a:t> автотранспорта, шт</a:t>
                </a:r>
                <a:endParaRPr lang="ru-RU" sz="1200"/>
              </a:p>
            </c:rich>
          </c:tx>
          <c:layout>
            <c:manualLayout>
              <c:xMode val="edge"/>
              <c:yMode val="edge"/>
              <c:x val="5.3312118368623936E-2"/>
              <c:y val="0.210542483964652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9895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0678-464B-A8D9-F94B9104C62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678-464B-A8D9-F94B9104C62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0678-464B-A8D9-F94B9104C62C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0678-464B-A8D9-F94B9104C62C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4-0678-464B-A8D9-F94B9104C62C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0678-464B-A8D9-F94B9104C62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6-0678-464B-A8D9-F94B9104C62C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0678-464B-A8D9-F94B9104C62C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0678-464B-A8D9-F94B9104C62C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0678-464B-A8D9-F94B9104C62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Лист1!$G$6:$P$6</c:f>
              <c:strCache>
                <c:ptCount val="10"/>
                <c:pt idx="0">
                  <c:v>№1 Тополь</c:v>
                </c:pt>
                <c:pt idx="1">
                  <c:v>№2 тополь</c:v>
                </c:pt>
                <c:pt idx="2">
                  <c:v>№3 Клен</c:v>
                </c:pt>
                <c:pt idx="3">
                  <c:v>№4 Береза</c:v>
                </c:pt>
                <c:pt idx="4">
                  <c:v>№5 Береза</c:v>
                </c:pt>
                <c:pt idx="5">
                  <c:v>№6 Вяз </c:v>
                </c:pt>
                <c:pt idx="6">
                  <c:v>№7 Ольха</c:v>
                </c:pt>
                <c:pt idx="7">
                  <c:v>№8 Клен</c:v>
                </c:pt>
                <c:pt idx="8">
                  <c:v>№9 Клен </c:v>
                </c:pt>
                <c:pt idx="9">
                  <c:v>№10 Осина </c:v>
                </c:pt>
              </c:strCache>
            </c:strRef>
          </c:cat>
          <c:val>
            <c:numRef>
              <c:f>Лист1!$G$7:$P$7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78-464B-A8D9-F94B9104C6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67753088"/>
        <c:axId val="67754624"/>
        <c:axId val="0"/>
      </c:bar3DChart>
      <c:catAx>
        <c:axId val="67753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7754624"/>
        <c:crosses val="autoZero"/>
        <c:auto val="1"/>
        <c:lblAlgn val="ctr"/>
        <c:lblOffset val="100"/>
        <c:noMultiLvlLbl val="0"/>
      </c:catAx>
      <c:valAx>
        <c:axId val="67754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753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180C-497F-889A-5C2694801576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180C-497F-889A-5C269480157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180C-497F-889A-5C269480157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80C-497F-889A-5C269480157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80C-497F-889A-5C269480157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80C-497F-889A-5C269480157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180C-497F-889A-5C2694801576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180C-497F-889A-5C269480157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180C-497F-889A-5C26948015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180C-497F-889A-5C269480157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Лист1!$K$12:$T$12</c:f>
              <c:strCache>
                <c:ptCount val="10"/>
                <c:pt idx="0">
                  <c:v>№1 Клен</c:v>
                </c:pt>
                <c:pt idx="1">
                  <c:v>№2 Клен</c:v>
                </c:pt>
                <c:pt idx="2">
                  <c:v>№3 Черемуха</c:v>
                </c:pt>
                <c:pt idx="3">
                  <c:v>№4 Рябина</c:v>
                </c:pt>
                <c:pt idx="4">
                  <c:v>№5 Береза</c:v>
                </c:pt>
                <c:pt idx="5">
                  <c:v>№6 Тополь</c:v>
                </c:pt>
                <c:pt idx="6">
                  <c:v>№7 Тополь</c:v>
                </c:pt>
                <c:pt idx="7">
                  <c:v>№8 Тополь</c:v>
                </c:pt>
                <c:pt idx="8">
                  <c:v>№9 Ива</c:v>
                </c:pt>
                <c:pt idx="9">
                  <c:v>№10 Ива</c:v>
                </c:pt>
              </c:strCache>
            </c:strRef>
          </c:cat>
          <c:val>
            <c:numRef>
              <c:f>Лист1!$K$13:$T$13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0C-497F-889A-5C26948015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68054400"/>
        <c:axId val="68088960"/>
        <c:axId val="0"/>
      </c:bar3DChart>
      <c:catAx>
        <c:axId val="68054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8088960"/>
        <c:crosses val="autoZero"/>
        <c:auto val="1"/>
        <c:lblAlgn val="ctr"/>
        <c:lblOffset val="100"/>
        <c:noMultiLvlLbl val="0"/>
      </c:catAx>
      <c:valAx>
        <c:axId val="6808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054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Лист1!$J$13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1DDB-459C-98FA-B75957C4A5A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1DDB-459C-98FA-B75957C4A5A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1DDB-459C-98FA-B75957C4A5A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DDB-459C-98FA-B75957C4A5A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1DDB-459C-98FA-B75957C4A5A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DDB-459C-98FA-B75957C4A5AD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6-1DDB-459C-98FA-B75957C4A5AD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1DDB-459C-98FA-B75957C4A5A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1DDB-459C-98FA-B75957C4A5AD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9-1DDB-459C-98FA-B75957C4A5AD}"/>
              </c:ext>
            </c:extLst>
          </c:dPt>
          <c:dLbls>
            <c:dLbl>
              <c:idx val="4"/>
              <c:spPr>
                <a:solidFill>
                  <a:schemeClr val="accent3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DDB-459C-98FA-B75957C4A5A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Лист1!$K$12:$T$12</c:f>
              <c:strCache>
                <c:ptCount val="10"/>
                <c:pt idx="0">
                  <c:v>№1 Сосна</c:v>
                </c:pt>
                <c:pt idx="1">
                  <c:v>№2 Сосна</c:v>
                </c:pt>
                <c:pt idx="2">
                  <c:v>№3 Береза</c:v>
                </c:pt>
                <c:pt idx="3">
                  <c:v>№4 Лиственница</c:v>
                </c:pt>
                <c:pt idx="4">
                  <c:v>№5 Лиственница</c:v>
                </c:pt>
                <c:pt idx="5">
                  <c:v>№6 Лиственница</c:v>
                </c:pt>
                <c:pt idx="6">
                  <c:v>№7 Тополь</c:v>
                </c:pt>
                <c:pt idx="7">
                  <c:v>№8 Береза</c:v>
                </c:pt>
                <c:pt idx="8">
                  <c:v>№9 Сосна</c:v>
                </c:pt>
                <c:pt idx="9">
                  <c:v>№10 Сосна</c:v>
                </c:pt>
              </c:strCache>
            </c:strRef>
          </c:cat>
          <c:val>
            <c:numRef>
              <c:f>Лист1!$K$13:$T$13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DB-459C-98FA-B75957C4A5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4338944"/>
        <c:axId val="84459520"/>
        <c:axId val="0"/>
      </c:bar3DChart>
      <c:catAx>
        <c:axId val="8433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4459520"/>
        <c:crosses val="autoZero"/>
        <c:auto val="1"/>
        <c:lblAlgn val="ctr"/>
        <c:lblOffset val="100"/>
        <c:noMultiLvlLbl val="0"/>
      </c:catAx>
      <c:valAx>
        <c:axId val="84459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338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AA8C-4605-B231-410833C6C15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A8C-4605-B231-410833C6C15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AA8C-4605-B231-410833C6C150}"/>
              </c:ext>
            </c:extLst>
          </c:dPt>
          <c:cat>
            <c:strRef>
              <c:f>Лист1!$O$30:$Q$30</c:f>
              <c:strCache>
                <c:ptCount val="3"/>
                <c:pt idx="0">
                  <c:v>ПП№1 </c:v>
                </c:pt>
                <c:pt idx="1">
                  <c:v>ПП№2</c:v>
                </c:pt>
                <c:pt idx="2">
                  <c:v>ПП№3</c:v>
                </c:pt>
              </c:strCache>
            </c:strRef>
          </c:cat>
          <c:val>
            <c:numRef>
              <c:f>Лист1!$O$31:$Q$31</c:f>
              <c:numCache>
                <c:formatCode>0.00%</c:formatCode>
                <c:ptCount val="3"/>
                <c:pt idx="0" formatCode="0%">
                  <c:v>0.48000000000000032</c:v>
                </c:pt>
                <c:pt idx="1">
                  <c:v>0.51500000000000001</c:v>
                </c:pt>
                <c:pt idx="2">
                  <c:v>0.34500000000000008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8C-4605-B231-410833C6C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470400"/>
        <c:axId val="85008768"/>
      </c:barChart>
      <c:catAx>
        <c:axId val="84470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5008768"/>
        <c:crosses val="autoZero"/>
        <c:auto val="1"/>
        <c:lblAlgn val="ctr"/>
        <c:lblOffset val="100"/>
        <c:noMultiLvlLbl val="0"/>
      </c:catAx>
      <c:valAx>
        <c:axId val="850087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/>
                  <a:t>Значение</a:t>
                </a:r>
                <a:r>
                  <a:rPr lang="ru-RU" sz="1200" baseline="0"/>
                  <a:t> индекса  состояния древостоев,%</a:t>
                </a:r>
                <a:endParaRPr lang="ru-RU" sz="1200"/>
              </a:p>
            </c:rich>
          </c:tx>
          <c:layout>
            <c:manualLayout>
              <c:xMode val="edge"/>
              <c:yMode val="edge"/>
              <c:x val="1.895658660680254E-2"/>
              <c:y val="0.11146947391332949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844704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/>
              <a:t>Динамика</a:t>
            </a:r>
            <a:r>
              <a:rPr lang="ru-RU" sz="1200" baseline="0"/>
              <a:t> численности населения в Орджоникидзевском районе с 2014-2017 год</a:t>
            </a:r>
            <a:endParaRPr lang="ru-RU" sz="12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Лист1!$K$11:$N$11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Лист1!$K$12:$N$12</c:f>
              <c:numCache>
                <c:formatCode>#,##0</c:formatCode>
                <c:ptCount val="4"/>
                <c:pt idx="0">
                  <c:v>278147</c:v>
                </c:pt>
                <c:pt idx="1">
                  <c:v>280329</c:v>
                </c:pt>
                <c:pt idx="2">
                  <c:v>282814</c:v>
                </c:pt>
                <c:pt idx="3">
                  <c:v>284510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79-4D40-8AF9-EA61541A8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48320"/>
        <c:axId val="85058304"/>
      </c:lineChart>
      <c:catAx>
        <c:axId val="8504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5058304"/>
        <c:crosses val="autoZero"/>
        <c:auto val="1"/>
        <c:lblAlgn val="ctr"/>
        <c:lblOffset val="100"/>
        <c:noMultiLvlLbl val="0"/>
      </c:catAx>
      <c:valAx>
        <c:axId val="85058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/>
                  <a:t>Численность</a:t>
                </a:r>
                <a:r>
                  <a:rPr lang="ru-RU" sz="1200" baseline="0"/>
                  <a:t> населения,тыс</a:t>
                </a:r>
                <a:endParaRPr lang="ru-RU" sz="1200"/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850483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8F14-469B-9997-560C095CCE5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8F14-469B-9997-560C095CCE55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8F14-469B-9997-560C095CCE55}"/>
              </c:ext>
            </c:extLst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F14-469B-9997-560C095CCE55}"/>
              </c:ext>
            </c:extLst>
          </c:dPt>
          <c:dLbls>
            <c:delete val="1"/>
          </c:dLbls>
          <c:cat>
            <c:strRef>
              <c:f>Лист1!$G$10:$N$10</c:f>
              <c:strCache>
                <c:ptCount val="8"/>
                <c:pt idx="0">
                  <c:v>Дорожное хозяйство</c:v>
                </c:pt>
                <c:pt idx="1">
                  <c:v>Функционнальная деятельность администрации</c:v>
                </c:pt>
                <c:pt idx="2">
                  <c:v>Социальная сфера</c:v>
                </c:pt>
                <c:pt idx="3">
                  <c:v>Оздоровление населения</c:v>
                </c:pt>
                <c:pt idx="4">
                  <c:v>Культурные мероприятия</c:v>
                </c:pt>
                <c:pt idx="5">
                  <c:v>Массовый спорт</c:v>
                </c:pt>
                <c:pt idx="6">
                  <c:v>Благоустройство и экология</c:v>
                </c:pt>
                <c:pt idx="7">
                  <c:v>Молодежная политика</c:v>
                </c:pt>
              </c:strCache>
            </c:strRef>
          </c:cat>
          <c:val>
            <c:numRef>
              <c:f>Лист1!$G$11:$N$11</c:f>
              <c:numCache>
                <c:formatCode>0.00%</c:formatCode>
                <c:ptCount val="8"/>
                <c:pt idx="0">
                  <c:v>0.47130000000000088</c:v>
                </c:pt>
                <c:pt idx="1">
                  <c:v>0.2266</c:v>
                </c:pt>
                <c:pt idx="2">
                  <c:v>0.13139999999999999</c:v>
                </c:pt>
                <c:pt idx="3">
                  <c:v>0.12809999999999999</c:v>
                </c:pt>
                <c:pt idx="4">
                  <c:v>1.2999999999999978E-3</c:v>
                </c:pt>
                <c:pt idx="5">
                  <c:v>2.3000000000000052E-3</c:v>
                </c:pt>
                <c:pt idx="6">
                  <c:v>7.6600000000000001E-2</c:v>
                </c:pt>
                <c:pt idx="7">
                  <c:v>0.12809999999999999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14-469B-9997-560C095CCE5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38974937235949"/>
          <c:y val="2.001309740157789E-2"/>
          <c:w val="0.33975893495311632"/>
          <c:h val="0.97929734144658165"/>
        </c:manualLayout>
      </c:layout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100" baseline="0" dirty="0">
                <a:latin typeface="Times New Roman" pitchFamily="18" charset="0"/>
                <a:cs typeface="Times New Roman" pitchFamily="18" charset="0"/>
              </a:rPr>
              <a:t> объема финансирования на благоустройство и улучшение экологической обстановки территории района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891666666666671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Лист1!$J$11:$M$11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Лист1!$J$12:$M$12</c:f>
              <c:numCache>
                <c:formatCode>#,##0.00</c:formatCode>
                <c:ptCount val="4"/>
                <c:pt idx="0">
                  <c:v>239000.51</c:v>
                </c:pt>
                <c:pt idx="1">
                  <c:v>228000.8</c:v>
                </c:pt>
                <c:pt idx="2">
                  <c:v>228000.30599999998</c:v>
                </c:pt>
                <c:pt idx="3" formatCode="#,##0">
                  <c:v>228000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03-4D8E-9E93-804A365D8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846272"/>
        <c:axId val="85856256"/>
      </c:barChart>
      <c:catAx>
        <c:axId val="85846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5856256"/>
        <c:crosses val="autoZero"/>
        <c:auto val="1"/>
        <c:lblAlgn val="ctr"/>
        <c:lblOffset val="100"/>
        <c:noMultiLvlLbl val="0"/>
      </c:catAx>
      <c:valAx>
        <c:axId val="858562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МЛН.РУБЛЕЙ</a:t>
                </a:r>
              </a:p>
            </c:rich>
          </c:tx>
          <c:overlay val="0"/>
        </c:title>
        <c:numFmt formatCode="#,##0.00" sourceLinked="1"/>
        <c:majorTickMark val="none"/>
        <c:minorTickMark val="none"/>
        <c:tickLblPos val="nextTo"/>
        <c:crossAx val="858462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307752078480032E-2"/>
          <c:y val="7.6876338809763592E-2"/>
          <c:w val="0.93138449584303951"/>
          <c:h val="0.7918493677753455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993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0-316B-4CBB-9529-F0F92E3D0D8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16B-4CBB-9529-F0F92E3D0D8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316B-4CBB-9529-F0F92E3D0D89}"/>
              </c:ext>
            </c:extLst>
          </c:dPt>
          <c:dLbls>
            <c:dLbl>
              <c:idx val="0"/>
              <c:layout>
                <c:manualLayout>
                  <c:x val="2.4363233665559252E-2"/>
                  <c:y val="-5.14469453376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6B-4CBB-9529-F0F92E3D0D89}"/>
                </c:ext>
              </c:extLst>
            </c:dLbl>
            <c:dLbl>
              <c:idx val="1"/>
              <c:layout>
                <c:manualLayout>
                  <c:x val="1.32890365448505E-2"/>
                  <c:y val="-3.429796355841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6B-4CBB-9529-F0F92E3D0D89}"/>
                </c:ext>
              </c:extLst>
            </c:dLbl>
            <c:dLbl>
              <c:idx val="2"/>
              <c:layout>
                <c:manualLayout>
                  <c:x val="1.993355481727627E-2"/>
                  <c:y val="-3.4297963558414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6B-4CBB-9529-F0F92E3D0D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Лист1!$F$9:$H$9</c:f>
              <c:strCache>
                <c:ptCount val="3"/>
                <c:pt idx="0">
                  <c:v>Утро</c:v>
                </c:pt>
                <c:pt idx="1">
                  <c:v>День</c:v>
                </c:pt>
                <c:pt idx="2">
                  <c:v>Вечер</c:v>
                </c:pt>
              </c:strCache>
            </c:strRef>
          </c:cat>
          <c:val>
            <c:numRef>
              <c:f>Лист1!$F$10:$H$10</c:f>
              <c:numCache>
                <c:formatCode>General</c:formatCode>
                <c:ptCount val="3"/>
                <c:pt idx="0">
                  <c:v>52</c:v>
                </c:pt>
                <c:pt idx="1">
                  <c:v>45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6B-4CBB-9529-F0F92E3D0D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4783360"/>
        <c:axId val="96666752"/>
        <c:axId val="0"/>
      </c:bar3DChart>
      <c:catAx>
        <c:axId val="94783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6666752"/>
        <c:crosses val="autoZero"/>
        <c:auto val="1"/>
        <c:lblAlgn val="ctr"/>
        <c:lblOffset val="100"/>
        <c:noMultiLvlLbl val="0"/>
      </c:catAx>
      <c:valAx>
        <c:axId val="96666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4783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b="0" baseline="0" dirty="0">
                <a:latin typeface="Times New Roman" pitchFamily="18" charset="0"/>
                <a:cs typeface="Times New Roman" pitchFamily="18" charset="0"/>
              </a:rPr>
              <a:t> количества вредных веществ попадающих в ОС в результате работы автотранспорта по 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ВВП 2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407213247851285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4D1-4CAE-8CE7-0A77B7359C7C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4D1-4CAE-8CE7-0A77B7359C7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D4D1-4CAE-8CE7-0A77B7359C7C}"/>
              </c:ext>
            </c:extLst>
          </c:dPt>
          <c:dLbls>
            <c:delete val="1"/>
          </c:dLbls>
          <c:cat>
            <c:strRef>
              <c:f>Лист1!$L$9:$N$9</c:f>
              <c:strCache>
                <c:ptCount val="3"/>
                <c:pt idx="0">
                  <c:v>Угарный газ</c:v>
                </c:pt>
                <c:pt idx="1">
                  <c:v>Углеводороды</c:v>
                </c:pt>
                <c:pt idx="2">
                  <c:v>Диоксид азота </c:v>
                </c:pt>
              </c:strCache>
            </c:strRef>
          </c:cat>
          <c:val>
            <c:numRef>
              <c:f>Лист1!$L$10:$N$10</c:f>
              <c:numCache>
                <c:formatCode>General</c:formatCode>
                <c:ptCount val="3"/>
                <c:pt idx="0">
                  <c:v>6.9359999999999999</c:v>
                </c:pt>
                <c:pt idx="1">
                  <c:v>1.1259999999999968</c:v>
                </c:pt>
                <c:pt idx="2">
                  <c:v>0.58000000000000007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D1-4CAE-8CE7-0A77B7359C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291072"/>
        <c:axId val="98338304"/>
        <c:axId val="0"/>
      </c:bar3DChart>
      <c:catAx>
        <c:axId val="98291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338304"/>
        <c:crosses val="autoZero"/>
        <c:auto val="1"/>
        <c:lblAlgn val="ctr"/>
        <c:lblOffset val="100"/>
        <c:noMultiLvlLbl val="0"/>
      </c:catAx>
      <c:valAx>
        <c:axId val="98338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100">
                    <a:latin typeface="Times New Roman" pitchFamily="18" charset="0"/>
                    <a:cs typeface="Times New Roman" pitchFamily="18" charset="0"/>
                  </a:rPr>
                  <a:t>Количество</a:t>
                </a:r>
                <a:r>
                  <a:rPr lang="ru-RU" sz="1100" baseline="0">
                    <a:latin typeface="Times New Roman" pitchFamily="18" charset="0"/>
                    <a:cs typeface="Times New Roman" pitchFamily="18" charset="0"/>
                  </a:rPr>
                  <a:t> вредных веществ, л</a:t>
                </a:r>
                <a:endParaRPr lang="ru-RU" sz="11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7.0847193624986954E-2"/>
              <c:y val="0.245774999560523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9829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Диаграмма</a:t>
            </a:r>
            <a:r>
              <a:rPr lang="ru-RU" sz="1400" b="0" baseline="0" dirty="0">
                <a:latin typeface="Times New Roman" pitchFamily="18" charset="0"/>
                <a:cs typeface="Times New Roman" pitchFamily="18" charset="0"/>
              </a:rPr>
              <a:t> количества вредных веществ попадающих в ОС в результате работы автотранспорта на ВПП 1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B32C16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0-B397-4AF1-B244-C0AFAA89EE7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B397-4AF1-B244-C0AFAA89EE7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B397-4AF1-B244-C0AFAA89EE7F}"/>
              </c:ext>
            </c:extLst>
          </c:dPt>
          <c:cat>
            <c:strRef>
              <c:f>Лист1!$I$9:$K$9</c:f>
              <c:strCache>
                <c:ptCount val="3"/>
                <c:pt idx="0">
                  <c:v>Угарный газ</c:v>
                </c:pt>
                <c:pt idx="1">
                  <c:v>Углеводороды</c:v>
                </c:pt>
                <c:pt idx="2">
                  <c:v>Диоксид азота</c:v>
                </c:pt>
              </c:strCache>
            </c:strRef>
          </c:cat>
          <c:val>
            <c:numRef>
              <c:f>Лист1!$I$10:$K$10</c:f>
              <c:numCache>
                <c:formatCode>General</c:formatCode>
                <c:ptCount val="3"/>
                <c:pt idx="0">
                  <c:v>149.678</c:v>
                </c:pt>
                <c:pt idx="1">
                  <c:v>28.599</c:v>
                </c:pt>
                <c:pt idx="2">
                  <c:v>19.14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97-4AF1-B244-C0AFAA89EE7F}"/>
            </c:ext>
          </c:extLst>
        </c:ser>
        <c:ser>
          <c:idx val="1"/>
          <c:order val="1"/>
          <c:invertIfNegative val="0"/>
          <c:dLbls>
            <c:dLbl>
              <c:idx val="2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97-4AF1-B244-C0AFAA89EE7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Лист1!$I$9:$K$9</c:f>
              <c:strCache>
                <c:ptCount val="3"/>
                <c:pt idx="0">
                  <c:v>Угарный газ</c:v>
                </c:pt>
                <c:pt idx="1">
                  <c:v>Углеводороды</c:v>
                </c:pt>
                <c:pt idx="2">
                  <c:v>Диоксид азота</c:v>
                </c:pt>
              </c:strCache>
            </c:strRef>
          </c:cat>
          <c:val>
            <c:numRef>
              <c:f>Лист1!$I$11:$K$11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B397-4AF1-B244-C0AFAA89E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995456"/>
        <c:axId val="100997376"/>
        <c:axId val="0"/>
      </c:bar3DChart>
      <c:catAx>
        <c:axId val="100995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00997376"/>
        <c:crosses val="autoZero"/>
        <c:auto val="1"/>
        <c:lblAlgn val="ctr"/>
        <c:lblOffset val="100"/>
        <c:noMultiLvlLbl val="0"/>
      </c:catAx>
      <c:valAx>
        <c:axId val="1009973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b="0" dirty="0" smtClean="0">
                    <a:latin typeface="Times New Roman" pitchFamily="18" charset="0"/>
                    <a:cs typeface="Times New Roman" pitchFamily="18" charset="0"/>
                  </a:rPr>
                  <a:t>Количество</a:t>
                </a:r>
                <a:r>
                  <a:rPr lang="ru-RU" sz="1200" b="0" baseline="0" dirty="0" smtClean="0">
                    <a:latin typeface="Times New Roman" pitchFamily="18" charset="0"/>
                    <a:cs typeface="Times New Roman" pitchFamily="18" charset="0"/>
                  </a:rPr>
                  <a:t> вредных веществ, л</a:t>
                </a:r>
                <a:endParaRPr lang="ru-RU" sz="1200" b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6.5501246343554753E-2"/>
              <c:y val="0.2263535915330101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0995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Лист1!$I$8</c:f>
              <c:strCache>
                <c:ptCount val="1"/>
                <c:pt idx="0">
                  <c:v>Доступное количество воздуха для разбавления выделившихся вредных веществ,м3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021393010624259E-2"/>
                  <c:y val="-5.662642169728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E1-4C43-BA67-BD88E822D9A8}"/>
                </c:ext>
              </c:extLst>
            </c:dLbl>
            <c:dLbl>
              <c:idx val="1"/>
              <c:layout>
                <c:manualLayout>
                  <c:x val="-6.4136825227152404E-3"/>
                  <c:y val="-3.6458535758072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E1-4C43-BA67-BD88E822D9A8}"/>
                </c:ext>
              </c:extLst>
            </c:dLbl>
            <c:dLbl>
              <c:idx val="2"/>
              <c:layout>
                <c:manualLayout>
                  <c:x val="-2.1378941742383802E-3"/>
                  <c:y val="-3.6458535758072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E1-4C43-BA67-BD88E822D9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Лист1!$I$9:$I$11</c:f>
              <c:numCache>
                <c:formatCode>#,##0.00</c:formatCode>
                <c:ptCount val="3"/>
                <c:pt idx="0">
                  <c:v>4971.45</c:v>
                </c:pt>
                <c:pt idx="1">
                  <c:v>4971.45</c:v>
                </c:pt>
                <c:pt idx="2">
                  <c:v>4971.45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E1-4C43-BA67-BD88E822D9A8}"/>
            </c:ext>
          </c:extLst>
        </c:ser>
        <c:ser>
          <c:idx val="1"/>
          <c:order val="1"/>
          <c:tx>
            <c:strRef>
              <c:f>Лист1!$J$8</c:f>
              <c:strCache>
                <c:ptCount val="1"/>
                <c:pt idx="0">
                  <c:v>Суммарное количество чистого воздуха, необходимое для разбавления выделившихся вредных веществ,м3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852E-2"/>
                  <c:y val="-3.2388663967611392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68</a:t>
                    </a:r>
                    <a:r>
                      <a:rPr lang="ru-RU" sz="900"/>
                      <a:t>1</a:t>
                    </a:r>
                    <a:r>
                      <a:rPr lang="en-US" sz="900"/>
                      <a:t> </a:t>
                    </a:r>
                    <a:r>
                      <a:rPr lang="ru-RU" sz="900"/>
                      <a:t>4</a:t>
                    </a:r>
                    <a:r>
                      <a:rPr lang="en-US" sz="900"/>
                      <a:t>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E1-4C43-BA67-BD88E822D9A8}"/>
                </c:ext>
              </c:extLst>
            </c:dLbl>
            <c:dLbl>
              <c:idx val="1"/>
              <c:layout>
                <c:manualLayout>
                  <c:x val="3.0864197530864852E-2"/>
                  <c:y val="-2.4291497975708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E1-4C43-BA67-BD88E822D9A8}"/>
                </c:ext>
              </c:extLst>
            </c:dLbl>
            <c:dLbl>
              <c:idx val="2"/>
              <c:layout>
                <c:manualLayout>
                  <c:x val="3.4979423868312792E-2"/>
                  <c:y val="-3.2388663967611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E1-4C43-BA67-BD88E822D9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Лист1!$J$9:$J$11</c:f>
              <c:numCache>
                <c:formatCode>#,##0</c:formatCode>
                <c:ptCount val="3"/>
                <c:pt idx="0">
                  <c:v>684155</c:v>
                </c:pt>
                <c:pt idx="1">
                  <c:v>755900</c:v>
                </c:pt>
                <c:pt idx="2" formatCode="#,##0.00">
                  <c:v>603411.6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E1-4C43-BA67-BD88E822D9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665024"/>
        <c:axId val="103765888"/>
        <c:axId val="0"/>
      </c:bar3DChart>
      <c:catAx>
        <c:axId val="1036650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765888"/>
        <c:crosses val="autoZero"/>
        <c:auto val="1"/>
        <c:lblAlgn val="ctr"/>
        <c:lblOffset val="100"/>
        <c:noMultiLvlLbl val="0"/>
      </c:catAx>
      <c:valAx>
        <c:axId val="10376588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036650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2501860498548292E-2"/>
          <c:y val="7.8386352133713762E-3"/>
          <c:w val="0.89343782185454657"/>
          <c:h val="0.221127442403032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Лист1!$I$8</c:f>
              <c:strCache>
                <c:ptCount val="1"/>
                <c:pt idx="0">
                  <c:v>Доступное количество воздуха для разбавления выделившихся вредных веществ,м3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633900033852555E-2"/>
                  <c:y val="-3.5820895522388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7-4893-B11A-4E424183C34C}"/>
                </c:ext>
              </c:extLst>
            </c:dLbl>
            <c:dLbl>
              <c:idx val="1"/>
              <c:layout>
                <c:manualLayout>
                  <c:x val="-1.340033500837556E-2"/>
                  <c:y val="-2.3880597014925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7-4893-B11A-4E424183C34C}"/>
                </c:ext>
              </c:extLst>
            </c:dLbl>
            <c:dLbl>
              <c:idx val="2"/>
              <c:layout>
                <c:manualLayout>
                  <c:x val="-2.6800670016751137E-2"/>
                  <c:y val="-2.3880597014925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7-4893-B11A-4E424183C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Лист1!$I$9:$I$11</c:f>
              <c:numCache>
                <c:formatCode>#,##0.00</c:formatCode>
                <c:ptCount val="3"/>
                <c:pt idx="0">
                  <c:v>2163.645</c:v>
                </c:pt>
                <c:pt idx="1">
                  <c:v>2163.645</c:v>
                </c:pt>
                <c:pt idx="2">
                  <c:v>2163.645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67-4893-B11A-4E424183C34C}"/>
            </c:ext>
          </c:extLst>
        </c:ser>
        <c:ser>
          <c:idx val="1"/>
          <c:order val="1"/>
          <c:tx>
            <c:strRef>
              <c:f>Лист1!$J$8</c:f>
              <c:strCache>
                <c:ptCount val="1"/>
                <c:pt idx="0">
                  <c:v>Суммарное количество чистого воздуха, необходимое для разбавления выделившихся вредных веществ,м3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800670016751137E-2"/>
                  <c:y val="-3.9800995024876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7-4893-B11A-4E424183C34C}"/>
                </c:ext>
              </c:extLst>
            </c:dLbl>
            <c:dLbl>
              <c:idx val="1"/>
              <c:layout>
                <c:manualLayout>
                  <c:x val="2.0100502512562814E-2"/>
                  <c:y val="-2.3880597014925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7-4893-B11A-4E424183C34C}"/>
                </c:ext>
              </c:extLst>
            </c:dLbl>
            <c:dLbl>
              <c:idx val="2"/>
              <c:layout>
                <c:manualLayout>
                  <c:x val="2.4567280848687867E-2"/>
                  <c:y val="-2.3880597014925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7-4893-B11A-4E424183C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Лист1!$J$9:$J$11</c:f>
              <c:numCache>
                <c:formatCode>#,##0</c:formatCode>
                <c:ptCount val="3"/>
                <c:pt idx="0">
                  <c:v>28560</c:v>
                </c:pt>
                <c:pt idx="1">
                  <c:v>25413.3</c:v>
                </c:pt>
                <c:pt idx="2" formatCode="#,##0.00">
                  <c:v>31088.3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F67-4893-B11A-4E424183C3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409408"/>
        <c:axId val="49411200"/>
        <c:axId val="0"/>
      </c:bar3DChart>
      <c:catAx>
        <c:axId val="49409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49411200"/>
        <c:crosses val="autoZero"/>
        <c:auto val="1"/>
        <c:lblAlgn val="ctr"/>
        <c:lblOffset val="100"/>
        <c:noMultiLvlLbl val="0"/>
      </c:catAx>
      <c:valAx>
        <c:axId val="4941120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49409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422307264830338"/>
          <c:y val="2.1670438442503433E-2"/>
          <c:w val="0.81479105627622683"/>
          <c:h val="0.2549775429643287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DF2E-452F-8470-EF752927FF7D}"/>
              </c:ext>
            </c:extLst>
          </c:dPt>
          <c:cat>
            <c:strRef>
              <c:f>Лист1!$L$8:$V$8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Среднее значение</c:v>
                </c:pt>
              </c:strCache>
            </c:strRef>
          </c:cat>
          <c:val>
            <c:numRef>
              <c:f>Лист1!$L$9:$V$9</c:f>
              <c:numCache>
                <c:formatCode>0%</c:formatCode>
                <c:ptCount val="11"/>
                <c:pt idx="0">
                  <c:v>0.4</c:v>
                </c:pt>
                <c:pt idx="1">
                  <c:v>0.55000000000000004</c:v>
                </c:pt>
                <c:pt idx="2">
                  <c:v>0.2</c:v>
                </c:pt>
                <c:pt idx="3">
                  <c:v>0.5</c:v>
                </c:pt>
                <c:pt idx="4">
                  <c:v>0</c:v>
                </c:pt>
                <c:pt idx="5">
                  <c:v>0</c:v>
                </c:pt>
                <c:pt idx="6">
                  <c:v>0.5</c:v>
                </c:pt>
                <c:pt idx="7">
                  <c:v>0.35000000000000031</c:v>
                </c:pt>
                <c:pt idx="8">
                  <c:v>0.2</c:v>
                </c:pt>
                <c:pt idx="9">
                  <c:v>0.30000000000000032</c:v>
                </c:pt>
                <c:pt idx="10">
                  <c:v>0.30000000000000032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2E-452F-8470-EF752927F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29094784"/>
        <c:axId val="50049408"/>
      </c:barChart>
      <c:catAx>
        <c:axId val="129094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049408"/>
        <c:crosses val="autoZero"/>
        <c:auto val="1"/>
        <c:lblAlgn val="ctr"/>
        <c:lblOffset val="100"/>
        <c:noMultiLvlLbl val="0"/>
      </c:catAx>
      <c:valAx>
        <c:axId val="500494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050" dirty="0"/>
                  <a:t>Степень</a:t>
                </a:r>
                <a:r>
                  <a:rPr lang="ru-RU" sz="1050" baseline="0" dirty="0"/>
                  <a:t> покрытия </a:t>
                </a:r>
                <a:r>
                  <a:rPr lang="ru-RU" sz="1050" baseline="0" dirty="0" err="1"/>
                  <a:t>лишаниками,%</a:t>
                </a:r>
                <a:endParaRPr lang="ru-RU" sz="1050" dirty="0"/>
              </a:p>
            </c:rich>
          </c:tx>
          <c:layout>
            <c:manualLayout>
              <c:xMode val="edge"/>
              <c:yMode val="edge"/>
              <c:x val="2.9254366271753412E-2"/>
              <c:y val="8.9877660609678528E-2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1290947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B41A-4F59-B083-BA925FFFB4D5}"/>
              </c:ext>
            </c:extLst>
          </c:dPt>
          <c:cat>
            <c:strRef>
              <c:f>Лист1!$I$6:$S$6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Среднее значение</c:v>
                </c:pt>
              </c:strCache>
            </c:strRef>
          </c:cat>
          <c:val>
            <c:numRef>
              <c:f>Лист1!$I$7:$S$7</c:f>
              <c:numCache>
                <c:formatCode>0%</c:formatCode>
                <c:ptCount val="11"/>
                <c:pt idx="0">
                  <c:v>0.15000000000000024</c:v>
                </c:pt>
                <c:pt idx="1">
                  <c:v>0</c:v>
                </c:pt>
                <c:pt idx="2" formatCode="0.00%">
                  <c:v>0.22500000000000001</c:v>
                </c:pt>
                <c:pt idx="3">
                  <c:v>0.05</c:v>
                </c:pt>
                <c:pt idx="4" formatCode="0.00%">
                  <c:v>0.17500000000000004</c:v>
                </c:pt>
                <c:pt idx="5">
                  <c:v>0.25</c:v>
                </c:pt>
                <c:pt idx="6">
                  <c:v>0.15000000000000024</c:v>
                </c:pt>
                <c:pt idx="7">
                  <c:v>0.1</c:v>
                </c:pt>
                <c:pt idx="8" formatCode="0.00%">
                  <c:v>7.5000000000000011E-2</c:v>
                </c:pt>
                <c:pt idx="9">
                  <c:v>0.1</c:v>
                </c:pt>
                <c:pt idx="10" formatCode="0.00%">
                  <c:v>0.1275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A-4F59-B083-BA925FFFB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52008448"/>
        <c:axId val="52009984"/>
      </c:barChart>
      <c:catAx>
        <c:axId val="52008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2009984"/>
        <c:crosses val="autoZero"/>
        <c:auto val="1"/>
        <c:lblAlgn val="ctr"/>
        <c:lblOffset val="100"/>
        <c:noMultiLvlLbl val="0"/>
      </c:catAx>
      <c:valAx>
        <c:axId val="520099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050"/>
                  <a:t>Степень</a:t>
                </a:r>
                <a:r>
                  <a:rPr lang="ru-RU" sz="1050" baseline="0"/>
                  <a:t> покрытия лишайниками,%</a:t>
                </a:r>
                <a:endParaRPr lang="ru-RU" sz="1050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520084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73A4-4150-97D2-8C50F1E6586B}"/>
              </c:ext>
            </c:extLst>
          </c:dPt>
          <c:cat>
            <c:strRef>
              <c:f>Лист1!$K$8:$U$8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Среднее значение</c:v>
                </c:pt>
              </c:strCache>
            </c:strRef>
          </c:cat>
          <c:val>
            <c:numRef>
              <c:f>Лист1!$K$9:$U$9</c:f>
              <c:numCache>
                <c:formatCode>0%</c:formatCode>
                <c:ptCount val="11"/>
                <c:pt idx="0">
                  <c:v>0.30000000000000032</c:v>
                </c:pt>
                <c:pt idx="1">
                  <c:v>0.5</c:v>
                </c:pt>
                <c:pt idx="2">
                  <c:v>0.15000000000000024</c:v>
                </c:pt>
                <c:pt idx="3">
                  <c:v>0.2</c:v>
                </c:pt>
                <c:pt idx="4">
                  <c:v>0.05</c:v>
                </c:pt>
                <c:pt idx="5">
                  <c:v>0.1</c:v>
                </c:pt>
                <c:pt idx="6" formatCode="0.00%">
                  <c:v>0.32500000000000107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 formatCode="0.00%">
                  <c:v>0.1925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A4-4150-97D2-8C50F1E65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67633536"/>
        <c:axId val="67635072"/>
      </c:barChart>
      <c:catAx>
        <c:axId val="67633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7635072"/>
        <c:crosses val="autoZero"/>
        <c:auto val="1"/>
        <c:lblAlgn val="ctr"/>
        <c:lblOffset val="100"/>
        <c:noMultiLvlLbl val="0"/>
      </c:catAx>
      <c:valAx>
        <c:axId val="67635072"/>
        <c:scaling>
          <c:orientation val="minMax"/>
        </c:scaling>
        <c:delete val="0"/>
        <c:axPos val="l"/>
        <c:majorGridlines/>
        <c:title>
          <c:overlay val="0"/>
        </c:title>
        <c:numFmt formatCode="0%" sourceLinked="1"/>
        <c:majorTickMark val="none"/>
        <c:minorTickMark val="none"/>
        <c:tickLblPos val="nextTo"/>
        <c:crossAx val="676335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0.48542</cdr:x>
      <cdr:y>0.30769</cdr:y>
    </cdr:from>
    <cdr:to>
      <cdr:x>0.56458</cdr:x>
      <cdr:y>0.37278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9325" y="990600"/>
          <a:ext cx="3619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0.49375</cdr:x>
      <cdr:y>0.28402</cdr:y>
    </cdr:from>
    <cdr:to>
      <cdr:x>0.57917</cdr:x>
      <cdr:y>0.35799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57425" y="914400"/>
          <a:ext cx="3905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0.48571</cdr:x>
      <cdr:y>0.07895</cdr:y>
    </cdr:from>
    <cdr:to>
      <cdr:x>0.6003</cdr:x>
      <cdr:y>0.19729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28892" y="214314"/>
          <a:ext cx="573026" cy="321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861</a:t>
          </a:r>
        </a:p>
      </cdr:txBody>
    </cdr:sp>
  </cdr:relSizeAnchor>
  <cdr:relSizeAnchor xmlns:cdr="http://schemas.openxmlformats.org/drawingml/2006/chartDrawing">
    <cdr:from>
      <cdr:x>0.66494</cdr:x>
      <cdr:y>0.05181</cdr:y>
    </cdr:from>
    <cdr:to>
      <cdr:x>0.77044</cdr:x>
      <cdr:y>0.15544</cdr:y>
    </cdr:to>
    <cdr:sp macro="" textlink="">
      <cdr:nvSpPr>
        <cdr:cNvPr id="5" name="TextBox 4"/>
        <cdr:cNvSpPr txBox="1"/>
      </cdr:nvSpPr>
      <cdr:spPr>
        <a:xfrm xmlns:a="http://schemas.openxmlformats.org/drawingml/2006/main" rot="10800000" flipV="1">
          <a:off x="3021105" y="142877"/>
          <a:ext cx="4793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914</a:t>
          </a:r>
        </a:p>
      </cdr:txBody>
    </cdr:sp>
  </cdr:relSizeAnchor>
  <cdr:relSizeAnchor xmlns:cdr="http://schemas.openxmlformats.org/drawingml/2006/chartDrawing">
    <cdr:from>
      <cdr:x>0.3</cdr:x>
      <cdr:y>0.15789</cdr:y>
    </cdr:from>
    <cdr:to>
      <cdr:x>0.40625</cdr:x>
      <cdr:y>0.25256</cdr:y>
    </cdr:to>
    <cdr:sp macro="" textlink="">
      <cdr:nvSpPr>
        <cdr:cNvPr id="6" name="TextBox 5"/>
        <cdr:cNvSpPr txBox="1"/>
      </cdr:nvSpPr>
      <cdr:spPr>
        <a:xfrm xmlns:a="http://schemas.openxmlformats.org/drawingml/2006/main" rot="10800000" flipV="1">
          <a:off x="1500198" y="428628"/>
          <a:ext cx="531321" cy="25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757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0.26431</cdr:x>
      <cdr:y>0.2168</cdr:y>
    </cdr:from>
    <cdr:to>
      <cdr:x>0.32828</cdr:x>
      <cdr:y>0.28455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1495425" y="762000"/>
          <a:ext cx="3619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0.26431</cdr:x>
      <cdr:y>0.21951</cdr:y>
    </cdr:from>
    <cdr:to>
      <cdr:x>0.33333</cdr:x>
      <cdr:y>0.27913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95425" y="771526"/>
          <a:ext cx="39052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/>
        </a:p>
      </cdr:txBody>
    </cdr:sp>
  </cdr:relSizeAnchor>
  <cdr:relSizeAnchor xmlns:cdr="http://schemas.openxmlformats.org/drawingml/2006/chartDrawing">
    <cdr:from>
      <cdr:x>0.4697</cdr:x>
      <cdr:y>0.29268</cdr:y>
    </cdr:from>
    <cdr:to>
      <cdr:x>0.55051</cdr:x>
      <cdr:y>0.35772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57475" y="1028700"/>
          <a:ext cx="457200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/>
        </a:p>
      </cdr:txBody>
    </cdr:sp>
  </cdr:relSizeAnchor>
  <cdr:relSizeAnchor xmlns:cdr="http://schemas.openxmlformats.org/drawingml/2006/chartDrawing">
    <cdr:from>
      <cdr:x>0.69192</cdr:x>
      <cdr:y>0.14634</cdr:y>
    </cdr:from>
    <cdr:to>
      <cdr:x>0.79966</cdr:x>
      <cdr:y>0.23306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14775" y="51435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0.10522</cdr:x>
      <cdr:y>0.24399</cdr:y>
    </cdr:from>
    <cdr:to>
      <cdr:x>0.2298</cdr:x>
      <cdr:y>0.50601</cdr:y>
    </cdr:to>
    <cdr:sp macro="" textlink="">
      <cdr:nvSpPr>
        <cdr:cNvPr id="6" name="TextBox 5"/>
        <cdr:cNvSpPr txBox="1"/>
      </cdr:nvSpPr>
      <cdr:spPr>
        <a:xfrm xmlns:a="http://schemas.openxmlformats.org/drawingml/2006/main" rot="16606936">
          <a:off x="428625" y="1133474"/>
          <a:ext cx="1038225" cy="70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0.00168</cdr:x>
      <cdr:y>0.52885</cdr:y>
    </cdr:from>
    <cdr:to>
      <cdr:x>0.18519</cdr:x>
      <cdr:y>0.7524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525" y="2095499"/>
          <a:ext cx="1038225" cy="885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0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0.28827</cdr:x>
      <cdr:y>0.17763</cdr:y>
    </cdr:from>
    <cdr:to>
      <cdr:x>0.3841</cdr:x>
      <cdr:y>0.25402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0758" y="570934"/>
          <a:ext cx="625217" cy="245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0.25542</cdr:x>
      <cdr:y>0.19986</cdr:y>
    </cdr:from>
    <cdr:to>
      <cdr:x>0.37587</cdr:x>
      <cdr:y>0.26654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66444" y="642372"/>
          <a:ext cx="78581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6,936</a:t>
          </a:r>
        </a:p>
      </cdr:txBody>
    </cdr:sp>
  </cdr:relSizeAnchor>
  <cdr:relSizeAnchor xmlns:cdr="http://schemas.openxmlformats.org/drawingml/2006/chartDrawing">
    <cdr:from>
      <cdr:x>0.50727</cdr:x>
      <cdr:y>0.62216</cdr:y>
    </cdr:from>
    <cdr:to>
      <cdr:x>0.61977</cdr:x>
      <cdr:y>0.70002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09518" y="1999694"/>
          <a:ext cx="733976" cy="250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1,126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0.3502</cdr:y>
    </cdr:from>
    <cdr:to>
      <cdr:x>0.16418</cdr:x>
      <cdr:y>0.62146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725510"/>
          <a:ext cx="785818" cy="561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00" dirty="0"/>
            <a:t>1-Утро</a:t>
          </a:r>
        </a:p>
        <a:p xmlns:a="http://schemas.openxmlformats.org/drawingml/2006/main">
          <a:r>
            <a:rPr lang="ru-RU" sz="1000" dirty="0"/>
            <a:t>2-День</a:t>
          </a:r>
        </a:p>
        <a:p xmlns:a="http://schemas.openxmlformats.org/drawingml/2006/main">
          <a:r>
            <a:rPr lang="ru-RU" sz="1000" dirty="0"/>
            <a:t>3-Вечер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0.01072</cdr:x>
      <cdr:y>0.43284</cdr:y>
    </cdr:from>
    <cdr:to>
      <cdr:x>0.15578</cdr:x>
      <cdr:y>0.69254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839" y="1082243"/>
          <a:ext cx="715035" cy="649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00" dirty="0"/>
            <a:t>1-Утро</a:t>
          </a:r>
        </a:p>
        <a:p xmlns:a="http://schemas.openxmlformats.org/drawingml/2006/main">
          <a:r>
            <a:rPr lang="ru-RU" sz="1000" dirty="0"/>
            <a:t>2-День</a:t>
          </a:r>
        </a:p>
        <a:p xmlns:a="http://schemas.openxmlformats.org/drawingml/2006/main">
          <a:r>
            <a:rPr lang="ru-RU" sz="1000" dirty="0"/>
            <a:t>3-Вечер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0.37199</cdr:x>
      <cdr:y>0.31322</cdr:y>
    </cdr:from>
    <cdr:to>
      <cdr:x>0.44415</cdr:x>
      <cdr:y>0.39943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800" y="1038225"/>
          <a:ext cx="4286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0.36495</cdr:x>
      <cdr:y>0.32945</cdr:y>
    </cdr:from>
    <cdr:to>
      <cdr:x>0.51286</cdr:x>
      <cdr:y>0.4344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2174" y="1076325"/>
          <a:ext cx="876301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/>
            <a:t>47,13%</a:t>
          </a:r>
        </a:p>
      </cdr:txBody>
    </cdr:sp>
  </cdr:relSizeAnchor>
  <cdr:relSizeAnchor xmlns:cdr="http://schemas.openxmlformats.org/drawingml/2006/chartDrawing">
    <cdr:from>
      <cdr:x>0.28571</cdr:x>
      <cdr:y>0.73171</cdr:y>
    </cdr:from>
    <cdr:to>
      <cdr:x>0.4026</cdr:x>
      <cdr:y>0.82927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71636" y="2143139"/>
          <a:ext cx="64294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22,6%</a:t>
          </a:r>
        </a:p>
      </cdr:txBody>
    </cdr:sp>
  </cdr:relSizeAnchor>
  <cdr:relSizeAnchor xmlns:cdr="http://schemas.openxmlformats.org/drawingml/2006/chartDrawing">
    <cdr:from>
      <cdr:x>0.12987</cdr:x>
      <cdr:y>0.60976</cdr:y>
    </cdr:from>
    <cdr:to>
      <cdr:x>0.25974</cdr:x>
      <cdr:y>0.73171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4380" y="1785949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13,24%</a:t>
          </a:r>
        </a:p>
      </cdr:txBody>
    </cdr:sp>
  </cdr:relSizeAnchor>
  <cdr:relSizeAnchor xmlns:cdr="http://schemas.openxmlformats.org/drawingml/2006/chartDrawing">
    <cdr:from>
      <cdr:x>0.11688</cdr:x>
      <cdr:y>0.46307</cdr:y>
    </cdr:from>
    <cdr:to>
      <cdr:x>0.2357</cdr:x>
      <cdr:y>0.51219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2942" y="1356312"/>
          <a:ext cx="653579" cy="143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12,81%</a:t>
          </a:r>
        </a:p>
      </cdr:txBody>
    </cdr:sp>
  </cdr:relSizeAnchor>
  <cdr:relSizeAnchor xmlns:cdr="http://schemas.openxmlformats.org/drawingml/2006/chartDrawing">
    <cdr:from>
      <cdr:x>0.14286</cdr:x>
      <cdr:y>0.26231</cdr:y>
    </cdr:from>
    <cdr:to>
      <cdr:x>0.24675</cdr:x>
      <cdr:y>0.31707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785818" y="768295"/>
          <a:ext cx="571504" cy="160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7,66%</a:t>
          </a:r>
        </a:p>
      </cdr:txBody>
    </cdr:sp>
  </cdr:relSizeAnchor>
  <cdr:relSizeAnchor xmlns:cdr="http://schemas.openxmlformats.org/drawingml/2006/chartDrawing">
    <cdr:from>
      <cdr:x>0.22078</cdr:x>
      <cdr:y>0.21094</cdr:y>
    </cdr:from>
    <cdr:to>
      <cdr:x>0.35065</cdr:x>
      <cdr:y>0.29268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1214446" y="617834"/>
          <a:ext cx="714380" cy="239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12,81 %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D2703-036B-45C3-8304-FB0E73F51763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B3C53-26AD-44A4-8208-F7A82A94C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7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B3C53-26AD-44A4-8208-F7A82A94CEF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86F4EC-7F70-40AA-A43F-2098AED381DE}" type="datetime1">
              <a:rPr lang="ru-RU" smtClean="0"/>
              <a:pPr/>
              <a:t>10.02.2021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8C1BB6-C45E-4CEE-B87C-75EB60C0F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159C-C516-4237-AB80-7EAA9B2A9F38}" type="datetime1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BB6-C45E-4CEE-B87C-75EB60C0F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F26D-13B1-4529-8F58-CA90299A7416}" type="datetime1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BB6-C45E-4CEE-B87C-75EB60C0F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23AC58-EC98-4A3F-8BD1-80D2B9FCAB0C}" type="datetime1">
              <a:rPr lang="ru-RU" smtClean="0"/>
              <a:pPr/>
              <a:t>10.02.2021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8C1BB6-C45E-4CEE-B87C-75EB60C0F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F3C8D23-CAC8-4B7D-B145-5CE1A20C591E}" type="datetime1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8C1BB6-C45E-4CEE-B87C-75EB60C0F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2D92-E638-4EB8-8497-54FE36EFA92C}" type="datetime1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BB6-C45E-4CEE-B87C-75EB60C0F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D333-DBB7-4A20-9D77-A3177E2C6305}" type="datetime1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BB6-C45E-4CEE-B87C-75EB60C0F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7A9905-72B0-4771-8D60-60AF6FFB5E9A}" type="datetime1">
              <a:rPr lang="ru-RU" smtClean="0"/>
              <a:pPr/>
              <a:t>10.02.2021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8C1BB6-C45E-4CEE-B87C-75EB60C0F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6967-43A5-425C-B25C-A092539F3117}" type="datetime1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BB6-C45E-4CEE-B87C-75EB60C0F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A593F0-5D1D-4759-92A6-291F72A64AF5}" type="datetime1">
              <a:rPr lang="ru-RU" smtClean="0"/>
              <a:pPr/>
              <a:t>10.02.2021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8C1BB6-C45E-4CEE-B87C-75EB60C0F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7EE845-F6FA-49E3-A08E-6025C4970D25}" type="datetime1">
              <a:rPr lang="ru-RU" smtClean="0"/>
              <a:pPr/>
              <a:t>10.02.2021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8C1BB6-C45E-4CEE-B87C-75EB60C0FA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03D912-1D77-4E3F-B548-0168C3133587}" type="datetime1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8C1BB6-C45E-4CEE-B87C-75EB60C0FA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lling-form.ru/turizm/3025/index.html" TargetMode="External"/><Relationship Id="rId2" Type="http://schemas.openxmlformats.org/officeDocument/2006/relationships/hyperlink" Target="https://studopedia.org/13-14244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928802"/>
            <a:ext cx="8286808" cy="207170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Комплексная экологическая оценка территории микрорайона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 </a:t>
            </a:r>
            <a:r>
              <a:rPr lang="ru-RU" sz="3200" dirty="0" err="1" smtClean="0">
                <a:solidFill>
                  <a:schemeClr val="tx1"/>
                </a:solidFill>
              </a:rPr>
              <a:t>Уралмаш</a:t>
            </a:r>
            <a:r>
              <a:rPr lang="ru-RU" sz="3200" dirty="0" smtClean="0">
                <a:solidFill>
                  <a:schemeClr val="tx1"/>
                </a:solidFill>
              </a:rPr>
              <a:t> »  города Екатеринбурга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6429396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г. Екатеринбург, 2020 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BB6-C45E-4CEE-B87C-75EB60C0FA72}" type="slidenum">
              <a:rPr lang="ru-RU" sz="3600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29220" y="5643578"/>
            <a:ext cx="3914780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 учитель географии: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Мясникова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Дарья Андреевна школы МАОУ СОШ№147,г.Екатеринбург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43075182"/>
              </p:ext>
            </p:extLst>
          </p:nvPr>
        </p:nvGraphicFramePr>
        <p:xfrm>
          <a:off x="357158" y="142852"/>
          <a:ext cx="4790906" cy="227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25613147"/>
              </p:ext>
            </p:extLst>
          </p:nvPr>
        </p:nvGraphicFramePr>
        <p:xfrm>
          <a:off x="3071802" y="2348880"/>
          <a:ext cx="5786478" cy="220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65998200"/>
              </p:ext>
            </p:extLst>
          </p:nvPr>
        </p:nvGraphicFramePr>
        <p:xfrm>
          <a:off x="214282" y="4417074"/>
          <a:ext cx="5643289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BB6-C45E-4CEE-B87C-75EB60C0FA72}" type="slidenum">
              <a:rPr lang="ru-RU" sz="3200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404664"/>
            <a:ext cx="2753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Динамика степени проективного покрытия лишайников на учетных площадках ВПП 1, %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905780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Динамика степени проективного покрытия лишайников на учетных площадках </a:t>
            </a:r>
            <a:r>
              <a:rPr lang="ru-RU" sz="1400" dirty="0" smtClean="0">
                <a:solidFill>
                  <a:prstClr val="black"/>
                </a:solidFill>
              </a:rPr>
              <a:t>ВПП 2, </a:t>
            </a:r>
            <a:r>
              <a:rPr lang="ru-RU" sz="1400" dirty="0">
                <a:solidFill>
                  <a:prstClr val="black"/>
                </a:solidFill>
              </a:rPr>
              <a:t>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4941168"/>
            <a:ext cx="2699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Динамика степени проективного покрытия лишайников на учетных площадках ВПП </a:t>
            </a:r>
            <a:r>
              <a:rPr lang="ru-RU" sz="1400" dirty="0" smtClean="0">
                <a:solidFill>
                  <a:prstClr val="black"/>
                </a:solidFill>
              </a:rPr>
              <a:t>3, </a:t>
            </a:r>
            <a:r>
              <a:rPr lang="ru-RU" sz="1400" dirty="0">
                <a:solidFill>
                  <a:prstClr val="black"/>
                </a:solidFill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BB6-C45E-4CEE-B87C-75EB60C0FA72}" type="slidenum">
              <a:rPr lang="ru-RU" sz="3200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14282" y="142852"/>
          <a:ext cx="50720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143504" y="500042"/>
            <a:ext cx="3357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жизненного состояния деревьев (по категориям) на временной ПП 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42844" y="2143116"/>
          <a:ext cx="5357850" cy="207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357818" y="2643182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Оценка жизненного состояния деревьев (по категориям) на временной ПП 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14282" y="4214818"/>
          <a:ext cx="514353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072066" y="4857760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Оценка жизненного состояния деревьев (по категориям) на временной ПП 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BB6-C45E-4CEE-B87C-75EB60C0FA72}" type="slidenum">
              <a:rPr lang="ru-RU" sz="3200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37954043"/>
              </p:ext>
            </p:extLst>
          </p:nvPr>
        </p:nvGraphicFramePr>
        <p:xfrm>
          <a:off x="323528" y="1124744"/>
          <a:ext cx="803240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60648"/>
            <a:ext cx="821537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значений индекса жизненного состояния древостоев по микрорайону «Уралмаш»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25144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Ln</a:t>
            </a:r>
            <a:r>
              <a:rPr lang="ru-RU" dirty="0"/>
              <a:t> </a:t>
            </a:r>
            <a:r>
              <a:rPr lang="ru-RU" dirty="0" smtClean="0"/>
              <a:t>90–100%  - «здоровые», </a:t>
            </a:r>
          </a:p>
          <a:p>
            <a:r>
              <a:rPr lang="ru-RU" dirty="0" err="1"/>
              <a:t>Ln</a:t>
            </a:r>
            <a:r>
              <a:rPr lang="ru-RU" dirty="0"/>
              <a:t> </a:t>
            </a:r>
            <a:r>
              <a:rPr lang="ru-RU" dirty="0" smtClean="0"/>
              <a:t>80–89 </a:t>
            </a:r>
            <a:r>
              <a:rPr lang="ru-RU" dirty="0"/>
              <a:t>% – «</a:t>
            </a:r>
            <a:r>
              <a:rPr lang="ru-RU" dirty="0" smtClean="0"/>
              <a:t>здоровые </a:t>
            </a:r>
            <a:r>
              <a:rPr lang="ru-RU" dirty="0"/>
              <a:t>с признаками ослабления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Ln</a:t>
            </a:r>
            <a:r>
              <a:rPr lang="ru-RU" dirty="0" smtClean="0"/>
              <a:t> 70–79 </a:t>
            </a:r>
            <a:r>
              <a:rPr lang="ru-RU" dirty="0"/>
              <a:t>% – «</a:t>
            </a:r>
            <a:r>
              <a:rPr lang="ru-RU" dirty="0" smtClean="0"/>
              <a:t>ослабленные»</a:t>
            </a:r>
          </a:p>
          <a:p>
            <a:r>
              <a:rPr lang="ru-RU" dirty="0" err="1" smtClean="0"/>
              <a:t>Ln</a:t>
            </a:r>
            <a:r>
              <a:rPr lang="ru-RU" dirty="0" smtClean="0"/>
              <a:t> 50–69 </a:t>
            </a:r>
            <a:r>
              <a:rPr lang="ru-RU" dirty="0"/>
              <a:t>% – «</a:t>
            </a:r>
            <a:r>
              <a:rPr lang="ru-RU" dirty="0" smtClean="0"/>
              <a:t>поврежденных»</a:t>
            </a:r>
          </a:p>
          <a:p>
            <a:r>
              <a:rPr lang="ru-RU" dirty="0" err="1" smtClean="0"/>
              <a:t>Ln</a:t>
            </a:r>
            <a:r>
              <a:rPr lang="ru-RU" dirty="0" smtClean="0"/>
              <a:t> 20–49 </a:t>
            </a:r>
            <a:r>
              <a:rPr lang="ru-RU" dirty="0"/>
              <a:t>% – «сильно поврежденных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Ln</a:t>
            </a:r>
            <a:r>
              <a:rPr lang="ru-RU" dirty="0" smtClean="0"/>
              <a:t> менее </a:t>
            </a:r>
            <a:r>
              <a:rPr lang="ru-RU" dirty="0"/>
              <a:t>20 % – «разрушенных».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BB6-C45E-4CEE-B87C-75EB60C0FA72}" type="slidenum">
              <a:rPr lang="ru-RU" sz="3200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500042"/>
            <a:ext cx="792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проведения эстетической оценки территории Парка «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Уралмаш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таковы: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00100" y="1785926"/>
            <a:ext cx="7215238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 исследуемого участка: всего 0,5 га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Психолого-эстетическая оценки территории  - 4 балла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Географо-эстетическая оценка территории  - 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балла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Суммарный балл эстетической оценки  - 7 баллов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58246" cy="88290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Эколого-экономический анализ Орджоникидзевского района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8C1BB6-C45E-4CEE-B87C-75EB60C0FA72}" type="slidenum">
              <a:rPr lang="ru-RU" sz="3200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03801648"/>
              </p:ext>
            </p:extLst>
          </p:nvPr>
        </p:nvGraphicFramePr>
        <p:xfrm>
          <a:off x="1071538" y="1285860"/>
          <a:ext cx="700092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BB6-C45E-4CEE-B87C-75EB60C0FA72}" type="slidenum">
              <a:rPr lang="ru-RU" sz="3200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81812761"/>
              </p:ext>
            </p:extLst>
          </p:nvPr>
        </p:nvGraphicFramePr>
        <p:xfrm>
          <a:off x="285720" y="214290"/>
          <a:ext cx="592935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43636" y="1357298"/>
            <a:ext cx="262952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бюджета в Орджоникидзевском районе за 2017 год, %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61993112"/>
              </p:ext>
            </p:extLst>
          </p:nvPr>
        </p:nvGraphicFramePr>
        <p:xfrm>
          <a:off x="2000232" y="3357562"/>
          <a:ext cx="5937334" cy="320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7143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714356"/>
            <a:ext cx="8250710" cy="6143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Результаты исследования показали, что основными загрязняющими веществами являются угарный газ, углеводороды и диоксид азота. На ВПП 1и 2 наблюдалось наибольшее количество автотранспорта в вечернее время суток, также на этих ПП количество чистого воздуха недостаточно для разбавления выделившихся вредных веществ в результате деятельности автотранспортных средств.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результатам оценки качества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воздушной среды методом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лихеноиндикации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была отмечена низкая степень покрытия лишайниками на ВПП, из чего следует, что воздух микрорайона является загрязненным.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Состояние жизненности древостоев на ВПП 1 и 3 отмечается как сильно поврежденное (сильно ослабленное), а на ВПП 2 поврежденное (ослабленное</a:t>
            </a:r>
            <a:r>
              <a:rPr lang="ru-RU" sz="1600" dirty="0" smtClean="0"/>
              <a:t>).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эстетической оценки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ландшафтов на ВПП 3 в Парке «Уралмаш» показало высокую антропогенную нагрузку на парковую зону, загрязненность территории и испорченность ландшафта.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образом, учитывая близость к автомагистрали жилых и общественных зданий, состояние воздушной среды микрорайона можно отнести к экологически вредным. </a:t>
            </a:r>
          </a:p>
          <a:p>
            <a:pPr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Орджоникидзевского района выделяется крайне недостаточно денежных средств на улучшение экологической ситуации и благоустройства в районе при наличии большого количества комплексов предприятий различных отраслей. Тем самым неблагополучное состояние среды может в дальнейшем привести к ухудшению состояния жизни горожан, а так же к полной деградации растительного мира.</a:t>
            </a:r>
          </a:p>
          <a:p>
            <a:pPr fontAlgn="base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8C1BB6-C45E-4CEE-B87C-75EB60C0FA72}" type="slidenum">
              <a:rPr lang="ru-RU" sz="3200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972452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215370" cy="5259530"/>
          </a:xfrm>
        </p:spPr>
        <p:txBody>
          <a:bodyPr/>
          <a:lstStyle/>
          <a:p>
            <a:r>
              <a:rPr lang="ru-RU" sz="2000" i="1" dirty="0" smtClean="0"/>
              <a:t>Целью данной работы является: </a:t>
            </a:r>
            <a:r>
              <a:rPr lang="ru-RU" sz="2000" dirty="0" smtClean="0"/>
              <a:t>анализ степени загрязнения атмосферы микрорайона «</a:t>
            </a:r>
            <a:r>
              <a:rPr lang="ru-RU" sz="2000" dirty="0" err="1" smtClean="0"/>
              <a:t>Уралмаш</a:t>
            </a:r>
            <a:r>
              <a:rPr lang="ru-RU" sz="2000" dirty="0" smtClean="0"/>
              <a:t>» как крупного промышленного центра Екатеринбурга.</a:t>
            </a:r>
          </a:p>
          <a:p>
            <a:endParaRPr lang="ru-RU" sz="2000" dirty="0" smtClean="0"/>
          </a:p>
          <a:p>
            <a:r>
              <a:rPr lang="ru-RU" u="sng" dirty="0" smtClean="0"/>
              <a:t>В моей работе были поставлены задачи:</a:t>
            </a:r>
          </a:p>
          <a:p>
            <a:pPr>
              <a:buNone/>
            </a:pPr>
            <a:r>
              <a:rPr lang="ru-RU" sz="2000" dirty="0" smtClean="0"/>
              <a:t>1.Изучить степень загрязнения атмосферы в результате работы автотранспорта; </a:t>
            </a:r>
          </a:p>
          <a:p>
            <a:pPr>
              <a:buNone/>
            </a:pPr>
            <a:r>
              <a:rPr lang="ru-RU" sz="2000" dirty="0" smtClean="0"/>
              <a:t>2.Определить качество воздушной среды методом </a:t>
            </a:r>
            <a:r>
              <a:rPr lang="ru-RU" sz="2000" dirty="0" err="1" smtClean="0"/>
              <a:t>лихеноидикации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3.Оценить жизненное состояние древостоев; </a:t>
            </a:r>
          </a:p>
          <a:p>
            <a:pPr>
              <a:buNone/>
            </a:pPr>
            <a:r>
              <a:rPr lang="ru-RU" sz="2000" dirty="0" smtClean="0"/>
              <a:t>4.Оценить эстетическую ценность парка «</a:t>
            </a:r>
            <a:r>
              <a:rPr lang="ru-RU" sz="2000" dirty="0" err="1" smtClean="0"/>
              <a:t>Уралмаш</a:t>
            </a:r>
            <a:r>
              <a:rPr lang="ru-RU" sz="2000" dirty="0" smtClean="0"/>
              <a:t>»;</a:t>
            </a:r>
          </a:p>
          <a:p>
            <a:pPr>
              <a:buNone/>
            </a:pPr>
            <a:r>
              <a:rPr lang="ru-RU" sz="2000" dirty="0" smtClean="0"/>
              <a:t>5.Изучить эколого-экономическую ситуацию в </a:t>
            </a:r>
            <a:r>
              <a:rPr lang="ru-RU" sz="2000" dirty="0" err="1" smtClean="0"/>
              <a:t>Орджоникидзевксом</a:t>
            </a:r>
            <a:r>
              <a:rPr lang="ru-RU" sz="2000" dirty="0" smtClean="0"/>
              <a:t> районе.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8C1BB6-C45E-4CEE-B87C-75EB60C0FA72}" type="slidenum">
              <a:rPr lang="ru-RU" sz="3600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043890" cy="4902340"/>
          </a:xfrm>
        </p:spPr>
        <p:txBody>
          <a:bodyPr/>
          <a:lstStyle/>
          <a:p>
            <a:r>
              <a:rPr lang="ru-RU" sz="2000" dirty="0" smtClean="0"/>
              <a:t>Актуальность выбранной темы обусловлена тем, что город Екатеринбург—большой промышленный мегаполис на Урале с высоким уровнем загрязнения окружающей среды от автомобильного транспорта. Автотранспорт считается основным источником загрязнения воздуха города. Основная часть всех выбросов в атмосферу приходится на автомобили, и это около 70%.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8C1BB6-C45E-4CEE-B87C-75EB60C0FA72}" type="slidenum">
              <a:rPr lang="ru-RU" sz="3600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Местоположение временных пробных площадей (ВПП)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8C1BB6-C45E-4CEE-B87C-75EB60C0FA72}" type="slidenum">
              <a:rPr lang="ru-RU" sz="3600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в презентаци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8001056" cy="4759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44" y="5715016"/>
            <a:ext cx="7786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Временные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пробные площади (ВПП):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ВПП1  - ул. Машиностроителей у дороги с интенсивным движением автотранспорта;</a:t>
            </a: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ВПП2 - улица Калинина во дворе домов: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ВПП3 -  Летний Парк «Уралмаш»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01014" cy="5715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работе по изучению комплексной экологической оценки микрорайона «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Уралмаш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была использована :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001056" cy="5572164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Методика расчетной оценки количества выбросов вредных веществ в воздухе от автотранспорта;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Алексеев С.В., Груздева Н.В., Гущина Э.В. Экологический практикум школьника: Учебное пособие для учащихся- Самара: Корпорация «Федоров», Издательство «Учебная литература» ,2005.- 226с.-(Элективный курс для старшей профильной школы).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Методика определения качества воздушной среды методом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лихеноиндикации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*(«Методика измерения относительной численности лишайников»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Режим доступа: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https://studopedia.org/13-14244.html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- свободный. Дата обращения 10.05.2018).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Методика оценки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жизненного состояния деревьев и древостоев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В.А. Алексеева (1989, 1990), дополненная С.М.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Бебия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(2000);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*(Алексеев В.А. Диагностика жизненного состояния деревьев и древостоев // Лесоведение. – 1989. – №4, С 51-57).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Методика проведения эстетической оценки территории с целью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заповедания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*(«Методические рекомендации относительно проведения эстетической оценки территории с целью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заповедания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Режим доступа: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http://filling-form.ru/turizm/3025/index.html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-свободный. Дата обращения 21.04.2018.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8C1BB6-C45E-4CEE-B87C-75EB60C0FA72}" type="slidenum">
              <a:rPr lang="ru-RU" sz="3600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072494" cy="10001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единиц автотранспорта на ВПП 1,2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76056505"/>
              </p:ext>
            </p:extLst>
          </p:nvPr>
        </p:nvGraphicFramePr>
        <p:xfrm>
          <a:off x="357158" y="1071546"/>
          <a:ext cx="5294962" cy="314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4143380"/>
            <a:ext cx="4286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График динамики численности автомобильного транспорта на временной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пробной площади (ВПП)1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(улица Машиностроителей)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8403896"/>
              </p:ext>
            </p:extLst>
          </p:nvPr>
        </p:nvGraphicFramePr>
        <p:xfrm>
          <a:off x="3995936" y="3140968"/>
          <a:ext cx="4545259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39631" y="6165304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График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динамика численности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автомобильного транспорта на ВПП 2 (улица Калинина)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8C1BB6-C45E-4CEE-B87C-75EB60C0FA72}" type="slidenum">
              <a:rPr lang="ru-RU" sz="3600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C1BB6-C45E-4CEE-B87C-75EB60C0FA72}" type="slidenum">
              <a:rPr lang="ru-RU" sz="3600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25162445"/>
              </p:ext>
            </p:extLst>
          </p:nvPr>
        </p:nvGraphicFramePr>
        <p:xfrm>
          <a:off x="1619672" y="3501008"/>
          <a:ext cx="6524228" cy="321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00826" y="5643578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0,58</a:t>
            </a:r>
            <a:endParaRPr lang="ru-RU" sz="12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08871511"/>
              </p:ext>
            </p:extLst>
          </p:nvPr>
        </p:nvGraphicFramePr>
        <p:xfrm>
          <a:off x="251520" y="0"/>
          <a:ext cx="6677934" cy="326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14480" y="642918"/>
            <a:ext cx="92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149,678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2000240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28,599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2143116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19,14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286380" y="833446"/>
            <a:ext cx="34290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превышений суммарного количества чистого воздуха необходимого для разбавления выделившихся вредных веществ над доступным количеством по ПП 1(улица Машиностроителей)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76578569"/>
              </p:ext>
            </p:extLst>
          </p:nvPr>
        </p:nvGraphicFramePr>
        <p:xfrm>
          <a:off x="142844" y="0"/>
          <a:ext cx="550927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55178197"/>
              </p:ext>
            </p:extLst>
          </p:nvPr>
        </p:nvGraphicFramePr>
        <p:xfrm>
          <a:off x="2786050" y="3357562"/>
          <a:ext cx="5927074" cy="3309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3573016"/>
            <a:ext cx="2917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dirty="0" smtClean="0"/>
              <a:t>Динамика превышений суммарного количества чистого воздуха необходимого для разбавления выделившихся вредных веществ над доступным количеством по временной  ПП 2 (улица Калинина)</a:t>
            </a:r>
            <a:endParaRPr lang="ru-RU" sz="1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8C1BB6-C45E-4CEE-B87C-75EB60C0FA72}" type="slidenum">
              <a:rPr lang="ru-RU" sz="3600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86842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лишайник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Фисция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звездчатая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Physcia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stellaris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EDtk7dWVw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64710" y="3286124"/>
            <a:ext cx="2536049" cy="3381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8C1BB6-C45E-4CEE-B87C-75EB60C0FA72}" type="slidenum">
              <a:rPr lang="ru-RU" sz="3600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mc6IagSiU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785794"/>
            <a:ext cx="2518172" cy="3357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540735_1c1aeeaf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4282" y="714356"/>
            <a:ext cx="3286148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2469</TotalTime>
  <Words>902</Words>
  <Application>Microsoft Office PowerPoint</Application>
  <PresentationFormat>Экран (4:3)</PresentationFormat>
  <Paragraphs>118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Schoolbook</vt:lpstr>
      <vt:lpstr>Courier New</vt:lpstr>
      <vt:lpstr>Times New Roman</vt:lpstr>
      <vt:lpstr>Wingdings</vt:lpstr>
      <vt:lpstr>Wingdings 2</vt:lpstr>
      <vt:lpstr>Эркер</vt:lpstr>
      <vt:lpstr>Презентация PowerPoint</vt:lpstr>
      <vt:lpstr>Цель и задачи</vt:lpstr>
      <vt:lpstr>Актуальность темы</vt:lpstr>
      <vt:lpstr>Местоположение временных пробных площадей (ВПП)</vt:lpstr>
      <vt:lpstr>В работе по изучению комплексной экологической оценки микрорайона «Уралмаш» была использована :</vt:lpstr>
      <vt:lpstr>Количество единиц автотранспорта на ВПП 1,2  </vt:lpstr>
      <vt:lpstr>Презентация PowerPoint</vt:lpstr>
      <vt:lpstr>Презентация PowerPoint</vt:lpstr>
      <vt:lpstr>лишайник Фисция звездчатая (Physcia stellaris) 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Эколого-экономический анализ Орджоникидзевского района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darya</cp:lastModifiedBy>
  <cp:revision>209</cp:revision>
  <dcterms:created xsi:type="dcterms:W3CDTF">2018-06-07T09:16:36Z</dcterms:created>
  <dcterms:modified xsi:type="dcterms:W3CDTF">2021-02-10T14:04:49Z</dcterms:modified>
</cp:coreProperties>
</file>