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42B73-35E5-4C90-8299-862EF3512E9B}" type="datetimeFigureOut">
              <a:rPr lang="ru-RU" smtClean="0"/>
              <a:t>15.06.2021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D7E45-36A9-482B-B5F1-61C3B108F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D7E45-36A9-482B-B5F1-61C3B108F61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41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Длинные строки текста воспринимаются хуже коротких. Если есть возможность, текстовые блоки лучше разбивать на колонки.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72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D7E45-36A9-482B-B5F1-61C3B108F61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6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F884-2EE1-48D2-BF76-176AD423CBED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8B0B-671F-4DCA-80C1-D484E4AEBE84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F27B-2E78-4AC6-B862-3B8C42252E8F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44C0-B34B-4645-A8D8-E17672628C66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A7DE-372F-4A0C-84B6-CA29C2075218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2788C-E36D-4943-9AFC-CBAB0FB74EED}" type="datetime1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24A8-A85F-4437-BD1B-EEB4DB0DC7EE}" type="datetime1">
              <a:rPr lang="ru-RU" smtClean="0"/>
              <a:t>15.06.2021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A1FC6-818E-477C-B065-1386E80BA2EC}" type="datetime1">
              <a:rPr lang="ru-RU" smtClean="0"/>
              <a:t>15.06.2021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4A01-5A87-419B-BF19-7DDD9BD08A93}" type="datetime1">
              <a:rPr lang="ru-RU" smtClean="0"/>
              <a:t>15.06.2021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A3A0-7C24-4EDE-9C1B-8FBCAD3FF789}" type="datetime1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4BDF-A8E4-4104-9794-71F6F3410B4A}" type="datetime1">
              <a:rPr lang="ru-RU" smtClean="0"/>
              <a:t>15.06.2021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2DF1-89FB-4D76-A34F-28BB5D030B04}" type="datetime1">
              <a:rPr lang="ru-RU" smtClean="0"/>
              <a:t>15.06.2021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Задачи на ветвления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Язык программирования Питон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7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37041" y="25192"/>
                <a:ext cx="5120621" cy="1353334"/>
              </a:xfr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/>
              </a:bodyPr>
              <a:lstStyle/>
              <a:p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𝒔𝒊𝒏𝒙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e>
                            </m:rad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𝟕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𝟕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𝒄𝒐𝒔𝒙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,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𝟖</m:t>
                                </m:r>
                              </m:e>
                            </m:d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&lt;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𝟕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90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7041" y="25192"/>
                <a:ext cx="5120621" cy="1353334"/>
              </a:xfrm>
              <a:blipFill rotWithShape="0">
                <a:blip r:embed="rId2"/>
                <a:stretch>
                  <a:fillRect t="-7658" b="-1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Содержимое 3"/>
          <p:cNvSpPr txBox="1">
            <a:spLocks/>
          </p:cNvSpPr>
          <p:nvPr/>
        </p:nvSpPr>
        <p:spPr bwMode="auto">
          <a:xfrm>
            <a:off x="251520" y="1570888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1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7,2912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652120" y="620688"/>
            <a:ext cx="1537258" cy="443529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начало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5611211" y="1258639"/>
            <a:ext cx="1609600" cy="4686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Ввод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, a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5751802" y="1917769"/>
            <a:ext cx="1437788" cy="1085850"/>
          </a:xfrm>
          <a:prstGeom prst="flowChartDecisi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a&gt;7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44008" y="2460694"/>
            <a:ext cx="11077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189378" y="2460694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4652264" y="2460694"/>
            <a:ext cx="0" cy="22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7774008" y="2460694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>
            <a:off x="6470696" y="1727269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>
            <a:off x="6445097" y="1064217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15"/>
              <p:cNvSpPr>
                <a:spLocks noChangeArrowheads="1"/>
              </p:cNvSpPr>
              <p:nvPr/>
            </p:nvSpPr>
            <p:spPr bwMode="auto">
              <a:xfrm>
                <a:off x="4932040" y="3659953"/>
                <a:ext cx="2189249" cy="621030"/>
              </a:xfrm>
              <a:prstGeom prst="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1800" b="1" dirty="0" smtClean="0">
                    <a:solidFill>
                      <a:schemeClr val="tx1"/>
                    </a:solidFill>
                  </a:rPr>
                  <a:t>y=6,3a-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ru-RU" sz="1800" b="1" dirty="0" smtClean="0">
                    <a:solidFill>
                      <a:schemeClr val="tx1"/>
                    </a:solidFill>
                  </a:rPr>
                  <a:t> (cos𝑥+4,8</a:t>
                </a:r>
                <a:r>
                  <a:rPr lang="en-US" altLang="ru-RU" sz="1800" b="1" dirty="0">
                    <a:solidFill>
                      <a:schemeClr val="tx1"/>
                    </a:solidFill>
                  </a:rPr>
                  <a:t>)</a:t>
                </a:r>
                <a:endParaRPr lang="ru-RU" altLang="ru-RU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040" y="3659953"/>
                <a:ext cx="2189249" cy="621030"/>
              </a:xfrm>
              <a:prstGeom prst="rect">
                <a:avLst/>
              </a:prstGeom>
              <a:blipFill rotWithShape="1">
                <a:blip r:embed="rId3"/>
                <a:stretch>
                  <a:fillRect l="-4384" r="-4658"/>
                </a:stretch>
              </a:blipFill>
              <a:ln w="38100"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15"/>
              <p:cNvSpPr>
                <a:spLocks noChangeArrowheads="1"/>
              </p:cNvSpPr>
              <p:nvPr/>
            </p:nvSpPr>
            <p:spPr bwMode="auto">
              <a:xfrm>
                <a:off x="6767263" y="2874527"/>
                <a:ext cx="2147850" cy="621030"/>
              </a:xfrm>
              <a:prstGeom prst="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1800" b="1" dirty="0" smtClean="0">
                    <a:solidFill>
                      <a:schemeClr val="tx1"/>
                    </a:solidFill>
                  </a:rPr>
                  <a:t>y </a:t>
                </a:r>
                <a:r>
                  <a:rPr lang="en-US" altLang="ru-RU" sz="1800" b="1" dirty="0">
                    <a:solidFill>
                      <a:schemeClr val="tx1"/>
                    </a:solidFill>
                  </a:rPr>
                  <a:t>=𝟓,𝟏𝒔𝒊𝒏𝒙</a:t>
                </a:r>
                <a:r>
                  <a:rPr lang="en-US" altLang="ru-RU" sz="1800" b="1" dirty="0" smtClean="0">
                    <a:solidFill>
                      <a:schemeClr val="tx1"/>
                    </a:solidFill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rad>
                  </m:oMath>
                </a14:m>
                <a:endParaRPr lang="ru-RU" altLang="ru-RU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7263" y="2874527"/>
                <a:ext cx="2147850" cy="621030"/>
              </a:xfrm>
              <a:prstGeom prst="rect">
                <a:avLst/>
              </a:prstGeom>
              <a:blipFill rotWithShape="1">
                <a:blip r:embed="rId4"/>
                <a:stretch>
                  <a:fillRect l="-1676"/>
                </a:stretch>
              </a:blipFill>
              <a:ln w="38100"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Line 34"/>
          <p:cNvSpPr>
            <a:spLocks noChangeShapeType="1"/>
          </p:cNvSpPr>
          <p:nvPr/>
        </p:nvSpPr>
        <p:spPr bwMode="auto">
          <a:xfrm>
            <a:off x="8020543" y="4209971"/>
            <a:ext cx="0" cy="1269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3306255" y="5115294"/>
            <a:ext cx="267550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>
            <a:off x="6249691" y="5479115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544360" y="5669615"/>
            <a:ext cx="1410661" cy="443529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charset="0"/>
              </a:rPr>
              <a:t>конец</a:t>
            </a:r>
            <a:endParaRPr lang="ru-RU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5" name="Параллелограмм 74"/>
          <p:cNvSpPr/>
          <p:nvPr/>
        </p:nvSpPr>
        <p:spPr>
          <a:xfrm>
            <a:off x="5157663" y="4473338"/>
            <a:ext cx="1609600" cy="4686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Вывод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y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4856417" y="1926728"/>
            <a:ext cx="682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нет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7230486" y="1917769"/>
            <a:ext cx="562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да</a:t>
            </a:r>
          </a:p>
        </p:txBody>
      </p:sp>
      <p:sp>
        <p:nvSpPr>
          <p:cNvPr id="28" name="Блок-схема: решение 27"/>
          <p:cNvSpPr/>
          <p:nvPr/>
        </p:nvSpPr>
        <p:spPr>
          <a:xfrm>
            <a:off x="3933370" y="2689957"/>
            <a:ext cx="1437788" cy="1085850"/>
          </a:xfrm>
          <a:prstGeom prst="flowChartDecisi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a&lt;7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360493" y="3247556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943747" y="324755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52264" y="2460694"/>
            <a:ext cx="11077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322442" y="3260422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3322442" y="327895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Параллелограмм 34"/>
          <p:cNvSpPr/>
          <p:nvPr/>
        </p:nvSpPr>
        <p:spPr>
          <a:xfrm>
            <a:off x="2411760" y="3659953"/>
            <a:ext cx="1609600" cy="6210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Вывод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‘FNO’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5985779" y="4280983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 flipH="1">
            <a:off x="3306255" y="4280983"/>
            <a:ext cx="4989" cy="8628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4652264" y="5143835"/>
            <a:ext cx="0" cy="3352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4652264" y="5479115"/>
            <a:ext cx="336827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3" name="Параллелограмм 42"/>
          <p:cNvSpPr/>
          <p:nvPr/>
        </p:nvSpPr>
        <p:spPr>
          <a:xfrm>
            <a:off x="7240720" y="3736153"/>
            <a:ext cx="1609600" cy="4686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Вывод 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y</a:t>
            </a:r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7849077" y="3533306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5366192" y="2698916"/>
            <a:ext cx="562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да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3216560" y="2707875"/>
            <a:ext cx="682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нет</a:t>
            </a:r>
          </a:p>
        </p:txBody>
      </p:sp>
      <p:sp>
        <p:nvSpPr>
          <p:cNvPr id="47" name="Содержимое 3"/>
          <p:cNvSpPr txBox="1">
            <a:spLocks/>
          </p:cNvSpPr>
          <p:nvPr/>
        </p:nvSpPr>
        <p:spPr bwMode="auto">
          <a:xfrm>
            <a:off x="251520" y="3185042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</a:t>
            </a:r>
            <a:r>
              <a:rPr lang="en-US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5,537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Содержимое 3"/>
          <p:cNvSpPr txBox="1">
            <a:spLocks/>
          </p:cNvSpPr>
          <p:nvPr/>
        </p:nvSpPr>
        <p:spPr bwMode="auto">
          <a:xfrm>
            <a:off x="251520" y="4765521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</a:t>
            </a:r>
            <a:r>
              <a:rPr lang="en-US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altLang="ru-RU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‘FNO’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75" idx="4"/>
            <a:endCxn id="69" idx="1"/>
          </p:cNvCxnSpPr>
          <p:nvPr/>
        </p:nvCxnSpPr>
        <p:spPr>
          <a:xfrm>
            <a:off x="5962463" y="4941968"/>
            <a:ext cx="19297" cy="1733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9188"/>
                <a:ext cx="8229600" cy="1143000"/>
              </a:xfr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/>
              </a:bodyPr>
              <a:lstStyle/>
              <a:p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𝒔𝒊𝒏𝒙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e>
                            </m:rad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𝟕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𝟕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𝒄𝒐𝒔𝒙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,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𝟖</m:t>
                                </m:r>
                              </m:e>
                            </m:d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&lt;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𝟕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9188"/>
                <a:ext cx="8229600" cy="1143000"/>
              </a:xfrm>
              <a:blipFill rotWithShape="1">
                <a:blip r:embed="rId2"/>
                <a:stretch>
                  <a:fillRect t="-9626" b="-3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from math import </a:t>
            </a:r>
            <a:r>
              <a:rPr lang="en-US" sz="2400" b="1" dirty="0" err="1" smtClean="0"/>
              <a:t>sqrt,sin,cos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print ('</a:t>
            </a:r>
            <a:r>
              <a:rPr lang="en-US" sz="2400" b="1" dirty="0" err="1"/>
              <a:t>Введите</a:t>
            </a:r>
            <a:r>
              <a:rPr lang="en-US" sz="2400" b="1" dirty="0"/>
              <a:t> x в </a:t>
            </a:r>
            <a:r>
              <a:rPr lang="en-US" sz="2400" b="1" dirty="0" err="1"/>
              <a:t>радианах</a:t>
            </a:r>
            <a:r>
              <a:rPr lang="en-US" sz="2400" b="1" dirty="0"/>
              <a:t>, a - </a:t>
            </a:r>
            <a:r>
              <a:rPr lang="en-US" sz="2400" b="1" dirty="0" err="1"/>
              <a:t>любое</a:t>
            </a:r>
            <a:r>
              <a:rPr lang="en-US" sz="2400" b="1" dirty="0"/>
              <a:t> </a:t>
            </a:r>
            <a:r>
              <a:rPr lang="en-US" sz="2400" b="1" dirty="0" err="1"/>
              <a:t>число</a:t>
            </a:r>
            <a:r>
              <a:rPr lang="en-US" sz="2400" b="1" dirty="0"/>
              <a:t>')</a:t>
            </a:r>
          </a:p>
          <a:p>
            <a:pPr marL="0" indent="0">
              <a:buNone/>
            </a:pPr>
            <a:r>
              <a:rPr lang="en-US" sz="2400" b="1" dirty="0" err="1"/>
              <a:t>a,x</a:t>
            </a:r>
            <a:r>
              <a:rPr lang="en-US" sz="2400" b="1" dirty="0"/>
              <a:t> = float (input ('a=')),float (input ('x='))</a:t>
            </a:r>
          </a:p>
          <a:p>
            <a:pPr marL="0" indent="0">
              <a:buNone/>
            </a:pPr>
            <a:r>
              <a:rPr lang="en-US" sz="2400" b="1" dirty="0"/>
              <a:t>if a &gt; 7:</a:t>
            </a:r>
          </a:p>
          <a:p>
            <a:pPr marL="0" indent="0">
              <a:buNone/>
            </a:pPr>
            <a:r>
              <a:rPr lang="en-US" sz="2400" b="1" dirty="0"/>
              <a:t>  y = 5.1*sin(x)+ </a:t>
            </a:r>
            <a:r>
              <a:rPr lang="en-US" sz="2400" b="1" dirty="0" err="1"/>
              <a:t>sqrt</a:t>
            </a:r>
            <a:r>
              <a:rPr lang="en-US" sz="2400" b="1" dirty="0"/>
              <a:t>(a-1)</a:t>
            </a:r>
          </a:p>
          <a:p>
            <a:pPr marL="0" indent="0">
              <a:buNone/>
            </a:pPr>
            <a:r>
              <a:rPr lang="en-US" sz="2400" b="1" dirty="0"/>
              <a:t>  print ('y=', y)    </a:t>
            </a:r>
          </a:p>
          <a:p>
            <a:pPr marL="0" indent="0">
              <a:buNone/>
            </a:pPr>
            <a:r>
              <a:rPr lang="en-US" sz="2400" b="1" dirty="0"/>
              <a:t>else:</a:t>
            </a:r>
          </a:p>
          <a:p>
            <a:pPr marL="0" indent="0">
              <a:buNone/>
            </a:pPr>
            <a:r>
              <a:rPr lang="en-US" sz="2400" b="1" dirty="0"/>
              <a:t>  if a &lt; 7: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smtClean="0"/>
              <a:t>  </a:t>
            </a:r>
            <a:r>
              <a:rPr lang="en-US" sz="2400" b="1" dirty="0"/>
              <a:t>y = 6.3*a - 1/7*(cos(x)+4.8)</a:t>
            </a:r>
          </a:p>
          <a:p>
            <a:pPr marL="0" indent="0">
              <a:buNone/>
            </a:pPr>
            <a:r>
              <a:rPr lang="en-US" sz="2400" b="1" dirty="0"/>
              <a:t>    </a:t>
            </a:r>
            <a:r>
              <a:rPr lang="en-US" sz="2400" b="1" dirty="0" smtClean="0"/>
              <a:t> print </a:t>
            </a:r>
            <a:r>
              <a:rPr lang="en-US" sz="2400" b="1" dirty="0"/>
              <a:t>('y=', y)</a:t>
            </a:r>
          </a:p>
          <a:p>
            <a:pPr marL="0" indent="0">
              <a:buNone/>
            </a:pPr>
            <a:r>
              <a:rPr lang="en-US" sz="2400" b="1" dirty="0"/>
              <a:t>  </a:t>
            </a:r>
            <a:r>
              <a:rPr lang="en-US" sz="2400" b="1" dirty="0" smtClean="0"/>
              <a:t>else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smtClean="0"/>
              <a:t>  </a:t>
            </a:r>
            <a:r>
              <a:rPr lang="en-US" sz="2400" b="1" dirty="0"/>
              <a:t>print ('FNO')</a:t>
            </a:r>
            <a:endParaRPr lang="ru-RU" sz="24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6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54" y="108571"/>
                <a:ext cx="4534959" cy="1467762"/>
              </a:xfr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</m:e>
                            </m:rad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    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𝟒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          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 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;  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в остальных случаях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90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54" y="108571"/>
                <a:ext cx="4534959" cy="1467762"/>
              </a:xfrm>
              <a:blipFill rotWithShape="1">
                <a:blip r:embed="rId2"/>
                <a:stretch>
                  <a:fillRect l="-1747" t="-33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Содержимое 3"/>
          <p:cNvSpPr txBox="1">
            <a:spLocks/>
          </p:cNvSpPr>
          <p:nvPr/>
        </p:nvSpPr>
        <p:spPr bwMode="auto">
          <a:xfrm>
            <a:off x="83548" y="1650019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1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-5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652120" y="620688"/>
            <a:ext cx="1537258" cy="443529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charset="0"/>
              </a:rPr>
              <a:t>начало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5611211" y="1258639"/>
            <a:ext cx="1609600" cy="468630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Ввод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, a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5751802" y="1917769"/>
            <a:ext cx="1437788" cy="1085850"/>
          </a:xfrm>
          <a:prstGeom prst="flowChartDecisi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a&gt;3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44008" y="2460694"/>
            <a:ext cx="11077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189378" y="2460694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4652264" y="2460694"/>
            <a:ext cx="0" cy="223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" name="Line 29"/>
          <p:cNvSpPr>
            <a:spLocks noChangeShapeType="1"/>
          </p:cNvSpPr>
          <p:nvPr/>
        </p:nvSpPr>
        <p:spPr bwMode="auto">
          <a:xfrm>
            <a:off x="7774008" y="2460694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3" name="Line 29"/>
          <p:cNvSpPr>
            <a:spLocks noChangeShapeType="1"/>
          </p:cNvSpPr>
          <p:nvPr/>
        </p:nvSpPr>
        <p:spPr bwMode="auto">
          <a:xfrm>
            <a:off x="6470696" y="1727269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4" name="Line 29"/>
          <p:cNvSpPr>
            <a:spLocks noChangeShapeType="1"/>
          </p:cNvSpPr>
          <p:nvPr/>
        </p:nvSpPr>
        <p:spPr bwMode="auto">
          <a:xfrm>
            <a:off x="6445097" y="1064217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5227426" y="3659953"/>
            <a:ext cx="1594528" cy="62103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ru-RU" sz="1800" b="1" dirty="0" smtClean="0">
                <a:solidFill>
                  <a:schemeClr val="tx1"/>
                </a:solidFill>
              </a:rPr>
              <a:t>y=6,4a + 5x</a:t>
            </a:r>
            <a:endParaRPr lang="ru-RU" altLang="ru-RU" sz="1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15"/>
              <p:cNvSpPr>
                <a:spLocks noChangeArrowheads="1"/>
              </p:cNvSpPr>
              <p:nvPr/>
            </p:nvSpPr>
            <p:spPr bwMode="auto">
              <a:xfrm>
                <a:off x="6767263" y="2874527"/>
                <a:ext cx="2147850" cy="621030"/>
              </a:xfrm>
              <a:prstGeom prst="rect">
                <a:avLst/>
              </a:prstGeom>
              <a:ln w="38100"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  <a:defRPr sz="3000">
                    <a:solidFill>
                      <a:schemeClr val="tx2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l"/>
                  <a:defRPr sz="2800">
                    <a:solidFill>
                      <a:schemeClr val="tx2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2400">
                    <a:solidFill>
                      <a:schemeClr val="tx2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ru-RU" sz="1800" b="1" dirty="0" smtClean="0">
                    <a:solidFill>
                      <a:schemeClr val="tx1"/>
                    </a:solidFill>
                  </a:rPr>
                  <a:t>y =</a:t>
                </a:r>
                <a14:m>
                  <m:oMath xmlns:m="http://schemas.openxmlformats.org/officeDocument/2006/math">
                    <m:r>
                      <a:rPr lang="en-US" altLang="ru-RU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𝐱</m:t>
                    </m:r>
                    <m:r>
                      <a:rPr lang="en-US" altLang="ru-RU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altLang="ru-RU" sz="1800" b="1" i="0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𝒂</m:t>
                        </m:r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ru-RU" sz="1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e>
                    </m:rad>
                  </m:oMath>
                </a14:m>
                <a:endParaRPr lang="ru-RU" altLang="ru-RU" sz="1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67263" y="2874527"/>
                <a:ext cx="2147850" cy="6210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8100"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Line 34"/>
          <p:cNvSpPr>
            <a:spLocks noChangeShapeType="1"/>
          </p:cNvSpPr>
          <p:nvPr/>
        </p:nvSpPr>
        <p:spPr bwMode="auto">
          <a:xfrm flipH="1">
            <a:off x="7793937" y="3488385"/>
            <a:ext cx="8113" cy="11538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3349185" y="4430629"/>
            <a:ext cx="267550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" name="Line 29"/>
          <p:cNvSpPr>
            <a:spLocks noChangeShapeType="1"/>
          </p:cNvSpPr>
          <p:nvPr/>
        </p:nvSpPr>
        <p:spPr bwMode="auto">
          <a:xfrm>
            <a:off x="6277594" y="4649422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5574787" y="5544788"/>
            <a:ext cx="1410661" cy="443529"/>
          </a:xfrm>
          <a:prstGeom prst="ellips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charset="0"/>
              </a:rPr>
              <a:t>конец</a:t>
            </a:r>
            <a:endParaRPr lang="ru-RU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4856417" y="1926728"/>
            <a:ext cx="682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нет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7230486" y="1917769"/>
            <a:ext cx="562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да</a:t>
            </a:r>
          </a:p>
        </p:txBody>
      </p:sp>
      <p:sp>
        <p:nvSpPr>
          <p:cNvPr id="28" name="Блок-схема: решение 27"/>
          <p:cNvSpPr/>
          <p:nvPr/>
        </p:nvSpPr>
        <p:spPr>
          <a:xfrm>
            <a:off x="3933370" y="2689957"/>
            <a:ext cx="1437788" cy="1085850"/>
          </a:xfrm>
          <a:prstGeom prst="flowChartDecisi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a=3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360493" y="3247556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943747" y="324755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52264" y="2460694"/>
            <a:ext cx="110779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322442" y="3260422"/>
            <a:ext cx="583254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ine 29"/>
          <p:cNvSpPr>
            <a:spLocks noChangeShapeType="1"/>
          </p:cNvSpPr>
          <p:nvPr/>
        </p:nvSpPr>
        <p:spPr bwMode="auto">
          <a:xfrm>
            <a:off x="3322442" y="327895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Параллелограмм 34"/>
          <p:cNvSpPr/>
          <p:nvPr/>
        </p:nvSpPr>
        <p:spPr>
          <a:xfrm>
            <a:off x="5444890" y="4841160"/>
            <a:ext cx="1609600" cy="505176"/>
          </a:xfrm>
          <a:prstGeom prst="parallelogram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charset="0"/>
              </a:rPr>
              <a:t>Вывод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y</a:t>
            </a:r>
            <a:endParaRPr lang="ru-RU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3349185" y="4280983"/>
            <a:ext cx="10532" cy="1496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4663948" y="4421552"/>
            <a:ext cx="0" cy="22787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>
            <a:off x="4686938" y="4649422"/>
            <a:ext cx="316236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5366192" y="2698916"/>
            <a:ext cx="56265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да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3216560" y="2707875"/>
            <a:ext cx="682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 dirty="0"/>
              <a:t>нет</a:t>
            </a:r>
          </a:p>
        </p:txBody>
      </p:sp>
      <p:sp>
        <p:nvSpPr>
          <p:cNvPr id="47" name="Содержимое 3"/>
          <p:cNvSpPr txBox="1">
            <a:spLocks/>
          </p:cNvSpPr>
          <p:nvPr/>
        </p:nvSpPr>
        <p:spPr bwMode="auto">
          <a:xfrm>
            <a:off x="121266" y="3222234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</a:t>
            </a:r>
            <a:r>
              <a:rPr lang="en-US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y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24,2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Содержимое 3"/>
          <p:cNvSpPr txBox="1">
            <a:spLocks/>
          </p:cNvSpPr>
          <p:nvPr/>
        </p:nvSpPr>
        <p:spPr bwMode="auto">
          <a:xfrm>
            <a:off x="121266" y="4831194"/>
            <a:ext cx="1462793" cy="1427188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400">
                <a:solidFill>
                  <a:srgbClr val="262626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2000">
                <a:solidFill>
                  <a:srgbClr val="262626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>
                <a:solidFill>
                  <a:srgbClr val="262626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600">
                <a:solidFill>
                  <a:srgbClr val="262626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charset="0"/>
              <a:buChar char="•"/>
              <a:defRPr sz="1400">
                <a:solidFill>
                  <a:srgbClr val="262626"/>
                </a:solidFill>
                <a:latin typeface="Garamond" pitchFamily="18" charset="0"/>
              </a:defRPr>
            </a:lvl9pPr>
          </a:lstStyle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Тест </a:t>
            </a:r>
            <a:r>
              <a:rPr lang="en-US" altLang="ru-RU" sz="2000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ru-RU" altLang="ru-RU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a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=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-2</a:t>
            </a: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           x=1</a:t>
            </a:r>
            <a:endParaRPr lang="ru-RU" alt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Вывод</a:t>
            </a: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:</a:t>
            </a:r>
            <a:r>
              <a:rPr lang="ru-RU" alt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altLang="ru-RU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r>
              <a:rPr lang="en-US" altLang="ru-RU" sz="2000" dirty="0" smtClean="0">
                <a:solidFill>
                  <a:srgbClr val="000000"/>
                </a:solidFill>
                <a:latin typeface="Calibri" pitchFamily="34" charset="0"/>
              </a:rPr>
              <a:t>y=25</a:t>
            </a:r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2525178" y="3650876"/>
            <a:ext cx="1594528" cy="62103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  <a:defRPr sz="30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altLang="ru-RU" sz="1800" b="1" dirty="0" smtClean="0">
                <a:solidFill>
                  <a:schemeClr val="tx1"/>
                </a:solidFill>
              </a:rPr>
              <a:t>y=25</a:t>
            </a:r>
            <a:endParaRPr lang="ru-RU" altLang="ru-RU" sz="1800" b="1" dirty="0">
              <a:solidFill>
                <a:schemeClr val="tx1"/>
              </a:solidFill>
            </a:endParaRP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6034005" y="4271906"/>
            <a:ext cx="10532" cy="14964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>
            <a:off x="6280118" y="5354288"/>
            <a:ext cx="0" cy="19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8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430" y="6474000"/>
            <a:ext cx="1316571" cy="38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99792" y="739031"/>
            <a:ext cx="4222325" cy="388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ru-RU" sz="2400" dirty="0">
                <a:solidFill>
                  <a:srgbClr val="0066B0"/>
                </a:solidFill>
                <a:latin typeface="Roboto Slab"/>
              </a:rPr>
              <a:t>Запись каскадного ветвления:</a:t>
            </a:r>
            <a:endParaRPr lang="en-US" sz="2400" dirty="0">
              <a:solidFill>
                <a:srgbClr val="0066B0"/>
              </a:solidFill>
              <a:latin typeface="Roboto Slab"/>
            </a:endParaRPr>
          </a:p>
          <a:p>
            <a:pPr defTabSz="914377"/>
            <a:endParaRPr lang="ru-RU" sz="667" dirty="0">
              <a:solidFill>
                <a:srgbClr val="0066B0"/>
              </a:solidFill>
              <a:latin typeface="Roboto Slab"/>
            </a:endParaRPr>
          </a:p>
          <a:p>
            <a:pPr defTabSz="914377"/>
            <a:r>
              <a:rPr lang="en-US" sz="2400" dirty="0">
                <a:solidFill>
                  <a:srgbClr val="FFA01E"/>
                </a:solidFill>
              </a:rPr>
              <a:t>If</a:t>
            </a:r>
            <a:r>
              <a:rPr lang="ru-RU" sz="2400" dirty="0">
                <a:solidFill>
                  <a:srgbClr val="FFA01E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ru-RU" sz="2400" dirty="0">
                <a:solidFill>
                  <a:prstClr val="black"/>
                </a:solidFill>
              </a:rPr>
              <a:t>условие 1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>
                <a:solidFill>
                  <a:prstClr val="black"/>
                </a:solidFill>
              </a:rPr>
              <a:t>   &lt;</a:t>
            </a:r>
            <a:r>
              <a:rPr lang="ru-RU" sz="2400" dirty="0">
                <a:solidFill>
                  <a:prstClr val="black"/>
                </a:solidFill>
              </a:rPr>
              <a:t>инструкции 1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endParaRPr lang="ru-RU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 err="1">
                <a:solidFill>
                  <a:srgbClr val="FFA01E"/>
                </a:solidFill>
              </a:rPr>
              <a:t>elif</a:t>
            </a:r>
            <a:r>
              <a:rPr lang="en-US" sz="2400" dirty="0">
                <a:solidFill>
                  <a:srgbClr val="FFA01E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ru-RU" sz="2400" dirty="0">
                <a:solidFill>
                  <a:prstClr val="black"/>
                </a:solidFill>
              </a:rPr>
              <a:t>условие 2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>
                <a:solidFill>
                  <a:prstClr val="black"/>
                </a:solidFill>
              </a:rPr>
              <a:t>   &lt;</a:t>
            </a:r>
            <a:r>
              <a:rPr lang="ru-RU" sz="2400" dirty="0">
                <a:solidFill>
                  <a:prstClr val="black"/>
                </a:solidFill>
              </a:rPr>
              <a:t>инструкции </a:t>
            </a:r>
            <a:r>
              <a:rPr lang="en-US" sz="2400" dirty="0">
                <a:solidFill>
                  <a:prstClr val="black"/>
                </a:solidFill>
              </a:rPr>
              <a:t>3&gt;</a:t>
            </a:r>
            <a:endParaRPr lang="ru-RU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 err="1">
                <a:solidFill>
                  <a:srgbClr val="FFA01E"/>
                </a:solidFill>
              </a:rPr>
              <a:t>elif</a:t>
            </a:r>
            <a:r>
              <a:rPr lang="en-US" sz="2400" dirty="0">
                <a:solidFill>
                  <a:srgbClr val="FFA01E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&lt;</a:t>
            </a:r>
            <a:r>
              <a:rPr lang="ru-RU" sz="2400" dirty="0">
                <a:solidFill>
                  <a:prstClr val="black"/>
                </a:solidFill>
              </a:rPr>
              <a:t>условие 3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>
                <a:solidFill>
                  <a:prstClr val="black"/>
                </a:solidFill>
              </a:rPr>
              <a:t>   &lt;</a:t>
            </a:r>
            <a:r>
              <a:rPr lang="ru-RU" sz="2400" dirty="0">
                <a:solidFill>
                  <a:prstClr val="black"/>
                </a:solidFill>
              </a:rPr>
              <a:t>инструкции 4</a:t>
            </a:r>
            <a:r>
              <a:rPr lang="en-US" sz="2400" dirty="0">
                <a:solidFill>
                  <a:prstClr val="black"/>
                </a:solidFill>
              </a:rPr>
              <a:t>&gt;</a:t>
            </a:r>
            <a:endParaRPr lang="ru-RU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>
                <a:solidFill>
                  <a:srgbClr val="FFA01E"/>
                </a:solidFill>
              </a:rPr>
              <a:t>else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  <a:endParaRPr lang="en-US" sz="2400" dirty="0">
              <a:solidFill>
                <a:prstClr val="black"/>
              </a:solidFill>
            </a:endParaRPr>
          </a:p>
          <a:p>
            <a:pPr defTabSz="914377"/>
            <a:r>
              <a:rPr lang="en-US" sz="2400" dirty="0">
                <a:solidFill>
                  <a:prstClr val="black"/>
                </a:solidFill>
              </a:rPr>
              <a:t>   &lt;</a:t>
            </a:r>
            <a:r>
              <a:rPr lang="ru-RU" sz="2400" dirty="0">
                <a:solidFill>
                  <a:prstClr val="black"/>
                </a:solidFill>
              </a:rPr>
              <a:t>инструкции </a:t>
            </a:r>
            <a:r>
              <a:rPr lang="en-US" sz="2400" dirty="0">
                <a:solidFill>
                  <a:prstClr val="black"/>
                </a:solidFill>
              </a:rPr>
              <a:t>2&gt;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2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9188"/>
                <a:ext cx="8229600" cy="1331580"/>
              </a:xfr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/>
              </a:bodyPr>
              <a:lstStyle/>
              <a:p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</a:t>
                </a:r>
                <a:r>
                  <a:rPr lang="en-US" alt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alt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</m:e>
                            </m:rad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    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 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𝟒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;           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e>
                          <m:e>
                            <m:r>
                              <a:rPr lang="en-US" altLang="ru-RU" sz="24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 </m:t>
                            </m:r>
                            <m:r>
                              <a:rPr lang="ru-RU" altLang="ru-RU" sz="24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𝟐𝟓</m:t>
                            </m:r>
                            <m:r>
                              <a:rPr lang="en-US" altLang="ru-RU" sz="24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;  </m:t>
                            </m:r>
                            <m:r>
                              <a:rPr lang="ru-RU" altLang="ru-RU" sz="2400" b="1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в остальных случаях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9188"/>
                <a:ext cx="8229600" cy="1331580"/>
              </a:xfrm>
              <a:blipFill rotWithShape="1">
                <a:blip r:embed="rId2"/>
                <a:stretch>
                  <a:fillRect t="-8716" b="-2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from math import </a:t>
            </a:r>
            <a:r>
              <a:rPr lang="en-US" sz="2800" b="1" dirty="0" err="1"/>
              <a:t>sqrt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 smtClean="0"/>
              <a:t>a,x</a:t>
            </a:r>
            <a:r>
              <a:rPr lang="en-US" sz="2800" b="1" dirty="0" smtClean="0"/>
              <a:t> </a:t>
            </a:r>
            <a:r>
              <a:rPr lang="en-US" sz="2800" b="1" dirty="0"/>
              <a:t>= float (input ('a=')),float (input ('x='))</a:t>
            </a:r>
          </a:p>
          <a:p>
            <a:pPr marL="0" indent="0">
              <a:buNone/>
            </a:pPr>
            <a:r>
              <a:rPr lang="en-US" sz="2800" b="1" dirty="0"/>
              <a:t>if a &gt; 3:</a:t>
            </a:r>
          </a:p>
          <a:p>
            <a:pPr marL="0" indent="0">
              <a:buNone/>
            </a:pPr>
            <a:r>
              <a:rPr lang="en-US" sz="2800" b="1" dirty="0"/>
              <a:t>  y = x-2*</a:t>
            </a:r>
            <a:r>
              <a:rPr lang="en-US" sz="2800" b="1" dirty="0" err="1"/>
              <a:t>sqrt</a:t>
            </a:r>
            <a:r>
              <a:rPr lang="en-US" sz="2800" b="1" dirty="0"/>
              <a:t>(a-1)</a:t>
            </a:r>
          </a:p>
          <a:p>
            <a:pPr marL="0" indent="0">
              <a:buNone/>
            </a:pPr>
            <a:r>
              <a:rPr lang="en-US" sz="2800" b="1" dirty="0" err="1"/>
              <a:t>elif</a:t>
            </a:r>
            <a:r>
              <a:rPr lang="en-US" sz="2800" b="1" dirty="0"/>
              <a:t> a == 3:</a:t>
            </a:r>
          </a:p>
          <a:p>
            <a:pPr marL="0" indent="0">
              <a:buNone/>
            </a:pPr>
            <a:r>
              <a:rPr lang="en-US" sz="2800" b="1" dirty="0"/>
              <a:t>  y = 6.4*a + 5*x</a:t>
            </a:r>
          </a:p>
          <a:p>
            <a:pPr marL="0" indent="0">
              <a:buNone/>
            </a:pPr>
            <a:r>
              <a:rPr lang="en-US" sz="2800" b="1" dirty="0"/>
              <a:t>else:</a:t>
            </a:r>
          </a:p>
          <a:p>
            <a:pPr marL="0" indent="0">
              <a:buNone/>
            </a:pPr>
            <a:r>
              <a:rPr lang="en-US" sz="2800" b="1" dirty="0"/>
              <a:t>  y=25</a:t>
            </a:r>
          </a:p>
          <a:p>
            <a:pPr marL="0" indent="0">
              <a:buNone/>
            </a:pPr>
            <a:r>
              <a:rPr lang="en-US" sz="2800" b="1" dirty="0"/>
              <a:t>print ('y=', y)</a:t>
            </a:r>
            <a:endParaRPr lang="ru-RU" sz="2800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1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1"/>
              <p:cNvSpPr txBox="1">
                <a:spLocks/>
              </p:cNvSpPr>
              <p:nvPr/>
            </p:nvSpPr>
            <p:spPr>
              <a:xfrm>
                <a:off x="1331640" y="130394"/>
                <a:ext cx="6048672" cy="135333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sSup>
                              <m:sSup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𝟓</m:t>
                                </m:r>
                              </m:sup>
                            </m:sSup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e>
                            </m:rad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𝟖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𝟕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𝟔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𝒔𝒊𝒏𝒙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,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𝟔</m:t>
                                </m:r>
                              </m:e>
                            </m:d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&lt;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𝟓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30394"/>
                <a:ext cx="6048672" cy="1353334"/>
              </a:xfrm>
              <a:prstGeom prst="rect">
                <a:avLst/>
              </a:prstGeom>
              <a:blipFill rotWithShape="0">
                <a:blip r:embed="rId3"/>
                <a:stretch>
                  <a:fillRect l="-1309" t="-7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51520" y="6206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№3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1331640" y="1772816"/>
                <a:ext cx="6048672" cy="146776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𝟕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ru-RU" altLang="ru-RU" sz="2400" b="1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𝟓</m:t>
                                </m:r>
                                <m:r>
                                  <a:rPr lang="ru-RU" altLang="ru-RU" sz="2400" b="1" i="1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</m:e>
                            </m:rad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    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𝒕𝒈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          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𝟒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𝟒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);  в остальных случаях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772816"/>
                <a:ext cx="6048672" cy="1467762"/>
              </a:xfrm>
              <a:prstGeom prst="rect">
                <a:avLst/>
              </a:prstGeom>
              <a:blipFill rotWithShape="0">
                <a:blip r:embed="rId4"/>
                <a:stretch>
                  <a:fillRect l="-1309" t="-7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75576" y="211011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№4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1355666" y="3523005"/>
                <a:ext cx="6000680" cy="135333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sSup>
                              <m:sSup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𝟕</m:t>
                                </m:r>
                              </m:sup>
                            </m:sSup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𝒄𝒕𝒈𝒙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𝟕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𝟓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666" y="3523005"/>
                <a:ext cx="6000680" cy="1353334"/>
              </a:xfrm>
              <a:prstGeom prst="rect">
                <a:avLst/>
              </a:prstGeom>
              <a:blipFill rotWithShape="1">
                <a:blip r:embed="rId5"/>
                <a:stretch>
                  <a:fillRect l="-1421" t="-31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1307674" y="5085184"/>
                <a:ext cx="6048672" cy="146776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>
                <a:normAutofit fontScale="90000" lnSpcReduction="200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ru-RU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Найти значение функции  </a:t>
                </a:r>
                <a:r>
                  <a:rPr lang="en-US" alt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sz="2400" b="1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𝟔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sSup>
                              <m:sSupPr>
                                <m:ctrlPr>
                                  <a:rPr lang="en-US" altLang="ru-RU" sz="2400" b="1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altLang="ru-RU" sz="24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    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ru-RU" altLang="ru-RU" sz="2400" b="1" i="1">
                                <a:latin typeface="Cambria Math"/>
                                <a:cs typeface="Times New Roman" pitchFamily="18" charset="0"/>
                              </a:rPr>
                              <m:t>если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&gt;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 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𝒕𝒈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𝟓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;           если </m:t>
                            </m:r>
                            <m:r>
                              <a:rPr lang="en-US" altLang="ru-RU" sz="2400" b="1" i="1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e>
                          <m:e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𝟐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𝟗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altLang="ru-RU" sz="2400" b="1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);  в остальных случаях</m:t>
                            </m:r>
                          </m:e>
                        </m:eqArr>
                      </m:e>
                    </m:d>
                  </m:oMath>
                </a14:m>
                <a:endParaRPr lang="ru-RU" altLang="ru-RU" sz="24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74" y="5085184"/>
                <a:ext cx="6048672" cy="1467762"/>
              </a:xfrm>
              <a:prstGeom prst="rect">
                <a:avLst/>
              </a:prstGeom>
              <a:blipFill rotWithShape="0">
                <a:blip r:embed="rId6"/>
                <a:stretch>
                  <a:fillRect l="-1310" t="-7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75576" y="38303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</a:t>
            </a:r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7006" y="543173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</a:t>
            </a:r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Коконова Е.В. МБОУ "Школа № 39 "ЦФМО" г.Рязани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478</Words>
  <Application>Microsoft Office PowerPoint</Application>
  <PresentationFormat>Экран (4:3)</PresentationFormat>
  <Paragraphs>115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Roboto Slab</vt:lpstr>
      <vt:lpstr>Times New Roman</vt:lpstr>
      <vt:lpstr>Wingdings</vt:lpstr>
      <vt:lpstr>Тема Office</vt:lpstr>
      <vt:lpstr>Задачи на ветвления</vt:lpstr>
      <vt:lpstr>Найти значение функции  y={█(5,1sinx+√(a-1); если a&gt;7, @6,3a- 1/7 (cosx+4,8);если a&lt;7)┤</vt:lpstr>
      <vt:lpstr>Найти значение функции  y={█(5,1sinx+√(a-1); если a&gt;7, @6,3a- 1/7 (cosx+4,8);если a&lt;7)┤</vt:lpstr>
      <vt:lpstr>Найти значение функции  y={█(x-2√(a-1 );      если a&gt;3, @6,4a+5x;           если a=3@  25;  в остальных случаях)┤</vt:lpstr>
      <vt:lpstr>Презентация PowerPoint</vt:lpstr>
      <vt:lpstr>Найти значение функции y={█(x-2√(a-1 );      если a&gt;3, @6,4a+5x;           если a=3@  25;  в остальных случаях)┤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Найти значение функции</dc:title>
  <dc:creator>Елена</dc:creator>
  <cp:lastModifiedBy>Учитель18</cp:lastModifiedBy>
  <cp:revision>23</cp:revision>
  <dcterms:created xsi:type="dcterms:W3CDTF">2021-01-24T19:46:28Z</dcterms:created>
  <dcterms:modified xsi:type="dcterms:W3CDTF">2021-06-15T08:11:50Z</dcterms:modified>
</cp:coreProperties>
</file>