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21"/>
  </p:handoutMasterIdLst>
  <p:sldIdLst>
    <p:sldId id="256" r:id="rId2"/>
    <p:sldId id="272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8" r:id="rId11"/>
    <p:sldId id="267" r:id="rId12"/>
    <p:sldId id="271" r:id="rId13"/>
    <p:sldId id="270" r:id="rId14"/>
    <p:sldId id="269" r:id="rId15"/>
    <p:sldId id="273" r:id="rId16"/>
    <p:sldId id="276" r:id="rId17"/>
    <p:sldId id="277" r:id="rId18"/>
    <p:sldId id="279" r:id="rId19"/>
    <p:sldId id="278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1F1"/>
    <a:srgbClr val="173A8D"/>
    <a:srgbClr val="332319"/>
    <a:srgbClr val="003374"/>
    <a:srgbClr val="C9A093"/>
    <a:srgbClr val="385592"/>
    <a:srgbClr val="3A5896"/>
    <a:srgbClr val="1D3C7A"/>
    <a:srgbClr val="21396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3" d="100"/>
          <a:sy n="63" d="100"/>
        </p:scale>
        <p:origin x="72" y="4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D1C9-4BB6-422A-8F34-C157EA500BD9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97E4-EE34-411C-9FF1-22B934EF5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1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45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72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81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94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67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5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3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6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4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9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3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459" y="1465729"/>
            <a:ext cx="7869891" cy="4711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8906" y="1"/>
            <a:ext cx="7839635" cy="1337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7.jpeg"/><Relationship Id="rId7" Type="http://schemas.openxmlformats.org/officeDocument/2006/relationships/image" Target="../media/image40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microsoft.com/office/2007/relationships/hdphoto" Target="../media/hdphoto14.wdp"/><Relationship Id="rId9" Type="http://schemas.microsoft.com/office/2007/relationships/hdphoto" Target="../media/hdphoto15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microsoft.com/office/2007/relationships/hdphoto" Target="../media/hdphoto20.wdp"/><Relationship Id="rId3" Type="http://schemas.openxmlformats.org/officeDocument/2006/relationships/image" Target="../media/image43.jpeg"/><Relationship Id="rId7" Type="http://schemas.microsoft.com/office/2007/relationships/hdphoto" Target="../media/hdphoto17.wdp"/><Relationship Id="rId12" Type="http://schemas.openxmlformats.org/officeDocument/2006/relationships/image" Target="../media/image48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11" Type="http://schemas.microsoft.com/office/2007/relationships/hdphoto" Target="../media/hdphoto19.wdp"/><Relationship Id="rId5" Type="http://schemas.microsoft.com/office/2007/relationships/hdphoto" Target="../media/hdphoto16.wdp"/><Relationship Id="rId10" Type="http://schemas.openxmlformats.org/officeDocument/2006/relationships/image" Target="../media/image47.jpeg"/><Relationship Id="rId4" Type="http://schemas.openxmlformats.org/officeDocument/2006/relationships/image" Target="../media/image44.jpeg"/><Relationship Id="rId9" Type="http://schemas.microsoft.com/office/2007/relationships/hdphoto" Target="../media/hdphoto18.wdp"/><Relationship Id="rId1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microsoft.com/office/2007/relationships/hdphoto" Target="../media/hdphoto21.wdp"/><Relationship Id="rId7" Type="http://schemas.openxmlformats.org/officeDocument/2006/relationships/image" Target="../media/image53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11" Type="http://schemas.openxmlformats.org/officeDocument/2006/relationships/image" Target="../media/image55.jpeg"/><Relationship Id="rId5" Type="http://schemas.microsoft.com/office/2007/relationships/hdphoto" Target="../media/hdphoto22.wdp"/><Relationship Id="rId10" Type="http://schemas.microsoft.com/office/2007/relationships/hdphoto" Target="../media/hdphoto24.wdp"/><Relationship Id="rId4" Type="http://schemas.openxmlformats.org/officeDocument/2006/relationships/image" Target="../media/image51.jpeg"/><Relationship Id="rId9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microsoft.com/office/2007/relationships/hdphoto" Target="../media/hdphoto26.wdp"/><Relationship Id="rId7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4.jpeg"/><Relationship Id="rId7" Type="http://schemas.openxmlformats.org/officeDocument/2006/relationships/image" Target="../media/image67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8.wdp"/><Relationship Id="rId5" Type="http://schemas.openxmlformats.org/officeDocument/2006/relationships/image" Target="../media/image66.jpeg"/><Relationship Id="rId4" Type="http://schemas.openxmlformats.org/officeDocument/2006/relationships/image" Target="../media/image65.jpeg"/><Relationship Id="rId9" Type="http://schemas.openxmlformats.org/officeDocument/2006/relationships/image" Target="../media/image6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6.jpeg"/><Relationship Id="rId7" Type="http://schemas.openxmlformats.org/officeDocument/2006/relationships/image" Target="../media/image19.jpeg"/><Relationship Id="rId12" Type="http://schemas.microsoft.com/office/2007/relationships/hdphoto" Target="../media/hdphoto5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21.jpeg"/><Relationship Id="rId5" Type="http://schemas.openxmlformats.org/officeDocument/2006/relationships/image" Target="../media/image18.jpeg"/><Relationship Id="rId10" Type="http://schemas.microsoft.com/office/2007/relationships/hdphoto" Target="../media/hdphoto4.wdp"/><Relationship Id="rId4" Type="http://schemas.openxmlformats.org/officeDocument/2006/relationships/image" Target="../media/image17.jpeg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microsoft.com/office/2007/relationships/hdphoto" Target="../media/hdphoto11.wdp"/><Relationship Id="rId3" Type="http://schemas.microsoft.com/office/2007/relationships/hdphoto" Target="../media/hdphoto6.wdp"/><Relationship Id="rId7" Type="http://schemas.microsoft.com/office/2007/relationships/hdphoto" Target="../media/hdphoto8.wdp"/><Relationship Id="rId12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0" Type="http://schemas.openxmlformats.org/officeDocument/2006/relationships/image" Target="../media/image26.jpeg"/><Relationship Id="rId4" Type="http://schemas.openxmlformats.org/officeDocument/2006/relationships/image" Target="../media/image23.jpeg"/><Relationship Id="rId9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144000" cy="1632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82" y="0"/>
            <a:ext cx="9144000" cy="6858000"/>
          </a:xfrm>
          <a:prstGeom prst="rect">
            <a:avLst/>
          </a:prstGeom>
        </p:spPr>
      </p:pic>
      <p:sp>
        <p:nvSpPr>
          <p:cNvPr id="8" name="Rectangle 3"/>
          <p:cNvSpPr/>
          <p:nvPr/>
        </p:nvSpPr>
        <p:spPr>
          <a:xfrm>
            <a:off x="776176" y="592753"/>
            <a:ext cx="7651544" cy="1815167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4"/>
          <p:cNvSpPr/>
          <p:nvPr/>
        </p:nvSpPr>
        <p:spPr>
          <a:xfrm>
            <a:off x="425302" y="284663"/>
            <a:ext cx="8357191" cy="2969348"/>
          </a:xfrm>
          <a:prstGeom prst="rect">
            <a:avLst/>
          </a:prstGeom>
          <a:noFill/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2121966" y="1846595"/>
            <a:ext cx="4831307" cy="68726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7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В гости к Бабе Яге</a:t>
            </a:r>
            <a:endParaRPr lang="en-US" sz="72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136" y="2295898"/>
            <a:ext cx="6470965" cy="12427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59620" y="3361496"/>
            <a:ext cx="33424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Школа «ГРАН»</a:t>
            </a:r>
            <a:endParaRPr lang="ru-RU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4552874" y="5894422"/>
            <a:ext cx="422961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Научный руководитель</a:t>
            </a:r>
          </a:p>
          <a:p>
            <a:r>
              <a:rPr lang="ru-RU" sz="3200" dirty="0" smtClean="0"/>
              <a:t> Фиалковская Е.Л.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48065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b="1" i="1" dirty="0" smtClean="0">
                <a:latin typeface="Gabriola" panose="04040605051002020D02" pitchFamily="82" charset="0"/>
              </a:rPr>
              <a:t>Что рассказали словари?</a:t>
            </a:r>
            <a:r>
              <a:rPr lang="ru-RU" sz="4400" b="1" i="1" dirty="0">
                <a:latin typeface="Gabriola" panose="04040605051002020D02" pitchFamily="82" charset="0"/>
              </a:rPr>
              <a:t/>
            </a:r>
            <a:br>
              <a:rPr lang="ru-RU" sz="4400" b="1" i="1" dirty="0">
                <a:latin typeface="Gabriola" panose="04040605051002020D02" pitchFamily="82" charset="0"/>
              </a:rPr>
            </a:br>
            <a:endParaRPr lang="ru-RU" sz="4400" b="1" i="1" dirty="0">
              <a:latin typeface="Gabriola" panose="04040605051002020D02" pitchFamily="82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3" t="16698" r="5468" b="4853"/>
          <a:stretch/>
        </p:blipFill>
        <p:spPr bwMode="auto">
          <a:xfrm>
            <a:off x="175836" y="808073"/>
            <a:ext cx="5224327" cy="3487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5560828" y="808075"/>
            <a:ext cx="3168502" cy="1254641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/>
              <a:t>Первое слово происходит от слова «</a:t>
            </a:r>
            <a:r>
              <a:rPr lang="ru-RU" dirty="0" err="1" smtClean="0"/>
              <a:t>Бабайка</a:t>
            </a:r>
            <a:r>
              <a:rPr lang="ru-RU" dirty="0" smtClean="0"/>
              <a:t>», которым пугают детей; </a:t>
            </a:r>
          </a:p>
          <a:p>
            <a:r>
              <a:rPr lang="ru-RU" dirty="0" smtClean="0"/>
              <a:t>Второе слово Яга означает лесную женщину с наглым ворчливым характером.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75836" y="4465671"/>
            <a:ext cx="871298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Баба-яга или яга-баба, сказочное страшилище, </a:t>
            </a:r>
            <a:r>
              <a:rPr lang="ru-RU" dirty="0" err="1"/>
              <a:t>большуха</a:t>
            </a:r>
            <a:r>
              <a:rPr lang="ru-RU" dirty="0"/>
              <a:t> над ведьмами, </a:t>
            </a:r>
            <a:r>
              <a:rPr lang="ru-RU" dirty="0" err="1"/>
              <a:t>подручница</a:t>
            </a:r>
            <a:r>
              <a:rPr lang="ru-RU" dirty="0"/>
              <a:t> сатаны; Баба-яга костяная нога: в ступе едет, пестом погоняет (упирается), помелом след заметает; она простоволоса и в одной рубахе, без опояски: то и другое </a:t>
            </a:r>
            <a:r>
              <a:rPr lang="ru-RU" dirty="0" smtClean="0"/>
              <a:t>— верх бесчиния. </a:t>
            </a:r>
          </a:p>
          <a:p>
            <a:pPr algn="ctr"/>
            <a:r>
              <a:rPr lang="ru-RU" dirty="0" smtClean="0"/>
              <a:t>                                                                         </a:t>
            </a:r>
            <a:r>
              <a:rPr lang="ru-RU" sz="2000" i="1" dirty="0" err="1" smtClean="0"/>
              <a:t>В.Даль</a:t>
            </a:r>
            <a:endParaRPr lang="ru-RU" sz="20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5560825" y="1986676"/>
            <a:ext cx="348747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народных сказках: безобразная старуха-колдунья, передвигающаяся в ступе и заметающая след помелом (хозяйка леса, повелительница его обитателей, вещая старуха, страж входа в царство Смерти</a:t>
            </a:r>
            <a:r>
              <a:rPr lang="ru-RU" dirty="0" smtClean="0"/>
              <a:t>...) </a:t>
            </a:r>
          </a:p>
          <a:p>
            <a:r>
              <a:rPr lang="ru-RU" i="1" dirty="0" smtClean="0"/>
              <a:t>Толковый </a:t>
            </a:r>
            <a:r>
              <a:rPr lang="ru-RU" i="1" dirty="0"/>
              <a:t>словарь Кузнецова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830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8906" y="1"/>
            <a:ext cx="7839635" cy="935181"/>
          </a:xfrm>
        </p:spPr>
        <p:txBody>
          <a:bodyPr>
            <a:normAutofit/>
          </a:bodyPr>
          <a:lstStyle/>
          <a:p>
            <a:pPr algn="ctr"/>
            <a:r>
              <a:rPr lang="ru-RU" sz="4400" b="1" i="1" dirty="0" smtClean="0">
                <a:latin typeface="Gabriola" panose="04040605051002020D02" pitchFamily="82" charset="0"/>
              </a:rPr>
              <a:t>Петербургский музей кукол</a:t>
            </a:r>
            <a:endParaRPr lang="ru-RU" sz="4400" b="1" i="1" dirty="0">
              <a:latin typeface="Gabriola" panose="04040605051002020D02" pitchFamily="8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735" y="878779"/>
            <a:ext cx="4518837" cy="30045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0" y="2732877"/>
            <a:ext cx="2088837" cy="3141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687" y="2732876"/>
            <a:ext cx="2084231" cy="3134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464" y="4202242"/>
            <a:ext cx="3751117" cy="2501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767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9" b="21614"/>
          <a:stretch/>
        </p:blipFill>
        <p:spPr>
          <a:xfrm>
            <a:off x="231231" y="212653"/>
            <a:ext cx="3055956" cy="3085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645" y="1725356"/>
            <a:ext cx="2992582" cy="4500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" t="9514"/>
          <a:stretch/>
        </p:blipFill>
        <p:spPr>
          <a:xfrm>
            <a:off x="3878670" y="212653"/>
            <a:ext cx="2488019" cy="1512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5" r="17674"/>
          <a:stretch/>
        </p:blipFill>
        <p:spPr>
          <a:xfrm>
            <a:off x="6958173" y="106325"/>
            <a:ext cx="2020186" cy="1981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27" y="3321210"/>
            <a:ext cx="1787237" cy="2688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82" r="1965" b="14263"/>
          <a:stretch/>
        </p:blipFill>
        <p:spPr>
          <a:xfrm>
            <a:off x="6886564" y="2228945"/>
            <a:ext cx="2091796" cy="3780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5021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034" y="3571336"/>
            <a:ext cx="2191107" cy="3286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7" t="19380" r="36942" b="10543"/>
          <a:stretch/>
        </p:blipFill>
        <p:spPr>
          <a:xfrm>
            <a:off x="127589" y="106326"/>
            <a:ext cx="1825901" cy="4941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376" y="143538"/>
            <a:ext cx="2147765" cy="3230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015" y="143539"/>
            <a:ext cx="2147765" cy="3230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688" y="143539"/>
            <a:ext cx="2110251" cy="3173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7" t="39769" r="14317"/>
          <a:stretch/>
        </p:blipFill>
        <p:spPr>
          <a:xfrm>
            <a:off x="741903" y="4956910"/>
            <a:ext cx="3305723" cy="1901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015" y="3571336"/>
            <a:ext cx="2185281" cy="3286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1" t="9514" r="16744" b="21796"/>
          <a:stretch/>
        </p:blipFill>
        <p:spPr>
          <a:xfrm>
            <a:off x="2029936" y="3412851"/>
            <a:ext cx="2171794" cy="1400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9618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98" y="111642"/>
            <a:ext cx="3535908" cy="2351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019" y="111641"/>
            <a:ext cx="2170009" cy="3255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1"/>
          <a:stretch/>
        </p:blipFill>
        <p:spPr>
          <a:xfrm>
            <a:off x="6834743" y="3512127"/>
            <a:ext cx="2138285" cy="2749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03" b="6201"/>
          <a:stretch/>
        </p:blipFill>
        <p:spPr>
          <a:xfrm>
            <a:off x="113689" y="2541182"/>
            <a:ext cx="2831443" cy="346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6" r="2765" b="4110"/>
          <a:stretch/>
        </p:blipFill>
        <p:spPr>
          <a:xfrm>
            <a:off x="3761510" y="111642"/>
            <a:ext cx="2929660" cy="4564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882" y="4616628"/>
            <a:ext cx="3371025" cy="2241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5139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5897" y="137261"/>
            <a:ext cx="4229903" cy="4711234"/>
          </a:xfrm>
        </p:spPr>
        <p:txBody>
          <a:bodyPr>
            <a:normAutofit lnSpcReduction="10000"/>
          </a:bodyPr>
          <a:lstStyle/>
          <a:p>
            <a:r>
              <a:rPr lang="ru-RU" sz="4000" b="1" i="1" dirty="0">
                <a:latin typeface="Gabriola" panose="04040605051002020D02" pitchFamily="82" charset="0"/>
              </a:rPr>
              <a:t>ВЫВОД:</a:t>
            </a:r>
          </a:p>
          <a:p>
            <a:r>
              <a:rPr lang="ru-RU" sz="2400" i="1" dirty="0">
                <a:latin typeface="Gabriola" panose="04040605051002020D02" pitchFamily="82" charset="0"/>
              </a:rPr>
              <a:t>Целью нашего исследования было разобраться: добрая или злая Баба </a:t>
            </a:r>
            <a:r>
              <a:rPr lang="ru-RU" sz="2400" i="1" dirty="0" smtClean="0">
                <a:latin typeface="Gabriola" panose="04040605051002020D02" pitchFamily="82" charset="0"/>
              </a:rPr>
              <a:t>Яга </a:t>
            </a:r>
            <a:r>
              <a:rPr lang="ru-RU" sz="2400" i="1" dirty="0">
                <a:latin typeface="Gabriola" panose="04040605051002020D02" pitchFamily="82" charset="0"/>
              </a:rPr>
              <a:t>на самом деле. Мы для себя решили, что  она </a:t>
            </a:r>
            <a:r>
              <a:rPr lang="ru-RU" sz="2400" i="1" dirty="0" smtClean="0">
                <a:latin typeface="Gabriola" panose="04040605051002020D02" pitchFamily="82" charset="0"/>
              </a:rPr>
              <a:t>разная. В некоторых сказках </a:t>
            </a:r>
            <a:r>
              <a:rPr lang="ru-RU" sz="2400" i="1" dirty="0">
                <a:latin typeface="Gabriola" panose="04040605051002020D02" pitchFamily="82" charset="0"/>
              </a:rPr>
              <a:t>Баба Яга – положительный персонаж, а в </a:t>
            </a:r>
            <a:r>
              <a:rPr lang="ru-RU" sz="2400" i="1" dirty="0" smtClean="0">
                <a:latin typeface="Gabriola" panose="04040605051002020D02" pitchFamily="82" charset="0"/>
              </a:rPr>
              <a:t>других </a:t>
            </a:r>
            <a:r>
              <a:rPr lang="ru-RU" sz="2400" i="1" dirty="0">
                <a:latin typeface="Gabriola" panose="04040605051002020D02" pitchFamily="82" charset="0"/>
              </a:rPr>
              <a:t>– отрицательный. Значит Бабу Ягу нельзя считать только злобной и сварливой </a:t>
            </a:r>
            <a:r>
              <a:rPr lang="ru-RU" sz="2400" i="1" dirty="0" smtClean="0">
                <a:latin typeface="Gabriola" panose="04040605051002020D02" pitchFamily="82" charset="0"/>
              </a:rPr>
              <a:t>старухой,   иногда она добрая</a:t>
            </a:r>
            <a:r>
              <a:rPr lang="ru-RU" sz="2400" i="1" dirty="0">
                <a:latin typeface="Gabriola" panose="04040605051002020D02" pitchFamily="82" charset="0"/>
              </a:rPr>
              <a:t>, весёлая, шутливая, гостеприимная и вежливая старушка. Мы ее совсем не боимся!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06" b="6751"/>
          <a:stretch/>
        </p:blipFill>
        <p:spPr>
          <a:xfrm>
            <a:off x="4644380" y="309797"/>
            <a:ext cx="4325653" cy="51488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1123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0"/>
            <a:ext cx="6477000" cy="5834743"/>
          </a:xfrm>
        </p:spPr>
        <p:txBody>
          <a:bodyPr>
            <a:normAutofit fontScale="92500" lnSpcReduction="10000"/>
          </a:bodyPr>
          <a:lstStyle/>
          <a:p>
            <a:endParaRPr lang="ru-RU" dirty="0"/>
          </a:p>
          <a:p>
            <a:r>
              <a:rPr lang="ru-RU" sz="4300" b="1" i="1" dirty="0">
                <a:latin typeface="Gabriola" panose="04040605051002020D02" pitchFamily="82" charset="0"/>
              </a:rPr>
              <a:t>Что </a:t>
            </a:r>
            <a:r>
              <a:rPr lang="ru-RU" sz="4300" b="1" i="1" dirty="0" smtClean="0">
                <a:latin typeface="Gabriola" panose="04040605051002020D02" pitchFamily="82" charset="0"/>
              </a:rPr>
              <a:t>необходимо, чтобы </a:t>
            </a:r>
            <a:r>
              <a:rPr lang="ru-RU" sz="4300" b="1" i="1" dirty="0">
                <a:latin typeface="Gabriola" panose="04040605051002020D02" pitchFamily="82" charset="0"/>
              </a:rPr>
              <a:t>сочинить волшебную </a:t>
            </a:r>
            <a:r>
              <a:rPr lang="ru-RU" sz="4300" b="1" i="1" dirty="0" smtClean="0">
                <a:latin typeface="Gabriola" panose="04040605051002020D02" pitchFamily="82" charset="0"/>
              </a:rPr>
              <a:t>сказку? </a:t>
            </a:r>
          </a:p>
          <a:p>
            <a:r>
              <a:rPr lang="ru-RU" dirty="0" smtClean="0"/>
              <a:t>-</a:t>
            </a:r>
            <a:r>
              <a:rPr lang="ru-RU" sz="2200" i="1" dirty="0" smtClean="0"/>
              <a:t>придумать </a:t>
            </a:r>
            <a:r>
              <a:rPr lang="ru-RU" sz="2200" i="1" dirty="0"/>
              <a:t>главное </a:t>
            </a:r>
            <a:r>
              <a:rPr lang="ru-RU" sz="2200" i="1" dirty="0" smtClean="0"/>
              <a:t>событие; </a:t>
            </a:r>
            <a:endParaRPr lang="ru-RU" sz="2200" i="1" dirty="0"/>
          </a:p>
          <a:p>
            <a:r>
              <a:rPr lang="ru-RU" sz="2200" i="1" dirty="0"/>
              <a:t>-подумать, что заставит героя уйти из дома, </a:t>
            </a:r>
          </a:p>
          <a:p>
            <a:r>
              <a:rPr lang="ru-RU" sz="2200" i="1" dirty="0"/>
              <a:t>-что произойдет с ним в пути и какие события будут повторяться;</a:t>
            </a:r>
          </a:p>
          <a:p>
            <a:r>
              <a:rPr lang="ru-RU" sz="2200" i="1" dirty="0"/>
              <a:t>-</a:t>
            </a:r>
            <a:r>
              <a:rPr lang="ru-RU" sz="2200" i="1" dirty="0" smtClean="0"/>
              <a:t>как </a:t>
            </a:r>
            <a:r>
              <a:rPr lang="ru-RU" sz="2200" i="1" dirty="0"/>
              <a:t>герою удастся победить врага и какую награду он получит; </a:t>
            </a:r>
          </a:p>
          <a:p>
            <a:r>
              <a:rPr lang="ru-RU" sz="2200" i="1" dirty="0"/>
              <a:t>-взять зачин, концовку из любимых </a:t>
            </a:r>
            <a:r>
              <a:rPr lang="ru-RU" sz="2200" i="1" dirty="0" smtClean="0"/>
              <a:t>сказок, использовать слова и выражения из «Словаря сказочника»; </a:t>
            </a:r>
            <a:endParaRPr lang="ru-RU" sz="2200" i="1" dirty="0"/>
          </a:p>
          <a:p>
            <a:r>
              <a:rPr lang="ru-RU" sz="2200" i="1" dirty="0"/>
              <a:t>-придерживаться составленной схемы сочинения волшебной сказки;</a:t>
            </a:r>
          </a:p>
          <a:p>
            <a:r>
              <a:rPr lang="ru-RU" sz="2200" i="1" dirty="0"/>
              <a:t>-</a:t>
            </a:r>
            <a:r>
              <a:rPr lang="ru-RU" sz="2200" i="1" dirty="0" smtClean="0"/>
              <a:t>помнить, </a:t>
            </a:r>
            <a:r>
              <a:rPr lang="ru-RU" sz="2200" i="1" dirty="0"/>
              <a:t>что героем нашей сказки обязательно должна стать Баба Яга!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75" t="19407" r="2698" b="8096"/>
          <a:stretch/>
        </p:blipFill>
        <p:spPr>
          <a:xfrm rot="5400000">
            <a:off x="5816730" y="1835926"/>
            <a:ext cx="3733803" cy="24132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59385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4909457" cy="798369"/>
          </a:xfrm>
        </p:spPr>
        <p:txBody>
          <a:bodyPr>
            <a:normAutofit/>
          </a:bodyPr>
          <a:lstStyle/>
          <a:p>
            <a:r>
              <a:rPr lang="ru-RU" sz="4400" b="1" i="1" dirty="0" smtClean="0">
                <a:latin typeface="Gabriola" panose="04040605051002020D02" pitchFamily="82" charset="0"/>
              </a:rPr>
              <a:t>Наше творчество</a:t>
            </a:r>
            <a:endParaRPr lang="ru-RU" sz="4400" b="1" i="1" dirty="0">
              <a:latin typeface="Gabriola" panose="04040605051002020D02" pitchFamily="8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3" t="10635" r="2619" b="17460"/>
          <a:stretch/>
        </p:blipFill>
        <p:spPr>
          <a:xfrm>
            <a:off x="3825372" y="115872"/>
            <a:ext cx="5220656" cy="2919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657" y="757712"/>
            <a:ext cx="1899557" cy="22778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8" r="1588" b="13175"/>
          <a:stretch/>
        </p:blipFill>
        <p:spPr>
          <a:xfrm rot="5400000">
            <a:off x="-238209" y="3613104"/>
            <a:ext cx="2762692" cy="1904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16349" r="15555" b="18466"/>
          <a:stretch/>
        </p:blipFill>
        <p:spPr>
          <a:xfrm rot="5400000">
            <a:off x="6743784" y="3644638"/>
            <a:ext cx="2762693" cy="18417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5" t="5080" r="5714" b="22036"/>
          <a:stretch/>
        </p:blipFill>
        <p:spPr>
          <a:xfrm>
            <a:off x="2536372" y="3184189"/>
            <a:ext cx="4343400" cy="26070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0203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779" y="1"/>
            <a:ext cx="3262004" cy="963385"/>
          </a:xfrm>
        </p:spPr>
        <p:txBody>
          <a:bodyPr>
            <a:normAutofit/>
          </a:bodyPr>
          <a:lstStyle/>
          <a:p>
            <a:r>
              <a:rPr lang="ru-RU" sz="4400" b="1" i="1" dirty="0" smtClean="0">
                <a:latin typeface="Gabriola" panose="04040605051002020D02" pitchFamily="82" charset="0"/>
              </a:rPr>
              <a:t>Ваши отзывы</a:t>
            </a:r>
            <a:endParaRPr lang="ru-RU" sz="4400" b="1" i="1" dirty="0">
              <a:latin typeface="Gabriola" panose="04040605051002020D02" pitchFamily="8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450" y="244929"/>
            <a:ext cx="3028950" cy="4038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52" r="2381"/>
          <a:stretch/>
        </p:blipFill>
        <p:spPr>
          <a:xfrm>
            <a:off x="187778" y="963386"/>
            <a:ext cx="2751365" cy="31584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b="2754"/>
          <a:stretch/>
        </p:blipFill>
        <p:spPr>
          <a:xfrm>
            <a:off x="3624942" y="244929"/>
            <a:ext cx="1355273" cy="19275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7" t="2517" r="3775" b="3634"/>
          <a:stretch/>
        </p:blipFill>
        <p:spPr>
          <a:xfrm>
            <a:off x="2939143" y="1943100"/>
            <a:ext cx="3347357" cy="260712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9" t="4196" r="4910" b="2858"/>
          <a:stretch/>
        </p:blipFill>
        <p:spPr>
          <a:xfrm>
            <a:off x="483547" y="4283529"/>
            <a:ext cx="1453243" cy="2041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7" b="5714"/>
          <a:stretch/>
        </p:blipFill>
        <p:spPr>
          <a:xfrm>
            <a:off x="2568038" y="4550229"/>
            <a:ext cx="3984171" cy="16033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7" t="6020" r="6607" b="1932"/>
          <a:stretch/>
        </p:blipFill>
        <p:spPr>
          <a:xfrm rot="5400000">
            <a:off x="6722178" y="4575216"/>
            <a:ext cx="2207324" cy="16239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4744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570" y="45328"/>
            <a:ext cx="7837716" cy="59853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60714" y="522513"/>
            <a:ext cx="6662056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1F1F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96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Gabriola" panose="04040605051002020D02" pitchFamily="82" charset="0"/>
              </a:rPr>
              <a:t>СПАСИБО!</a:t>
            </a:r>
            <a:endParaRPr lang="ru-RU" sz="9600" b="1" i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69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5603" y="159442"/>
            <a:ext cx="6158112" cy="5631757"/>
          </a:xfrm>
        </p:spPr>
        <p:txBody>
          <a:bodyPr>
            <a:normAutofit/>
          </a:bodyPr>
          <a:lstStyle/>
          <a:p>
            <a:r>
              <a:rPr lang="ru-RU" b="1" i="1" dirty="0">
                <a:latin typeface="Gabriola" panose="04040605051002020D02" pitchFamily="82" charset="0"/>
              </a:rPr>
              <a:t>Цель работы:</a:t>
            </a:r>
            <a:br>
              <a:rPr lang="ru-RU" b="1" i="1" dirty="0">
                <a:latin typeface="Gabriola" panose="04040605051002020D02" pitchFamily="82" charset="0"/>
              </a:rPr>
            </a:br>
            <a:r>
              <a:rPr lang="ru-RU" i="1" dirty="0" smtClean="0">
                <a:latin typeface="Gabriola" panose="04040605051002020D02" pitchFamily="82" charset="0"/>
              </a:rPr>
              <a:t>-</a:t>
            </a:r>
            <a:r>
              <a:rPr lang="ru-RU" sz="2000" i="1" dirty="0" smtClean="0">
                <a:latin typeface="Gabriola" panose="04040605051002020D02" pitchFamily="82" charset="0"/>
              </a:rPr>
              <a:t>Узнать </a:t>
            </a:r>
            <a:r>
              <a:rPr lang="ru-RU" sz="2000" i="1" dirty="0">
                <a:latin typeface="Gabriola" panose="04040605051002020D02" pitchFamily="82" charset="0"/>
              </a:rPr>
              <a:t>как можно больше о </a:t>
            </a:r>
            <a:r>
              <a:rPr lang="ru-RU" sz="2000" i="1" dirty="0" smtClean="0">
                <a:latin typeface="Gabriola" panose="04040605051002020D02" pitchFamily="82" charset="0"/>
              </a:rPr>
              <a:t>Бабе-Яге;</a:t>
            </a:r>
            <a:r>
              <a:rPr lang="ru-RU" sz="2000" i="1" dirty="0">
                <a:latin typeface="Gabriola" panose="04040605051002020D02" pitchFamily="82" charset="0"/>
              </a:rPr>
              <a:t/>
            </a:r>
            <a:br>
              <a:rPr lang="ru-RU" sz="2000" i="1" dirty="0">
                <a:latin typeface="Gabriola" panose="04040605051002020D02" pitchFamily="82" charset="0"/>
              </a:rPr>
            </a:br>
            <a:r>
              <a:rPr lang="ru-RU" sz="2000" i="1" dirty="0" smtClean="0">
                <a:latin typeface="Gabriola" panose="04040605051002020D02" pitchFamily="82" charset="0"/>
              </a:rPr>
              <a:t>-выяснить, </a:t>
            </a:r>
            <a:r>
              <a:rPr lang="ru-RU" sz="2000" i="1" dirty="0">
                <a:latin typeface="Gabriola" panose="04040605051002020D02" pitchFamily="82" charset="0"/>
              </a:rPr>
              <a:t>каким героем является </a:t>
            </a:r>
            <a:r>
              <a:rPr lang="ru-RU" sz="2000" i="1" dirty="0" smtClean="0">
                <a:latin typeface="Gabriola" panose="04040605051002020D02" pitchFamily="82" charset="0"/>
              </a:rPr>
              <a:t>Баба-Яга (</a:t>
            </a:r>
            <a:r>
              <a:rPr lang="ru-RU" sz="2000" i="1" dirty="0">
                <a:latin typeface="Gabriola" panose="04040605051002020D02" pitchFamily="82" charset="0"/>
              </a:rPr>
              <a:t>положительным или отрицательным</a:t>
            </a:r>
            <a:r>
              <a:rPr lang="ru-RU" sz="2000" i="1" dirty="0" smtClean="0">
                <a:latin typeface="Gabriola" panose="04040605051002020D02" pitchFamily="82" charset="0"/>
              </a:rPr>
              <a:t>).</a:t>
            </a:r>
          </a:p>
          <a:p>
            <a:r>
              <a:rPr lang="ru-RU" b="1" i="1" dirty="0" smtClean="0">
                <a:latin typeface="Gabriola" panose="04040605051002020D02" pitchFamily="82" charset="0"/>
              </a:rPr>
              <a:t>Задачи:</a:t>
            </a:r>
            <a:r>
              <a:rPr lang="ru-RU" sz="2000" i="1" dirty="0">
                <a:latin typeface="Gabriola" panose="04040605051002020D02" pitchFamily="82" charset="0"/>
              </a:rPr>
              <a:t/>
            </a:r>
            <a:br>
              <a:rPr lang="ru-RU" sz="2000" i="1" dirty="0">
                <a:latin typeface="Gabriola" panose="04040605051002020D02" pitchFamily="82" charset="0"/>
              </a:rPr>
            </a:br>
            <a:r>
              <a:rPr lang="ru-RU" sz="2000" i="1" dirty="0">
                <a:latin typeface="Gabriola" panose="04040605051002020D02" pitchFamily="82" charset="0"/>
              </a:rPr>
              <a:t>-</a:t>
            </a:r>
            <a:r>
              <a:rPr lang="ru-RU" sz="2000" i="1" dirty="0" smtClean="0">
                <a:latin typeface="Gabriola" panose="04040605051002020D02" pitchFamily="82" charset="0"/>
              </a:rPr>
              <a:t>узнать из дополнительной литературы о Бабе Яге; </a:t>
            </a:r>
          </a:p>
          <a:p>
            <a:pPr marL="0" indent="0">
              <a:buNone/>
            </a:pPr>
            <a:r>
              <a:rPr lang="ru-RU" sz="2000" i="1" dirty="0" smtClean="0">
                <a:latin typeface="Gabriola" panose="04040605051002020D02" pitchFamily="82" charset="0"/>
              </a:rPr>
              <a:t>    -провести опрос среди учащихся по теме работы; </a:t>
            </a:r>
          </a:p>
          <a:p>
            <a:pPr marL="0" indent="0">
              <a:buNone/>
            </a:pPr>
            <a:r>
              <a:rPr lang="ru-RU" sz="2000" i="1" dirty="0" smtClean="0">
                <a:latin typeface="Gabriola" panose="04040605051002020D02" pitchFamily="82" charset="0"/>
              </a:rPr>
              <a:t>    -прочитать русские народные сказки с участием Бабы Яги; </a:t>
            </a:r>
          </a:p>
          <a:p>
            <a:pPr marL="0" indent="0">
              <a:buNone/>
            </a:pPr>
            <a:r>
              <a:rPr lang="ru-RU" sz="2000" i="1" dirty="0" smtClean="0">
                <a:latin typeface="Gabriola" panose="04040605051002020D02" pitchFamily="82" charset="0"/>
              </a:rPr>
              <a:t>     -проанализировать образ Бабы Яги и сделать выводы.</a:t>
            </a:r>
          </a:p>
          <a:p>
            <a:r>
              <a:rPr lang="ru-RU" b="1" i="1" dirty="0" smtClean="0">
                <a:latin typeface="Gabriola" panose="04040605051002020D02" pitchFamily="82" charset="0"/>
                <a:cs typeface="Kartika" panose="02020503030404060203" pitchFamily="18" charset="0"/>
              </a:rPr>
              <a:t>Гипотеза:</a:t>
            </a:r>
          </a:p>
          <a:p>
            <a:pPr marL="0" indent="0">
              <a:buNone/>
            </a:pPr>
            <a:r>
              <a:rPr lang="ru-RU" i="1" dirty="0">
                <a:latin typeface="Gabriola" panose="04040605051002020D02" pitchFamily="82" charset="0"/>
              </a:rPr>
              <a:t> </a:t>
            </a:r>
            <a:r>
              <a:rPr lang="ru-RU" i="1" dirty="0" smtClean="0">
                <a:latin typeface="Gabriola" panose="04040605051002020D02" pitchFamily="82" charset="0"/>
              </a:rPr>
              <a:t>  -</a:t>
            </a:r>
            <a:r>
              <a:rPr lang="ru-RU" sz="2000" i="1" dirty="0" smtClean="0">
                <a:latin typeface="Gabriola" panose="04040605051002020D02" pitchFamily="82" charset="0"/>
              </a:rPr>
              <a:t>предположим, что </a:t>
            </a:r>
            <a:r>
              <a:rPr lang="ru-RU" sz="2000" i="1" dirty="0">
                <a:latin typeface="Gabriola" panose="04040605051002020D02" pitchFamily="82" charset="0"/>
              </a:rPr>
              <a:t>Баба Яга </a:t>
            </a:r>
            <a:r>
              <a:rPr lang="ru-RU" sz="2000" i="1" dirty="0" smtClean="0">
                <a:latin typeface="Gabriola" panose="04040605051002020D02" pitchFamily="82" charset="0"/>
              </a:rPr>
              <a:t>вымышленный персонаж русских народных сказок, который бывает не только отрицательным, но и положительным героем.</a:t>
            </a:r>
          </a:p>
          <a:p>
            <a:endParaRPr lang="ru-RU" i="1" dirty="0">
              <a:latin typeface="Gabriola" panose="04040605051002020D02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561" b="9577"/>
          <a:stretch/>
        </p:blipFill>
        <p:spPr>
          <a:xfrm rot="5400000">
            <a:off x="4890715" y="1402340"/>
            <a:ext cx="5158230" cy="28574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08293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350" y="1"/>
            <a:ext cx="7984192" cy="897116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latin typeface="Gabriola" panose="04040605051002020D02" pitchFamily="82" charset="0"/>
              </a:rPr>
              <a:t>Наш маршрут:</a:t>
            </a:r>
            <a:endParaRPr lang="ru-RU" b="1" i="1" dirty="0">
              <a:latin typeface="Gabriola" panose="04040605051002020D02" pitchFamily="82" charset="0"/>
            </a:endParaRPr>
          </a:p>
        </p:txBody>
      </p:sp>
      <p:grpSp>
        <p:nvGrpSpPr>
          <p:cNvPr id="4" name="Group 92"/>
          <p:cNvGrpSpPr>
            <a:grpSpLocks/>
          </p:cNvGrpSpPr>
          <p:nvPr/>
        </p:nvGrpSpPr>
        <p:grpSpPr bwMode="auto">
          <a:xfrm>
            <a:off x="1385679" y="897117"/>
            <a:ext cx="6242358" cy="530225"/>
            <a:chOff x="1269" y="1296"/>
            <a:chExt cx="3193" cy="334"/>
          </a:xfrm>
        </p:grpSpPr>
        <p:sp>
          <p:nvSpPr>
            <p:cNvPr id="5" name="AutoShape 3"/>
            <p:cNvSpPr>
              <a:spLocks noChangeArrowheads="1"/>
            </p:cNvSpPr>
            <p:nvPr/>
          </p:nvSpPr>
          <p:spPr bwMode="gray">
            <a:xfrm>
              <a:off x="1422" y="1296"/>
              <a:ext cx="3040" cy="334"/>
            </a:xfrm>
            <a:prstGeom prst="roundRect">
              <a:avLst>
                <a:gd name="adj" fmla="val 50000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6" name="Text Box 4"/>
            <p:cNvSpPr txBox="1">
              <a:spLocks noChangeArrowheads="1"/>
            </p:cNvSpPr>
            <p:nvPr/>
          </p:nvSpPr>
          <p:spPr bwMode="gray">
            <a:xfrm>
              <a:off x="1525" y="1342"/>
              <a:ext cx="2633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8398" dir="3806097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ru-RU" sz="2000" dirty="0" smtClean="0">
                  <a:solidFill>
                    <a:srgbClr val="000000"/>
                  </a:solidFill>
                </a:rPr>
                <a:t>Читаем сказки, собираем выставку книг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grpSp>
          <p:nvGrpSpPr>
            <p:cNvPr id="7" name="Group 55"/>
            <p:cNvGrpSpPr>
              <a:grpSpLocks/>
            </p:cNvGrpSpPr>
            <p:nvPr/>
          </p:nvGrpSpPr>
          <p:grpSpPr bwMode="auto">
            <a:xfrm>
              <a:off x="1269" y="1324"/>
              <a:ext cx="266" cy="298"/>
              <a:chOff x="1415" y="1276"/>
              <a:chExt cx="266" cy="298"/>
            </a:xfrm>
          </p:grpSpPr>
          <p:grpSp>
            <p:nvGrpSpPr>
              <p:cNvPr id="8" name="Group 56"/>
              <p:cNvGrpSpPr>
                <a:grpSpLocks/>
              </p:cNvGrpSpPr>
              <p:nvPr/>
            </p:nvGrpSpPr>
            <p:grpSpPr bwMode="auto">
              <a:xfrm>
                <a:off x="1415" y="1276"/>
                <a:ext cx="266" cy="298"/>
                <a:chOff x="1415" y="1276"/>
                <a:chExt cx="266" cy="298"/>
              </a:xfrm>
            </p:grpSpPr>
            <p:pic>
              <p:nvPicPr>
                <p:cNvPr id="10" name="Picture 57" descr="Picture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1" name="Oval 58"/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rgbClr val="FF9900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" name="Oval 59"/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00">
                        <a:gamma/>
                        <a:shade val="63529"/>
                        <a:invGamma/>
                      </a:srgbClr>
                    </a:gs>
                    <a:gs pos="100000">
                      <a:srgbClr val="FF9900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13" name="Picture 60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9" name="Text Box 61"/>
              <p:cNvSpPr txBox="1">
                <a:spLocks noChangeArrowheads="1"/>
              </p:cNvSpPr>
              <p:nvPr/>
            </p:nvSpPr>
            <p:spPr bwMode="gray">
              <a:xfrm>
                <a:off x="1441" y="1292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rgbClr val="FFFFFF"/>
                    </a:solidFill>
                  </a:rPr>
                  <a:t>1</a:t>
                </a:r>
              </a:p>
            </p:txBody>
          </p:sp>
        </p:grpSp>
      </p:grpSp>
      <p:grpSp>
        <p:nvGrpSpPr>
          <p:cNvPr id="14" name="Group 93"/>
          <p:cNvGrpSpPr>
            <a:grpSpLocks/>
          </p:cNvGrpSpPr>
          <p:nvPr/>
        </p:nvGrpSpPr>
        <p:grpSpPr bwMode="auto">
          <a:xfrm>
            <a:off x="1362406" y="1549579"/>
            <a:ext cx="6242357" cy="549275"/>
            <a:chOff x="1268" y="1776"/>
            <a:chExt cx="3194" cy="346"/>
          </a:xfrm>
        </p:grpSpPr>
        <p:sp>
          <p:nvSpPr>
            <p:cNvPr id="15" name="AutoShape 13"/>
            <p:cNvSpPr>
              <a:spLocks noChangeArrowheads="1"/>
            </p:cNvSpPr>
            <p:nvPr/>
          </p:nvSpPr>
          <p:spPr bwMode="gray">
            <a:xfrm>
              <a:off x="1422" y="1776"/>
              <a:ext cx="3040" cy="334"/>
            </a:xfrm>
            <a:prstGeom prst="roundRect">
              <a:avLst>
                <a:gd name="adj" fmla="val 50000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16" name="Text Box 21"/>
            <p:cNvSpPr txBox="1">
              <a:spLocks noChangeArrowheads="1"/>
            </p:cNvSpPr>
            <p:nvPr/>
          </p:nvSpPr>
          <p:spPr bwMode="gray">
            <a:xfrm>
              <a:off x="1525" y="1824"/>
              <a:ext cx="263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8398" dir="3806097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ru-RU" sz="2000" dirty="0" smtClean="0">
                  <a:solidFill>
                    <a:srgbClr val="000000"/>
                  </a:solidFill>
                </a:rPr>
                <a:t>Рисуем портреты Бабы Яги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grpSp>
          <p:nvGrpSpPr>
            <p:cNvPr id="17" name="Group 62"/>
            <p:cNvGrpSpPr>
              <a:grpSpLocks/>
            </p:cNvGrpSpPr>
            <p:nvPr/>
          </p:nvGrpSpPr>
          <p:grpSpPr bwMode="auto">
            <a:xfrm>
              <a:off x="1268" y="1824"/>
              <a:ext cx="266" cy="298"/>
              <a:chOff x="1414" y="1776"/>
              <a:chExt cx="266" cy="298"/>
            </a:xfrm>
          </p:grpSpPr>
          <p:grpSp>
            <p:nvGrpSpPr>
              <p:cNvPr id="18" name="Group 63"/>
              <p:cNvGrpSpPr>
                <a:grpSpLocks/>
              </p:cNvGrpSpPr>
              <p:nvPr/>
            </p:nvGrpSpPr>
            <p:grpSpPr bwMode="auto">
              <a:xfrm>
                <a:off x="1414" y="1776"/>
                <a:ext cx="266" cy="298"/>
                <a:chOff x="1415" y="1276"/>
                <a:chExt cx="266" cy="298"/>
              </a:xfrm>
            </p:grpSpPr>
            <p:pic>
              <p:nvPicPr>
                <p:cNvPr id="20" name="Picture 64" descr="Picture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1" name="Oval 65"/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CF71A"/>
                    </a:gs>
                    <a:gs pos="100000">
                      <a:srgbClr val="FCF71A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" name="Oval 66"/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CF71A">
                        <a:gamma/>
                        <a:shade val="63529"/>
                        <a:invGamma/>
                      </a:srgbClr>
                    </a:gs>
                    <a:gs pos="100000">
                      <a:srgbClr val="FCF71A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23" name="Picture 67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9" name="Text Box 68"/>
              <p:cNvSpPr txBox="1">
                <a:spLocks noChangeArrowheads="1"/>
              </p:cNvSpPr>
              <p:nvPr/>
            </p:nvSpPr>
            <p:spPr bwMode="gray">
              <a:xfrm>
                <a:off x="1440" y="1792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rgbClr val="FFFFFF"/>
                    </a:solidFill>
                  </a:rPr>
                  <a:t>2</a:t>
                </a:r>
              </a:p>
            </p:txBody>
          </p:sp>
        </p:grpSp>
      </p:grpSp>
      <p:grpSp>
        <p:nvGrpSpPr>
          <p:cNvPr id="24" name="Group 94"/>
          <p:cNvGrpSpPr>
            <a:grpSpLocks/>
          </p:cNvGrpSpPr>
          <p:nvPr/>
        </p:nvGrpSpPr>
        <p:grpSpPr bwMode="auto">
          <a:xfrm>
            <a:off x="1399364" y="2251256"/>
            <a:ext cx="6191527" cy="547687"/>
            <a:chOff x="1270" y="2247"/>
            <a:chExt cx="3192" cy="345"/>
          </a:xfrm>
        </p:grpSpPr>
        <p:sp>
          <p:nvSpPr>
            <p:cNvPr id="25" name="AutoShape 23"/>
            <p:cNvSpPr>
              <a:spLocks noChangeArrowheads="1"/>
            </p:cNvSpPr>
            <p:nvPr/>
          </p:nvSpPr>
          <p:spPr bwMode="gray">
            <a:xfrm>
              <a:off x="1422" y="2247"/>
              <a:ext cx="3040" cy="334"/>
            </a:xfrm>
            <a:prstGeom prst="roundRect">
              <a:avLst>
                <a:gd name="adj" fmla="val 50000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26" name="Text Box 31"/>
            <p:cNvSpPr txBox="1">
              <a:spLocks noChangeArrowheads="1"/>
            </p:cNvSpPr>
            <p:nvPr/>
          </p:nvSpPr>
          <p:spPr bwMode="gray">
            <a:xfrm>
              <a:off x="1525" y="2295"/>
              <a:ext cx="286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8398" dir="3806097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dirty="0" smtClean="0">
                  <a:solidFill>
                    <a:srgbClr val="000000"/>
                  </a:solidFill>
                </a:rPr>
                <a:t>Готовим вопросы для обсуждения, проводим опрос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grpSp>
          <p:nvGrpSpPr>
            <p:cNvPr id="27" name="Group 69"/>
            <p:cNvGrpSpPr>
              <a:grpSpLocks/>
            </p:cNvGrpSpPr>
            <p:nvPr/>
          </p:nvGrpSpPr>
          <p:grpSpPr bwMode="auto">
            <a:xfrm>
              <a:off x="1270" y="2294"/>
              <a:ext cx="266" cy="298"/>
              <a:chOff x="1416" y="2246"/>
              <a:chExt cx="266" cy="298"/>
            </a:xfrm>
          </p:grpSpPr>
          <p:sp>
            <p:nvSpPr>
              <p:cNvPr id="28" name="Text Box 70"/>
              <p:cNvSpPr txBox="1">
                <a:spLocks noChangeArrowheads="1"/>
              </p:cNvSpPr>
              <p:nvPr/>
            </p:nvSpPr>
            <p:spPr bwMode="gray">
              <a:xfrm>
                <a:off x="1435" y="2267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rgbClr val="FFFFFF"/>
                    </a:solidFill>
                  </a:rPr>
                  <a:t>3</a:t>
                </a:r>
              </a:p>
            </p:txBody>
          </p:sp>
          <p:grpSp>
            <p:nvGrpSpPr>
              <p:cNvPr id="29" name="Group 71"/>
              <p:cNvGrpSpPr>
                <a:grpSpLocks/>
              </p:cNvGrpSpPr>
              <p:nvPr/>
            </p:nvGrpSpPr>
            <p:grpSpPr bwMode="auto">
              <a:xfrm>
                <a:off x="1416" y="2246"/>
                <a:ext cx="266" cy="298"/>
                <a:chOff x="1415" y="1276"/>
                <a:chExt cx="266" cy="298"/>
              </a:xfrm>
            </p:grpSpPr>
            <p:pic>
              <p:nvPicPr>
                <p:cNvPr id="31" name="Picture 72" descr="Picture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2" name="Oval 73"/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10E470"/>
                    </a:gs>
                    <a:gs pos="100000">
                      <a:srgbClr val="10E470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3" name="Oval 74"/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10E470">
                        <a:gamma/>
                        <a:shade val="63529"/>
                        <a:invGamma/>
                      </a:srgbClr>
                    </a:gs>
                    <a:gs pos="100000">
                      <a:srgbClr val="10E470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34" name="Picture 75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0" name="Text Box 76"/>
              <p:cNvSpPr txBox="1">
                <a:spLocks noChangeArrowheads="1"/>
              </p:cNvSpPr>
              <p:nvPr/>
            </p:nvSpPr>
            <p:spPr bwMode="gray">
              <a:xfrm>
                <a:off x="1442" y="2262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rgbClr val="FFFFFF"/>
                    </a:solidFill>
                  </a:rPr>
                  <a:t>3</a:t>
                </a:r>
              </a:p>
            </p:txBody>
          </p:sp>
        </p:grpSp>
      </p:grpSp>
      <p:grpSp>
        <p:nvGrpSpPr>
          <p:cNvPr id="35" name="Group 95"/>
          <p:cNvGrpSpPr>
            <a:grpSpLocks/>
          </p:cNvGrpSpPr>
          <p:nvPr/>
        </p:nvGrpSpPr>
        <p:grpSpPr bwMode="auto">
          <a:xfrm>
            <a:off x="1399364" y="3011672"/>
            <a:ext cx="6200432" cy="530225"/>
            <a:chOff x="1268" y="2727"/>
            <a:chExt cx="3205" cy="334"/>
          </a:xfrm>
        </p:grpSpPr>
        <p:sp>
          <p:nvSpPr>
            <p:cNvPr id="36" name="AutoShape 33"/>
            <p:cNvSpPr>
              <a:spLocks noChangeArrowheads="1"/>
            </p:cNvSpPr>
            <p:nvPr/>
          </p:nvSpPr>
          <p:spPr bwMode="gray">
            <a:xfrm>
              <a:off x="1433" y="2727"/>
              <a:ext cx="3040" cy="334"/>
            </a:xfrm>
            <a:prstGeom prst="roundRect">
              <a:avLst>
                <a:gd name="adj" fmla="val 50000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37" name="Text Box 41"/>
            <p:cNvSpPr txBox="1">
              <a:spLocks noChangeArrowheads="1"/>
            </p:cNvSpPr>
            <p:nvPr/>
          </p:nvSpPr>
          <p:spPr bwMode="gray">
            <a:xfrm>
              <a:off x="1525" y="2775"/>
              <a:ext cx="263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8398" dir="3806097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ru-RU" sz="2000" dirty="0" smtClean="0">
                  <a:solidFill>
                    <a:srgbClr val="000000"/>
                  </a:solidFill>
                </a:rPr>
                <a:t>Посещаем Петербургский музей кукол 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grpSp>
          <p:nvGrpSpPr>
            <p:cNvPr id="38" name="Group 77"/>
            <p:cNvGrpSpPr>
              <a:grpSpLocks/>
            </p:cNvGrpSpPr>
            <p:nvPr/>
          </p:nvGrpSpPr>
          <p:grpSpPr bwMode="auto">
            <a:xfrm>
              <a:off x="1268" y="2774"/>
              <a:ext cx="266" cy="280"/>
              <a:chOff x="1414" y="2726"/>
              <a:chExt cx="266" cy="280"/>
            </a:xfrm>
          </p:grpSpPr>
          <p:sp>
            <p:nvSpPr>
              <p:cNvPr id="39" name="Text Box 78"/>
              <p:cNvSpPr txBox="1">
                <a:spLocks noChangeArrowheads="1"/>
              </p:cNvSpPr>
              <p:nvPr/>
            </p:nvSpPr>
            <p:spPr bwMode="gray">
              <a:xfrm>
                <a:off x="1435" y="2748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rgbClr val="FFFFFF"/>
                    </a:solidFill>
                  </a:rPr>
                  <a:t>4</a:t>
                </a:r>
              </a:p>
            </p:txBody>
          </p:sp>
          <p:grpSp>
            <p:nvGrpSpPr>
              <p:cNvPr id="40" name="Group 79"/>
              <p:cNvGrpSpPr>
                <a:grpSpLocks/>
              </p:cNvGrpSpPr>
              <p:nvPr/>
            </p:nvGrpSpPr>
            <p:grpSpPr bwMode="auto">
              <a:xfrm>
                <a:off x="1414" y="2726"/>
                <a:ext cx="266" cy="280"/>
                <a:chOff x="1415" y="1276"/>
                <a:chExt cx="266" cy="280"/>
              </a:xfrm>
            </p:grpSpPr>
            <p:pic>
              <p:nvPicPr>
                <p:cNvPr id="42" name="Picture 80" descr="Picture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43" y="1503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3" name="Oval 81"/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A55F9"/>
                    </a:gs>
                    <a:gs pos="100000">
                      <a:srgbClr val="CA55F9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4" name="Oval 82"/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A55F9">
                        <a:gamma/>
                        <a:shade val="63529"/>
                        <a:invGamma/>
                      </a:srgbClr>
                    </a:gs>
                    <a:gs pos="100000">
                      <a:srgbClr val="CA55F9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45" name="Picture 83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41" name="Text Box 84"/>
              <p:cNvSpPr txBox="1">
                <a:spLocks noChangeArrowheads="1"/>
              </p:cNvSpPr>
              <p:nvPr/>
            </p:nvSpPr>
            <p:spPr bwMode="gray">
              <a:xfrm>
                <a:off x="1440" y="2742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rgbClr val="FFFFFF"/>
                    </a:solidFill>
                  </a:rPr>
                  <a:t>4</a:t>
                </a:r>
              </a:p>
            </p:txBody>
          </p:sp>
        </p:grpSp>
      </p:grpSp>
      <p:grpSp>
        <p:nvGrpSpPr>
          <p:cNvPr id="46" name="Group 96"/>
          <p:cNvGrpSpPr>
            <a:grpSpLocks/>
          </p:cNvGrpSpPr>
          <p:nvPr/>
        </p:nvGrpSpPr>
        <p:grpSpPr bwMode="auto">
          <a:xfrm>
            <a:off x="1376087" y="3716518"/>
            <a:ext cx="6205211" cy="547687"/>
            <a:chOff x="1268" y="3207"/>
            <a:chExt cx="3190" cy="345"/>
          </a:xfrm>
        </p:grpSpPr>
        <p:sp>
          <p:nvSpPr>
            <p:cNvPr id="47" name="AutoShape 43"/>
            <p:cNvSpPr>
              <a:spLocks noChangeArrowheads="1"/>
            </p:cNvSpPr>
            <p:nvPr/>
          </p:nvSpPr>
          <p:spPr bwMode="gray">
            <a:xfrm>
              <a:off x="1418" y="3207"/>
              <a:ext cx="3040" cy="334"/>
            </a:xfrm>
            <a:prstGeom prst="roundRect">
              <a:avLst>
                <a:gd name="adj" fmla="val 50000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48" name="Text Box 52"/>
            <p:cNvSpPr txBox="1">
              <a:spLocks noChangeArrowheads="1"/>
            </p:cNvSpPr>
            <p:nvPr/>
          </p:nvSpPr>
          <p:spPr bwMode="gray">
            <a:xfrm>
              <a:off x="1521" y="3255"/>
              <a:ext cx="263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8398" dir="3806097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ru-RU" sz="2000" dirty="0" smtClean="0">
                  <a:solidFill>
                    <a:srgbClr val="000000"/>
                  </a:solidFill>
                </a:rPr>
                <a:t>Сочиняем сказки, обсуждаем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grpSp>
          <p:nvGrpSpPr>
            <p:cNvPr id="49" name="Group 85"/>
            <p:cNvGrpSpPr>
              <a:grpSpLocks/>
            </p:cNvGrpSpPr>
            <p:nvPr/>
          </p:nvGrpSpPr>
          <p:grpSpPr bwMode="auto">
            <a:xfrm>
              <a:off x="1268" y="3254"/>
              <a:ext cx="266" cy="298"/>
              <a:chOff x="1414" y="3206"/>
              <a:chExt cx="266" cy="298"/>
            </a:xfrm>
          </p:grpSpPr>
          <p:grpSp>
            <p:nvGrpSpPr>
              <p:cNvPr id="50" name="Group 86"/>
              <p:cNvGrpSpPr>
                <a:grpSpLocks/>
              </p:cNvGrpSpPr>
              <p:nvPr/>
            </p:nvGrpSpPr>
            <p:grpSpPr bwMode="auto">
              <a:xfrm>
                <a:off x="1414" y="3206"/>
                <a:ext cx="266" cy="298"/>
                <a:chOff x="1415" y="1276"/>
                <a:chExt cx="266" cy="298"/>
              </a:xfrm>
            </p:grpSpPr>
            <p:pic>
              <p:nvPicPr>
                <p:cNvPr id="52" name="Picture 87" descr="Picture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3" name="Oval 88"/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4D98E3"/>
                    </a:gs>
                    <a:gs pos="100000">
                      <a:srgbClr val="4D98E3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4" name="Oval 89"/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4D98E3">
                        <a:gamma/>
                        <a:shade val="63529"/>
                        <a:invGamma/>
                      </a:srgbClr>
                    </a:gs>
                    <a:gs pos="100000">
                      <a:srgbClr val="4D98E3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55" name="Picture 90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51" name="Text Box 91"/>
              <p:cNvSpPr txBox="1">
                <a:spLocks noChangeArrowheads="1"/>
              </p:cNvSpPr>
              <p:nvPr/>
            </p:nvSpPr>
            <p:spPr bwMode="gray">
              <a:xfrm>
                <a:off x="1440" y="3222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rgbClr val="FFFFFF"/>
                    </a:solidFill>
                  </a:rPr>
                  <a:t>5</a:t>
                </a:r>
              </a:p>
            </p:txBody>
          </p:sp>
        </p:grpSp>
      </p:grpSp>
      <p:grpSp>
        <p:nvGrpSpPr>
          <p:cNvPr id="69" name="Group 92"/>
          <p:cNvGrpSpPr>
            <a:grpSpLocks/>
          </p:cNvGrpSpPr>
          <p:nvPr/>
        </p:nvGrpSpPr>
        <p:grpSpPr bwMode="auto">
          <a:xfrm>
            <a:off x="1376087" y="4488042"/>
            <a:ext cx="6242358" cy="530225"/>
            <a:chOff x="1269" y="1296"/>
            <a:chExt cx="3193" cy="334"/>
          </a:xfrm>
        </p:grpSpPr>
        <p:sp>
          <p:nvSpPr>
            <p:cNvPr id="70" name="AutoShape 3"/>
            <p:cNvSpPr>
              <a:spLocks noChangeArrowheads="1"/>
            </p:cNvSpPr>
            <p:nvPr/>
          </p:nvSpPr>
          <p:spPr bwMode="gray">
            <a:xfrm>
              <a:off x="1422" y="1296"/>
              <a:ext cx="3040" cy="334"/>
            </a:xfrm>
            <a:prstGeom prst="roundRect">
              <a:avLst>
                <a:gd name="adj" fmla="val 50000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71" name="Text Box 4"/>
            <p:cNvSpPr txBox="1">
              <a:spLocks noChangeArrowheads="1"/>
            </p:cNvSpPr>
            <p:nvPr/>
          </p:nvSpPr>
          <p:spPr bwMode="gray">
            <a:xfrm>
              <a:off x="1525" y="1342"/>
              <a:ext cx="2633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8398" dir="3806097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ru-RU" sz="2000" dirty="0" smtClean="0">
                  <a:solidFill>
                    <a:srgbClr val="000000"/>
                  </a:solidFill>
                </a:rPr>
                <a:t>Готовим презентацию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grpSp>
          <p:nvGrpSpPr>
            <p:cNvPr id="72" name="Group 55"/>
            <p:cNvGrpSpPr>
              <a:grpSpLocks/>
            </p:cNvGrpSpPr>
            <p:nvPr/>
          </p:nvGrpSpPr>
          <p:grpSpPr bwMode="auto">
            <a:xfrm>
              <a:off x="1269" y="1324"/>
              <a:ext cx="266" cy="298"/>
              <a:chOff x="1415" y="1276"/>
              <a:chExt cx="266" cy="298"/>
            </a:xfrm>
          </p:grpSpPr>
          <p:grpSp>
            <p:nvGrpSpPr>
              <p:cNvPr id="73" name="Group 56"/>
              <p:cNvGrpSpPr>
                <a:grpSpLocks/>
              </p:cNvGrpSpPr>
              <p:nvPr/>
            </p:nvGrpSpPr>
            <p:grpSpPr bwMode="auto">
              <a:xfrm>
                <a:off x="1415" y="1276"/>
                <a:ext cx="266" cy="298"/>
                <a:chOff x="1415" y="1276"/>
                <a:chExt cx="266" cy="298"/>
              </a:xfrm>
            </p:grpSpPr>
            <p:pic>
              <p:nvPicPr>
                <p:cNvPr id="75" name="Picture 57" descr="Picture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76" name="Oval 58"/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rgbClr val="FF9900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7" name="Oval 59"/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00">
                        <a:gamma/>
                        <a:shade val="63529"/>
                        <a:invGamma/>
                      </a:srgbClr>
                    </a:gs>
                    <a:gs pos="100000">
                      <a:srgbClr val="FF9900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78" name="Picture 60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74" name="Text Box 61"/>
              <p:cNvSpPr txBox="1">
                <a:spLocks noChangeArrowheads="1"/>
              </p:cNvSpPr>
              <p:nvPr/>
            </p:nvSpPr>
            <p:spPr bwMode="gray">
              <a:xfrm>
                <a:off x="1441" y="1292"/>
                <a:ext cx="154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ru-RU" b="1" dirty="0" smtClean="0">
                    <a:solidFill>
                      <a:srgbClr val="FFFFFF"/>
                    </a:solidFill>
                  </a:rPr>
                  <a:t>6</a:t>
                </a:r>
                <a:endParaRPr lang="en-US" b="1" dirty="0">
                  <a:solidFill>
                    <a:srgbClr val="FFFFFF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8354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8906" y="95694"/>
            <a:ext cx="7839635" cy="839972"/>
          </a:xfrm>
        </p:spPr>
        <p:txBody>
          <a:bodyPr>
            <a:normAutofit/>
          </a:bodyPr>
          <a:lstStyle/>
          <a:p>
            <a:r>
              <a:rPr lang="ru-RU" sz="4400" b="1" i="1" dirty="0">
                <a:latin typeface="Gabriola" panose="04040605051002020D02" pitchFamily="82" charset="0"/>
              </a:rPr>
              <a:t>Наша выставка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24198" y="1230780"/>
            <a:ext cx="3910756" cy="2600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" t="36996" r="5625" b="33863"/>
          <a:stretch/>
        </p:blipFill>
        <p:spPr>
          <a:xfrm>
            <a:off x="4010" y="4928331"/>
            <a:ext cx="9139990" cy="19296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73113" y="1568234"/>
            <a:ext cx="2685169" cy="1785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78550" y="1538590"/>
            <a:ext cx="2774339" cy="18446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14499" y="2149510"/>
            <a:ext cx="2800350" cy="18619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5736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9575" y="97971"/>
            <a:ext cx="3543300" cy="6085115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8400" b="1" i="1" dirty="0">
                <a:latin typeface="Gabriola" panose="04040605051002020D02" pitchFamily="82" charset="0"/>
                <a:ea typeface="Times New Roman"/>
                <a:cs typeface="Times New Roman"/>
              </a:rPr>
              <a:t>Список сказок с Бабой Ягой</a:t>
            </a:r>
            <a:r>
              <a:rPr lang="ru-RU" sz="8400" b="1" i="1" dirty="0" smtClean="0">
                <a:latin typeface="Gabriola" panose="04040605051002020D02" pitchFamily="82" charset="0"/>
                <a:ea typeface="Times New Roman"/>
                <a:cs typeface="Times New Roman"/>
              </a:rPr>
              <a:t>:</a:t>
            </a:r>
            <a:endParaRPr lang="ru-RU" sz="8400" i="1" dirty="0" smtClean="0">
              <a:latin typeface="Gabriola" panose="04040605051002020D02" pitchFamily="82" charset="0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endParaRPr lang="ru-RU" dirty="0" smtClean="0">
              <a:latin typeface="Monotype Corsiva"/>
              <a:ea typeface="Times New Roman"/>
              <a:cs typeface="Times New Roman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dirty="0" smtClean="0">
                <a:latin typeface="Monotype Corsiva"/>
                <a:ea typeface="Times New Roman"/>
                <a:cs typeface="Times New Roman"/>
              </a:rPr>
              <a:t>«</a:t>
            </a:r>
            <a:r>
              <a:rPr lang="ru-RU" dirty="0">
                <a:latin typeface="Monotype Corsiva"/>
                <a:ea typeface="Times New Roman"/>
                <a:cs typeface="Times New Roman"/>
              </a:rPr>
              <a:t>Василиса и Премудрая»,</a:t>
            </a:r>
            <a:endParaRPr lang="ru-RU" sz="1800" dirty="0"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dirty="0" smtClean="0">
                <a:latin typeface="Monotype Corsiva"/>
                <a:ea typeface="Times New Roman"/>
                <a:cs typeface="Times New Roman"/>
              </a:rPr>
              <a:t> </a:t>
            </a:r>
            <a:r>
              <a:rPr lang="ru-RU" dirty="0">
                <a:latin typeface="Monotype Corsiva"/>
                <a:ea typeface="Times New Roman"/>
                <a:cs typeface="Times New Roman"/>
              </a:rPr>
              <a:t>«Василиса Прекрасная», </a:t>
            </a:r>
            <a:endParaRPr lang="ru-RU" sz="1800" dirty="0"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dirty="0">
                <a:latin typeface="Monotype Corsiva"/>
                <a:ea typeface="Times New Roman"/>
                <a:cs typeface="Times New Roman"/>
              </a:rPr>
              <a:t> «Царевна-лягушка»,</a:t>
            </a:r>
            <a:endParaRPr lang="ru-RU" sz="1800" dirty="0"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dirty="0">
                <a:latin typeface="Monotype Corsiva"/>
                <a:ea typeface="Times New Roman"/>
                <a:cs typeface="Times New Roman"/>
              </a:rPr>
              <a:t>"Марья </a:t>
            </a:r>
            <a:r>
              <a:rPr lang="ru-RU" dirty="0" err="1">
                <a:latin typeface="Monotype Corsiva"/>
                <a:ea typeface="Times New Roman"/>
                <a:cs typeface="Times New Roman"/>
              </a:rPr>
              <a:t>Моревна</a:t>
            </a:r>
            <a:r>
              <a:rPr lang="ru-RU" dirty="0">
                <a:latin typeface="Monotype Corsiva"/>
                <a:ea typeface="Times New Roman"/>
                <a:cs typeface="Times New Roman"/>
              </a:rPr>
              <a:t>",</a:t>
            </a:r>
            <a:endParaRPr lang="ru-RU" sz="1800" dirty="0"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dirty="0">
                <a:latin typeface="Monotype Corsiva"/>
                <a:ea typeface="Times New Roman"/>
                <a:cs typeface="Times New Roman"/>
              </a:rPr>
              <a:t> "Гуси-лебеди",</a:t>
            </a:r>
            <a:endParaRPr lang="ru-RU" sz="1800" dirty="0"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dirty="0">
                <a:latin typeface="Monotype Corsiva"/>
                <a:ea typeface="Times New Roman"/>
                <a:cs typeface="Times New Roman"/>
              </a:rPr>
              <a:t> "Баба Яга" ,</a:t>
            </a:r>
            <a:endParaRPr lang="ru-RU" sz="1800" dirty="0"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dirty="0">
                <a:latin typeface="Monotype Corsiva"/>
                <a:ea typeface="Times New Roman"/>
                <a:cs typeface="Times New Roman"/>
              </a:rPr>
              <a:t> "Заколдованная королевна",</a:t>
            </a:r>
            <a:endParaRPr lang="ru-RU" sz="1800" dirty="0"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dirty="0">
                <a:latin typeface="Monotype Corsiva"/>
                <a:ea typeface="Times New Roman"/>
                <a:cs typeface="Times New Roman"/>
              </a:rPr>
              <a:t> "Марфа - крестьянская дочь",</a:t>
            </a:r>
            <a:endParaRPr lang="ru-RU" sz="1800" dirty="0"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dirty="0">
                <a:latin typeface="Monotype Corsiva"/>
                <a:ea typeface="Times New Roman"/>
                <a:cs typeface="Times New Roman"/>
              </a:rPr>
              <a:t> "О </a:t>
            </a:r>
            <a:r>
              <a:rPr lang="ru-RU" dirty="0" err="1">
                <a:latin typeface="Monotype Corsiva"/>
                <a:ea typeface="Times New Roman"/>
                <a:cs typeface="Times New Roman"/>
              </a:rPr>
              <a:t>молодильных</a:t>
            </a:r>
            <a:r>
              <a:rPr lang="ru-RU" dirty="0">
                <a:latin typeface="Monotype Corsiva"/>
                <a:ea typeface="Times New Roman"/>
                <a:cs typeface="Times New Roman"/>
              </a:rPr>
              <a:t> яблоках и живой воде",</a:t>
            </a:r>
            <a:endParaRPr lang="ru-RU" sz="1800" dirty="0"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dirty="0">
                <a:latin typeface="Monotype Corsiva"/>
                <a:ea typeface="Times New Roman"/>
                <a:cs typeface="Times New Roman"/>
              </a:rPr>
              <a:t> "Иван </a:t>
            </a:r>
            <a:r>
              <a:rPr lang="ru-RU" dirty="0" err="1">
                <a:latin typeface="Monotype Corsiva"/>
                <a:ea typeface="Times New Roman"/>
                <a:cs typeface="Times New Roman"/>
              </a:rPr>
              <a:t>Быкович</a:t>
            </a:r>
            <a:r>
              <a:rPr lang="ru-RU" dirty="0">
                <a:latin typeface="Monotype Corsiva"/>
                <a:ea typeface="Times New Roman"/>
                <a:cs typeface="Times New Roman"/>
              </a:rPr>
              <a:t>",</a:t>
            </a:r>
            <a:endParaRPr lang="ru-RU" sz="1800" dirty="0"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dirty="0">
                <a:latin typeface="Monotype Corsiva"/>
                <a:ea typeface="Times New Roman"/>
                <a:cs typeface="Times New Roman"/>
              </a:rPr>
              <a:t>"Марья Царевна",</a:t>
            </a:r>
            <a:endParaRPr lang="ru-RU" sz="1800" dirty="0"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dirty="0">
                <a:latin typeface="Monotype Corsiva"/>
                <a:ea typeface="Times New Roman"/>
                <a:cs typeface="Times New Roman"/>
              </a:rPr>
              <a:t>"Сестрица Аленушка и братец Иванушка",</a:t>
            </a:r>
            <a:endParaRPr lang="ru-RU" sz="1800" dirty="0"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ru-RU" dirty="0">
                <a:latin typeface="Monotype Corsiva"/>
                <a:ea typeface="Times New Roman"/>
                <a:cs typeface="Times New Roman"/>
              </a:rPr>
              <a:t>«Перышко </a:t>
            </a:r>
            <a:r>
              <a:rPr lang="ru-RU" dirty="0" err="1">
                <a:latin typeface="Monotype Corsiva"/>
                <a:ea typeface="Times New Roman"/>
                <a:cs typeface="Times New Roman"/>
              </a:rPr>
              <a:t>Финиста</a:t>
            </a:r>
            <a:r>
              <a:rPr lang="ru-RU" dirty="0">
                <a:latin typeface="Monotype Corsiva"/>
                <a:ea typeface="Times New Roman"/>
                <a:cs typeface="Times New Roman"/>
              </a:rPr>
              <a:t> Ясна Сокола»,</a:t>
            </a:r>
            <a:endParaRPr lang="ru-RU" sz="1800" dirty="0"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ru-RU" dirty="0">
                <a:latin typeface="Monotype Corsiva"/>
                <a:ea typeface="Times New Roman"/>
                <a:cs typeface="Times New Roman"/>
              </a:rPr>
              <a:t>«Иван-царевич и серый волк»,</a:t>
            </a:r>
            <a:endParaRPr lang="ru-RU" sz="1800" dirty="0"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ru-RU" dirty="0">
                <a:latin typeface="Monotype Corsiva"/>
                <a:ea typeface="Times New Roman"/>
                <a:cs typeface="Times New Roman"/>
              </a:rPr>
              <a:t>«Марья-</a:t>
            </a:r>
            <a:r>
              <a:rPr lang="ru-RU" dirty="0" err="1">
                <a:latin typeface="Monotype Corsiva"/>
                <a:ea typeface="Times New Roman"/>
                <a:cs typeface="Times New Roman"/>
              </a:rPr>
              <a:t>искуссница</a:t>
            </a:r>
            <a:r>
              <a:rPr lang="ru-RU" dirty="0" smtClean="0">
                <a:latin typeface="Monotype Corsiva"/>
                <a:ea typeface="Times New Roman"/>
                <a:cs typeface="Times New Roman"/>
              </a:rPr>
              <a:t>»,</a:t>
            </a:r>
            <a:endParaRPr lang="ru-RU" sz="1800" dirty="0">
              <a:ea typeface="Calibri"/>
              <a:cs typeface="Times New Roman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887" y="567422"/>
            <a:ext cx="4953000" cy="501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" r="4113"/>
          <a:stretch/>
        </p:blipFill>
        <p:spPr>
          <a:xfrm>
            <a:off x="6925771" y="4073983"/>
            <a:ext cx="2096104" cy="15131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6" b="8701"/>
          <a:stretch/>
        </p:blipFill>
        <p:spPr>
          <a:xfrm rot="5400000">
            <a:off x="6637283" y="1032169"/>
            <a:ext cx="2849338" cy="19198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260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386" y="1"/>
            <a:ext cx="8307156" cy="983259"/>
          </a:xfrm>
        </p:spPr>
        <p:txBody>
          <a:bodyPr>
            <a:normAutofit/>
          </a:bodyPr>
          <a:lstStyle/>
          <a:p>
            <a:r>
              <a:rPr lang="ru-RU" sz="4400" b="1" i="1" dirty="0" smtClean="0">
                <a:latin typeface="Gabriola" panose="04040605051002020D02" pitchFamily="82" charset="0"/>
              </a:rPr>
              <a:t>Наши художники</a:t>
            </a:r>
            <a:endParaRPr lang="ru-RU" sz="4400" b="1" i="1" dirty="0">
              <a:latin typeface="Gabriola" panose="04040605051002020D02" pitchFamily="82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9989" y="1401482"/>
            <a:ext cx="2758624" cy="1834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562" y="125749"/>
            <a:ext cx="3306726" cy="21986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7206" y="3188975"/>
            <a:ext cx="3182283" cy="2115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54" t="1995" r="2094"/>
          <a:stretch/>
        </p:blipFill>
        <p:spPr>
          <a:xfrm rot="5400000">
            <a:off x="4366971" y="3760685"/>
            <a:ext cx="2566884" cy="18803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78" r="11927"/>
          <a:stretch/>
        </p:blipFill>
        <p:spPr>
          <a:xfrm>
            <a:off x="191385" y="3903277"/>
            <a:ext cx="2817630" cy="20446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0" r="10699"/>
          <a:stretch/>
        </p:blipFill>
        <p:spPr>
          <a:xfrm>
            <a:off x="2286000" y="880775"/>
            <a:ext cx="2860158" cy="22809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96" r="3317" b="18318"/>
          <a:stretch/>
        </p:blipFill>
        <p:spPr>
          <a:xfrm rot="5400000">
            <a:off x="2731202" y="3822837"/>
            <a:ext cx="2246200" cy="14353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3192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96" t="2927" r="3384" b="4199"/>
          <a:stretch/>
        </p:blipFill>
        <p:spPr>
          <a:xfrm rot="5400000">
            <a:off x="2192346" y="827303"/>
            <a:ext cx="4312742" cy="29983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66"/>
          <a:stretch/>
        </p:blipFill>
        <p:spPr>
          <a:xfrm rot="5400000">
            <a:off x="-294876" y="660374"/>
            <a:ext cx="3305044" cy="232454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5" t="8291" r="12906"/>
          <a:stretch/>
        </p:blipFill>
        <p:spPr>
          <a:xfrm rot="5400000">
            <a:off x="5810972" y="513253"/>
            <a:ext cx="3420975" cy="27347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30" t="11263" r="21860" b="20707"/>
          <a:stretch/>
        </p:blipFill>
        <p:spPr>
          <a:xfrm>
            <a:off x="195375" y="3742660"/>
            <a:ext cx="2498966" cy="19758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aintStrokes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25" r="3953"/>
          <a:stretch/>
        </p:blipFill>
        <p:spPr>
          <a:xfrm rot="5400000">
            <a:off x="3153766" y="4882107"/>
            <a:ext cx="2106236" cy="167272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aintBrush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62" t="4442" r="9187" b="5842"/>
          <a:stretch/>
        </p:blipFill>
        <p:spPr>
          <a:xfrm>
            <a:off x="6086063" y="3733116"/>
            <a:ext cx="2802755" cy="20989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2623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lum bright="-4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23" y="931730"/>
            <a:ext cx="3615071" cy="4590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25"/>
          <a:stretch/>
        </p:blipFill>
        <p:spPr>
          <a:xfrm rot="5400000">
            <a:off x="4961442" y="1566948"/>
            <a:ext cx="4316819" cy="33307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187841" y="0"/>
            <a:ext cx="47115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latin typeface="Gabriola" panose="04040605051002020D02" pitchFamily="82" charset="0"/>
              </a:rPr>
              <a:t>Опрос  любителей сказок</a:t>
            </a:r>
            <a:endParaRPr lang="ru-RU" sz="4400" b="1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4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6448" y="97971"/>
            <a:ext cx="8252585" cy="827316"/>
          </a:xfrm>
        </p:spPr>
        <p:txBody>
          <a:bodyPr>
            <a:normAutofit/>
          </a:bodyPr>
          <a:lstStyle/>
          <a:p>
            <a:r>
              <a:rPr lang="ru-RU" sz="4400" b="1" i="1" dirty="0" smtClean="0">
                <a:latin typeface="Gabriola" panose="04040605051002020D02" pitchFamily="82" charset="0"/>
              </a:rPr>
              <a:t>Результаты опроса:</a:t>
            </a:r>
            <a:endParaRPr lang="ru-RU" sz="4400" b="1" i="1" dirty="0">
              <a:latin typeface="Gabriola" panose="04040605051002020D02" pitchFamily="8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8857" y="1055915"/>
            <a:ext cx="8958943" cy="5090716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ru-RU" sz="1600" b="1" i="1" dirty="0" smtClean="0"/>
              <a:t>Кто такая Баба Яга?                                                                      </a:t>
            </a:r>
            <a:r>
              <a:rPr lang="ru-RU" sz="1600" b="1" i="1" dirty="0" smtClean="0">
                <a:solidFill>
                  <a:srgbClr val="FF0000"/>
                </a:solidFill>
              </a:rPr>
              <a:t>Положительный</a:t>
            </a:r>
            <a:r>
              <a:rPr lang="ru-RU" sz="1600" b="1" i="1" dirty="0" smtClean="0"/>
              <a:t> </a:t>
            </a:r>
          </a:p>
          <a:p>
            <a:r>
              <a:rPr lang="ru-RU" sz="1600" dirty="0" smtClean="0"/>
              <a:t>-Персонаж сказок ………..5 человек                                                 </a:t>
            </a:r>
            <a:r>
              <a:rPr lang="ru-RU" sz="1600" b="1" i="1" dirty="0" smtClean="0">
                <a:solidFill>
                  <a:srgbClr val="FF0000"/>
                </a:solidFill>
              </a:rPr>
              <a:t>персонаж</a:t>
            </a:r>
            <a:r>
              <a:rPr lang="ru-RU" sz="1600" b="1" i="1" dirty="0" smtClean="0"/>
              <a:t>             </a:t>
            </a:r>
            <a:r>
              <a:rPr lang="ru-RU" sz="1600" b="1" i="1" dirty="0" smtClean="0">
                <a:solidFill>
                  <a:srgbClr val="FF0000"/>
                </a:solidFill>
              </a:rPr>
              <a:t>-5 человек</a:t>
            </a:r>
            <a:endParaRPr lang="ru-RU" sz="1600" b="1" i="1" dirty="0" smtClean="0"/>
          </a:p>
          <a:p>
            <a:r>
              <a:rPr lang="ru-RU" sz="1600" dirty="0" smtClean="0"/>
              <a:t>-Ведьма, колдунья………...8 человек                                                       </a:t>
            </a:r>
          </a:p>
          <a:p>
            <a:r>
              <a:rPr lang="ru-RU" sz="1600" dirty="0" smtClean="0"/>
              <a:t>-Пожилая старушка……….3 человека                                               </a:t>
            </a:r>
            <a:r>
              <a:rPr lang="ru-RU" sz="1600" b="1" i="1" dirty="0" smtClean="0">
                <a:solidFill>
                  <a:srgbClr val="173A8D"/>
                </a:solidFill>
              </a:rPr>
              <a:t>Отрицательный</a:t>
            </a:r>
            <a:endParaRPr lang="ru-RU" sz="1600" b="1" i="1" dirty="0" smtClean="0"/>
          </a:p>
          <a:p>
            <a:r>
              <a:rPr lang="ru-RU" sz="1600" b="1" i="1" dirty="0" smtClean="0"/>
              <a:t>Какой вы себе её представляете?                                               </a:t>
            </a:r>
            <a:r>
              <a:rPr lang="ru-RU" sz="1600" b="1" i="1" dirty="0" smtClean="0">
                <a:solidFill>
                  <a:srgbClr val="173A8D"/>
                </a:solidFill>
              </a:rPr>
              <a:t>персонаж            -7человек</a:t>
            </a:r>
          </a:p>
          <a:p>
            <a:r>
              <a:rPr lang="ru-RU" sz="1600" dirty="0" smtClean="0"/>
              <a:t>-Злая, сердитая, страшная, кровожадная, хитрая, хмурая,</a:t>
            </a:r>
          </a:p>
          <a:p>
            <a:r>
              <a:rPr lang="ru-RU" sz="1600" dirty="0" smtClean="0"/>
              <a:t> вечно голодная…………….7 человек</a:t>
            </a:r>
          </a:p>
          <a:p>
            <a:r>
              <a:rPr lang="ru-RU" sz="1600" dirty="0" smtClean="0"/>
              <a:t>-Веселая, смешливая, добрая, справедливая,</a:t>
            </a:r>
          </a:p>
          <a:p>
            <a:r>
              <a:rPr lang="ru-RU" sz="1600" dirty="0" smtClean="0"/>
              <a:t>симпатичная ………………..5человек</a:t>
            </a:r>
          </a:p>
          <a:p>
            <a:r>
              <a:rPr lang="ru-RU" sz="1600" b="1" i="1" dirty="0" smtClean="0"/>
              <a:t>Живет в темном лесу, в избушке на курьих ножках.</a:t>
            </a:r>
          </a:p>
          <a:p>
            <a:r>
              <a:rPr lang="ru-RU" sz="1600" b="1" i="1" dirty="0" smtClean="0"/>
              <a:t>Чем же занимается?</a:t>
            </a:r>
          </a:p>
          <a:p>
            <a:r>
              <a:rPr lang="ru-RU" sz="1600" b="1" i="1" dirty="0" smtClean="0"/>
              <a:t>-</a:t>
            </a:r>
            <a:r>
              <a:rPr lang="ru-RU" sz="1600" dirty="0" smtClean="0"/>
              <a:t>Колдует, летает в ступе и на метле, крадет детей, ест людей, варит зелье, сражается с богатырями, всех пугает, пасет гусей-лебедей, ходит в гости к лешему;</a:t>
            </a:r>
          </a:p>
          <a:p>
            <a:r>
              <a:rPr lang="ru-RU" sz="1600" dirty="0" smtClean="0"/>
              <a:t>-помогает добрым молодцам, испытывает их силу, хитрит, лежит на печи, учит, как залезать в печь, дает мудрые советы</a:t>
            </a:r>
          </a:p>
          <a:p>
            <a:endParaRPr lang="ru-RU" sz="1600" b="1" i="1" dirty="0" smtClean="0"/>
          </a:p>
          <a:p>
            <a:endParaRPr lang="ru-RU" sz="2000" i="1" dirty="0" smtClean="0"/>
          </a:p>
          <a:p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7" r="2698"/>
          <a:stretch/>
        </p:blipFill>
        <p:spPr>
          <a:xfrm rot="5400000">
            <a:off x="6658857" y="3035754"/>
            <a:ext cx="2053066" cy="1687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492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1510</TotalTime>
  <Words>575</Words>
  <Application>Microsoft Office PowerPoint</Application>
  <PresentationFormat>Экран (4:3)</PresentationFormat>
  <Paragraphs>85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Gabriola</vt:lpstr>
      <vt:lpstr>Kartika</vt:lpstr>
      <vt:lpstr>Monotype Corsiva</vt:lpstr>
      <vt:lpstr>Times New Roman</vt:lpstr>
      <vt:lpstr>Office Theme</vt:lpstr>
      <vt:lpstr>В гости к Бабе Яге</vt:lpstr>
      <vt:lpstr>Презентация PowerPoint</vt:lpstr>
      <vt:lpstr>Наш маршрут:</vt:lpstr>
      <vt:lpstr>Наша выставка</vt:lpstr>
      <vt:lpstr>Презентация PowerPoint</vt:lpstr>
      <vt:lpstr>Наши художники</vt:lpstr>
      <vt:lpstr>Презентация PowerPoint</vt:lpstr>
      <vt:lpstr>Презентация PowerPoint</vt:lpstr>
      <vt:lpstr>Результаты опроса:</vt:lpstr>
      <vt:lpstr>Что рассказали словари? </vt:lpstr>
      <vt:lpstr>Петербургский музей кукол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Наше творчество</vt:lpstr>
      <vt:lpstr>Ваши отзывы</vt:lpstr>
      <vt:lpstr>Презентация PowerPoint</vt:lpstr>
    </vt:vector>
  </TitlesOfParts>
  <Company>PJSC "New Engineering Technologies"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Markasian, Pavel (KIEVH)</dc:creator>
  <cp:lastModifiedBy>Иван Фиалковский</cp:lastModifiedBy>
  <cp:revision>104</cp:revision>
  <dcterms:created xsi:type="dcterms:W3CDTF">2016-11-18T14:12:19Z</dcterms:created>
  <dcterms:modified xsi:type="dcterms:W3CDTF">2021-06-12T15:33:17Z</dcterms:modified>
</cp:coreProperties>
</file>