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0" r:id="rId3"/>
    <p:sldId id="261" r:id="rId4"/>
    <p:sldId id="257" r:id="rId5"/>
    <p:sldId id="263" r:id="rId6"/>
    <p:sldId id="265" r:id="rId7"/>
    <p:sldId id="259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713" autoAdjust="0"/>
  </p:normalViewPr>
  <p:slideViewPr>
    <p:cSldViewPr snapToGrid="0">
      <p:cViewPr>
        <p:scale>
          <a:sx n="74" d="100"/>
          <a:sy n="74" d="100"/>
        </p:scale>
        <p:origin x="-1956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08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75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8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62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40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989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9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252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004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30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86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459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53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765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96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849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84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4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FA720B-214E-49CB-8D29-CCF2A2B67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Шар, вписанный в многогранник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15554C-B7C5-4EFE-9087-D0D7FA167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Подготовила</a:t>
            </a:r>
          </a:p>
          <a:p>
            <a:pPr algn="r"/>
            <a:r>
              <a:rPr lang="ru-RU" sz="2800" b="1" dirty="0" smtClean="0"/>
              <a:t> </a:t>
            </a:r>
            <a:r>
              <a:rPr lang="ru-RU" sz="2800" b="1" dirty="0" err="1" smtClean="0"/>
              <a:t>Бурнацева</a:t>
            </a:r>
            <a:r>
              <a:rPr lang="ru-RU" sz="2800" b="1" dirty="0" smtClean="0"/>
              <a:t> Е.В.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5515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2DECBF-824D-4772-85BF-2AABE98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74" y="759712"/>
            <a:ext cx="8888626" cy="3853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Многогранники, описанные около сферы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6482EC9-BBE5-4623-BB4D-F14B5BE24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165"/>
          <a:stretch>
            <a:fillRect/>
          </a:stretch>
        </p:blipFill>
        <p:spPr>
          <a:xfrm>
            <a:off x="2994395" y="1227439"/>
            <a:ext cx="5745950" cy="44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4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399" y="691980"/>
            <a:ext cx="10363201" cy="421777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 Центр шара, вписанного в пирамиду, у которой боковые грани одинаково наклонены к основанию, лежит в точке пересечения высоты пирамиды с биссектрисой линейного угла любого двугранного угла при основании пирамиды, стороной которого служит высота боковой грани, проведенная из вершины пирамиды.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D96A7518-9A66-4F35-9400-A29A08314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81" r="1401" b="16"/>
          <a:stretch/>
        </p:blipFill>
        <p:spPr>
          <a:xfrm>
            <a:off x="2501403" y="2015156"/>
            <a:ext cx="7016084" cy="4365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3D5B9BF3-8068-402D-A043-C299BD6C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532" b="58890"/>
          <a:stretch>
            <a:fillRect/>
          </a:stretch>
        </p:blipFill>
        <p:spPr>
          <a:xfrm>
            <a:off x="856734" y="953038"/>
            <a:ext cx="5066134" cy="5112912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xmlns="" id="{3D5B9BF3-8068-402D-A043-C299BD6C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719" r="55160" b="6613"/>
          <a:stretch>
            <a:fillRect/>
          </a:stretch>
        </p:blipFill>
        <p:spPr>
          <a:xfrm>
            <a:off x="6156101" y="971642"/>
            <a:ext cx="5112913" cy="50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97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253" y="660857"/>
            <a:ext cx="10231395" cy="426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Шар, вписанный в усечённую пирамиду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104" t="42495" r="33003" b="25875"/>
          <a:stretch>
            <a:fillRect/>
          </a:stretch>
        </p:blipFill>
        <p:spPr bwMode="auto">
          <a:xfrm>
            <a:off x="782594" y="1400432"/>
            <a:ext cx="4952692" cy="421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97146" y="2644346"/>
            <a:ext cx="4934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правильную усечённую пирамиду можно вписать шар в том и только в том случае, если апофема пирамиды равна сумме апофем оснований.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28600" y="4035166"/>
            <a:ext cx="2153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MN = ON + </a:t>
            </a:r>
            <a:r>
              <a:rPr lang="fi-FI" dirty="0" smtClean="0"/>
              <a:t>O</a:t>
            </a:r>
            <a:r>
              <a:rPr lang="fi-FI" sz="1050" b="1" dirty="0" smtClean="0"/>
              <a:t>2</a:t>
            </a:r>
            <a:r>
              <a:rPr lang="fi-FI" dirty="0" smtClean="0"/>
              <a:t>M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1763" y="660161"/>
            <a:ext cx="10630434" cy="14133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Задание 14.</a:t>
            </a:r>
            <a:r>
              <a:rPr lang="ru-RU" sz="2800" dirty="0" smtClean="0"/>
              <a:t> Вокруг правильной треугольной пирамиды, с длиной стороны основания 6 и высотой 8, описан шар. Найдите объем этого шара.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25843" y="1337731"/>
            <a:ext cx="10089291" cy="3909771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V=4</a:t>
            </a:r>
            <a:r>
              <a:rPr lang="ru-RU" dirty="0" smtClean="0"/>
              <a:t>П</a:t>
            </a:r>
            <a:r>
              <a:rPr lang="en-GB" dirty="0" smtClean="0"/>
              <a:t>R</a:t>
            </a:r>
            <a:r>
              <a:rPr lang="en-GB" baseline="30000" dirty="0" smtClean="0"/>
              <a:t>3</a:t>
            </a:r>
            <a:r>
              <a:rPr lang="en-GB" dirty="0" smtClean="0"/>
              <a:t>/3</a:t>
            </a:r>
            <a:r>
              <a:rPr lang="ru-RU" dirty="0" smtClean="0"/>
              <a:t>,где </a:t>
            </a:r>
            <a:r>
              <a:rPr lang="ru-RU" dirty="0" smtClean="0"/>
              <a:t>R – радиус шара. Сначала найдем диаметр шара – длину отрезка SM.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8127" t="55256" r="69126" b="21708"/>
          <a:stretch>
            <a:fillRect/>
          </a:stretch>
        </p:blipFill>
        <p:spPr bwMode="auto">
          <a:xfrm>
            <a:off x="959756" y="2228045"/>
            <a:ext cx="3483946" cy="35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20486" y="2150773"/>
            <a:ext cx="6812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1.Рассмотрим </a:t>
            </a:r>
            <a:r>
              <a:rPr lang="ru-RU" dirty="0" smtClean="0"/>
              <a:t>треугольник ASM с прямым углом MAS, так как это вписанный угол, опирающийся на диаметр окружности. Из прямого угла A опущена высота AO к стороне SM. Длину этой высоты можно найти из формулы</a:t>
            </a:r>
            <a:endParaRPr lang="ru-RU" dirty="0"/>
          </a:p>
        </p:txBody>
      </p:sp>
      <p:pic>
        <p:nvPicPr>
          <p:cNvPr id="14" name="Рисунок 13" descr="https://self-edu.ru/htm/2019/balak_ege2019_10/files/1_14.files/image00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276" y="3064903"/>
            <a:ext cx="1407352" cy="64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529069" y="3801294"/>
            <a:ext cx="6636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</a:t>
            </a:r>
            <a:r>
              <a:rPr lang="ru-RU" dirty="0" smtClean="0"/>
              <a:t>a=6 – длина стороны равностороннего треугольника ABC. </a:t>
            </a:r>
            <a:endParaRPr lang="ru-RU" dirty="0"/>
          </a:p>
        </p:txBody>
      </p:sp>
      <p:pic>
        <p:nvPicPr>
          <p:cNvPr id="2056" name="Picture 8" descr="https://self-edu.ru/htm/2019/balak_ege2019_10/files/1_14.files/image00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397" y="4224269"/>
            <a:ext cx="1777285" cy="751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658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65" t="37262" r="64047" b="9005"/>
          <a:stretch>
            <a:fillRect/>
          </a:stretch>
        </p:blipFill>
        <p:spPr bwMode="auto">
          <a:xfrm>
            <a:off x="2665922" y="463640"/>
            <a:ext cx="6441531" cy="565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пирамиду можно вписать шар</a:t>
            </a:r>
            <a:endParaRPr lang="ru-RU" dirty="0" smtClean="0"/>
          </a:p>
          <a:p>
            <a:r>
              <a:rPr lang="ru-RU" dirty="0" smtClean="0"/>
              <a:t>Боковые грани </a:t>
            </a:r>
            <a:r>
              <a:rPr lang="ru-RU" dirty="0" err="1" smtClean="0"/>
              <a:t>равнонаклонены</a:t>
            </a:r>
            <a:r>
              <a:rPr lang="ru-RU" dirty="0" smtClean="0"/>
              <a:t> к </a:t>
            </a:r>
            <a:r>
              <a:rPr lang="ru-RU" dirty="0" smtClean="0"/>
              <a:t>основанию</a:t>
            </a:r>
            <a:endParaRPr lang="ru-RU" dirty="0" smtClean="0"/>
          </a:p>
          <a:p>
            <a:r>
              <a:rPr lang="ru-RU" dirty="0" smtClean="0"/>
              <a:t>Двугранные углы при основании </a:t>
            </a:r>
            <a:r>
              <a:rPr lang="ru-RU" dirty="0" smtClean="0"/>
              <a:t>равны</a:t>
            </a:r>
            <a:endParaRPr lang="ru-RU" dirty="0" smtClean="0"/>
          </a:p>
          <a:p>
            <a:r>
              <a:rPr lang="ru-RU" dirty="0" smtClean="0"/>
              <a:t>Основание пирамиды –прямоугольный </a:t>
            </a:r>
            <a:r>
              <a:rPr lang="ru-RU" dirty="0" smtClean="0"/>
              <a:t>треугольник</a:t>
            </a:r>
            <a:endParaRPr lang="ru-RU" dirty="0" smtClean="0"/>
          </a:p>
          <a:p>
            <a:r>
              <a:rPr lang="ru-RU" dirty="0" smtClean="0"/>
              <a:t>Боковая грань перпендикулярна к </a:t>
            </a:r>
            <a:r>
              <a:rPr lang="ru-RU" dirty="0" smtClean="0"/>
              <a:t>основанию</a:t>
            </a:r>
            <a:endParaRPr lang="ru-RU" dirty="0" smtClean="0"/>
          </a:p>
          <a:p>
            <a:r>
              <a:rPr lang="ru-RU" dirty="0" smtClean="0"/>
              <a:t>Правильная пирамида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144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Шар, вписанный в многогранник</vt:lpstr>
      <vt:lpstr>Многогранники, описанные около сферы</vt:lpstr>
      <vt:lpstr>Слайд 3</vt:lpstr>
      <vt:lpstr>Слайд 4</vt:lpstr>
      <vt:lpstr>Шар, вписанный в усечённую пирамиду</vt:lpstr>
      <vt:lpstr>Задание 14. Вокруг правильной треугольной пирамиды, с длиной стороны основания 6 и высотой 8, описан шар. Найдите объем этого шара.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Бурнацев Давид Александрович</dc:creator>
  <cp:lastModifiedBy>Елена Бурнацева</cp:lastModifiedBy>
  <cp:revision>10</cp:revision>
  <dcterms:created xsi:type="dcterms:W3CDTF">2021-02-09T09:13:39Z</dcterms:created>
  <dcterms:modified xsi:type="dcterms:W3CDTF">2021-02-09T13:23:54Z</dcterms:modified>
</cp:coreProperties>
</file>