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8" r:id="rId4"/>
    <p:sldId id="272" r:id="rId5"/>
    <p:sldId id="270" r:id="rId6"/>
    <p:sldId id="257" r:id="rId7"/>
    <p:sldId id="258" r:id="rId8"/>
    <p:sldId id="259" r:id="rId9"/>
    <p:sldId id="273" r:id="rId10"/>
    <p:sldId id="260" r:id="rId11"/>
    <p:sldId id="261" r:id="rId12"/>
    <p:sldId id="262" r:id="rId13"/>
    <p:sldId id="275" r:id="rId14"/>
    <p:sldId id="263" r:id="rId15"/>
    <p:sldId id="274" r:id="rId16"/>
    <p:sldId id="264" r:id="rId17"/>
    <p:sldId id="265" r:id="rId18"/>
    <p:sldId id="267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46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7D9219-AB68-4AE1-8B10-F937937D7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Приёмы и методы работы при подготовке учащихся к ГИА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906E45-84E9-40C8-9C29-9DBBE9CE7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</a:t>
            </a:r>
          </a:p>
          <a:p>
            <a:r>
              <a:rPr lang="ru-RU" dirty="0"/>
              <a:t>Учитель математики </a:t>
            </a:r>
            <a:r>
              <a:rPr lang="ru-RU" dirty="0" err="1"/>
              <a:t>Бурнацева</a:t>
            </a:r>
            <a:r>
              <a:rPr lang="ru-RU" dirty="0"/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138514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3F46F3-E5BD-4803-904F-BA7F423E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27" y="180355"/>
            <a:ext cx="8596668" cy="1320800"/>
          </a:xfrm>
        </p:spPr>
        <p:txBody>
          <a:bodyPr/>
          <a:lstStyle/>
          <a:p>
            <a:r>
              <a:rPr lang="ru-RU" dirty="0"/>
              <a:t>Использование обучающей системы СДАМ ГИА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A3D95D4-C4C5-49E5-AF6D-4C0327C6E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227" y="1254311"/>
            <a:ext cx="9646190" cy="5423334"/>
          </a:xfrm>
        </p:spPr>
      </p:pic>
    </p:spTree>
    <p:extLst>
      <p:ext uri="{BB962C8B-B14F-4D97-AF65-F5344CB8AC3E}">
        <p14:creationId xmlns:p14="http://schemas.microsoft.com/office/powerpoint/2010/main" val="167467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7B207F6-0A57-4751-9FA7-B897D1582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956"/>
          <a:stretch/>
        </p:blipFill>
        <p:spPr>
          <a:xfrm>
            <a:off x="410398" y="182780"/>
            <a:ext cx="8667340" cy="64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B1FC9F-3C6C-46BE-B70E-C2BA210C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-122253"/>
            <a:ext cx="10098157" cy="1089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dirty="0" err="1">
                <a:effectLst/>
              </a:rPr>
              <a:t>Индивидуальный</a:t>
            </a:r>
            <a:r>
              <a:rPr lang="en-US" sz="2600" b="1" i="0" dirty="0">
                <a:effectLst/>
              </a:rPr>
              <a:t> </a:t>
            </a:r>
            <a:r>
              <a:rPr lang="en-US" sz="2600" b="1" i="0" dirty="0" err="1">
                <a:effectLst/>
              </a:rPr>
              <a:t>профиль</a:t>
            </a:r>
            <a:r>
              <a:rPr lang="en-US" sz="2600" b="1" i="0" dirty="0">
                <a:effectLst/>
              </a:rPr>
              <a:t> </a:t>
            </a:r>
            <a:r>
              <a:rPr lang="en-US" sz="2600" b="1" i="0" dirty="0" err="1">
                <a:effectLst/>
              </a:rPr>
              <a:t>знаний</a:t>
            </a:r>
            <a:r>
              <a:rPr lang="en-US" sz="2600" b="1" i="0" dirty="0">
                <a:effectLst/>
              </a:rPr>
              <a:t> </a:t>
            </a:r>
            <a:r>
              <a:rPr lang="en-US" sz="2600" b="1" i="0" dirty="0" err="1">
                <a:effectLst/>
              </a:rPr>
              <a:t>учащихся</a:t>
            </a:r>
            <a:r>
              <a:rPr lang="en-US" sz="2600" b="1" i="0" dirty="0">
                <a:effectLst/>
              </a:rPr>
              <a:t/>
            </a:r>
            <a:br>
              <a:rPr lang="en-US" sz="2600" b="1" i="0" dirty="0">
                <a:effectLst/>
              </a:rPr>
            </a:br>
            <a:endParaRPr lang="en-US" sz="2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929CBA1-7747-46F3-A7CE-D986AF56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5" t="3419"/>
          <a:stretch/>
        </p:blipFill>
        <p:spPr>
          <a:xfrm>
            <a:off x="1111539" y="701045"/>
            <a:ext cx="8423672" cy="596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311BF00-6941-43D8-B6F6-4C26A3C93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718" y="689596"/>
            <a:ext cx="8931107" cy="55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589A6C-73C3-4330-89C0-E3C56543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59" y="159418"/>
            <a:ext cx="10215953" cy="993521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Использование онлайн-школы </a:t>
            </a:r>
            <a:r>
              <a:rPr lang="ru-RU" sz="3200" dirty="0" err="1"/>
              <a:t>Фоксфорд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A3F3BDB-F618-4FDE-B40D-47E4CF298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49" y="1067684"/>
            <a:ext cx="10015372" cy="5630898"/>
          </a:xfrm>
        </p:spPr>
      </p:pic>
    </p:spTree>
    <p:extLst>
      <p:ext uri="{BB962C8B-B14F-4D97-AF65-F5344CB8AC3E}">
        <p14:creationId xmlns:p14="http://schemas.microsoft.com/office/powerpoint/2010/main" val="41252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FAD99A0-BEED-4923-975F-12107A3CE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"/>
          <a:stretch/>
        </p:blipFill>
        <p:spPr>
          <a:xfrm>
            <a:off x="463825" y="366885"/>
            <a:ext cx="10548729" cy="61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45A9F56-A427-474D-9B78-16F148A94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05"/>
          <a:stretch/>
        </p:blipFill>
        <p:spPr>
          <a:xfrm>
            <a:off x="198949" y="265042"/>
            <a:ext cx="10841763" cy="5857461"/>
          </a:xfrm>
        </p:spPr>
      </p:pic>
    </p:spTree>
    <p:extLst>
      <p:ext uri="{BB962C8B-B14F-4D97-AF65-F5344CB8AC3E}">
        <p14:creationId xmlns:p14="http://schemas.microsoft.com/office/powerpoint/2010/main" val="346929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C6CE5-9ADF-4489-870C-98831EF2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29" y="0"/>
            <a:ext cx="8596668" cy="815975"/>
          </a:xfrm>
        </p:spPr>
        <p:txBody>
          <a:bodyPr/>
          <a:lstStyle/>
          <a:p>
            <a:r>
              <a:rPr lang="ru-RU" dirty="0"/>
              <a:t>Тематический контроль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5C96036-9863-4D68-9003-D2E2ACC7E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95"/>
          <a:stretch/>
        </p:blipFill>
        <p:spPr>
          <a:xfrm>
            <a:off x="397733" y="1046921"/>
            <a:ext cx="10031728" cy="5409147"/>
          </a:xfrm>
        </p:spPr>
      </p:pic>
    </p:spTree>
    <p:extLst>
      <p:ext uri="{BB962C8B-B14F-4D97-AF65-F5344CB8AC3E}">
        <p14:creationId xmlns:p14="http://schemas.microsoft.com/office/powerpoint/2010/main" val="219023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FFD15-3A11-41F6-B2FD-0B6F62B9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20" y="140114"/>
            <a:ext cx="8596668" cy="675861"/>
          </a:xfrm>
        </p:spPr>
        <p:txBody>
          <a:bodyPr/>
          <a:lstStyle/>
          <a:p>
            <a:pPr algn="ctr"/>
            <a:r>
              <a:rPr lang="ru-RU" dirty="0"/>
              <a:t>Открытый банк заданий ФИПИ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FFA8D3-E5C7-470D-B6C3-DE330BCC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52"/>
          <a:stretch/>
        </p:blipFill>
        <p:spPr>
          <a:xfrm>
            <a:off x="490330" y="1007165"/>
            <a:ext cx="9857405" cy="5300870"/>
          </a:xfrm>
        </p:spPr>
      </p:pic>
    </p:spTree>
    <p:extLst>
      <p:ext uri="{BB962C8B-B14F-4D97-AF65-F5344CB8AC3E}">
        <p14:creationId xmlns:p14="http://schemas.microsoft.com/office/powerpoint/2010/main" val="187910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3E5FDB-0D7E-49D1-8FA5-14BF36C8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91549"/>
            <a:ext cx="8863185" cy="5749814"/>
          </a:xfrm>
        </p:spPr>
        <p:txBody>
          <a:bodyPr>
            <a:normAutofit/>
          </a:bodyPr>
          <a:lstStyle/>
          <a:p>
            <a:pPr indent="90170"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Я знаю, что я ничего не знаю», - говорил мудрый грек. Печально то, что часто ученик не знает главного: ОН НЕ ЗНАЕТ, ЧЕГО ОН НЕ ЗНАЕТ. Поэтому необходимо показывать границы, сталкивать ученика с проблемами, которые нужно решать.</a:t>
            </a:r>
            <a:endParaRPr lang="ru-RU" sz="2400" b="0" i="0" dirty="0">
              <a:solidFill>
                <a:srgbClr val="212121"/>
              </a:solidFill>
              <a:effectLst/>
              <a:latin typeface="PT Sans Regular"/>
            </a:endParaRPr>
          </a:p>
          <a:p>
            <a:pPr indent="90170" algn="just">
              <a:spcBef>
                <a:spcPts val="0"/>
              </a:spcBef>
              <a:spcAft>
                <a:spcPts val="0"/>
              </a:spcAft>
            </a:pP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Бернард Шоу утверждал: «Единственный путь, ведущий к знанию, - это деятельность».</a:t>
            </a:r>
            <a:endParaRPr lang="ru-RU" sz="2400" b="0" i="0" dirty="0">
              <a:solidFill>
                <a:srgbClr val="212121"/>
              </a:solidFill>
              <a:effectLst/>
              <a:latin typeface="PT Sans Regular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Освоение учениками знаний, умений, навыков преимущественно в форме деятельности.</a:t>
            </a:r>
            <a:endParaRPr lang="ru-RU" sz="2400" b="0" i="0" dirty="0">
              <a:solidFill>
                <a:srgbClr val="212121"/>
              </a:solidFill>
              <a:effectLst/>
              <a:latin typeface="PT Sans Regular"/>
            </a:endParaRPr>
          </a:p>
          <a:p>
            <a:pPr indent="90170" algn="just">
              <a:spcBef>
                <a:spcPts val="0"/>
              </a:spcBef>
              <a:spcAft>
                <a:spcPts val="0"/>
              </a:spcAft>
            </a:pP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Регулярно контролировать процесс обучения с помощью развитой системы приёмов обратной связи.</a:t>
            </a:r>
            <a:endParaRPr lang="ru-RU" sz="2400" b="0" i="0" dirty="0">
              <a:solidFill>
                <a:srgbClr val="212121"/>
              </a:solidFill>
              <a:effectLst/>
              <a:latin typeface="PT Sans Regula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48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9E96B-A8BA-4EFD-AB2C-85A06610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9" y="156238"/>
            <a:ext cx="8596668" cy="660400"/>
          </a:xfrm>
        </p:spPr>
        <p:txBody>
          <a:bodyPr/>
          <a:lstStyle/>
          <a:p>
            <a:r>
              <a:rPr lang="ru-RU" dirty="0"/>
              <a:t>Главные принципы в работе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31337F-FA8D-4A56-AED6-D39AFEDF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7" y="1166675"/>
            <a:ext cx="9222039" cy="47040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пугать школьников предстоящим ГИА и  ЕГЭ. Наоборот, с первых же дней учёбы убеждать их в том, что если очень постараться, то можно получить вполне приличный балл.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 всего года   знакомить детей с материалами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ЕГЭ,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 пособиями, с интернет сайтами. Решать много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сайта Ларина А.А., из открытого банка заданий ЕГЭ, Решу ЕГЭ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учащихся с особенностями ЕГЭ: со структурой работы, временными рамками, нормами оценивания экзаменационной работы, условиями проведения экзамена, с «техникой сдачи экзамена»: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-обучать строгому самоконтролю времени;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определять трудность заданий;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правильно заполнять бланки ответов.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A9603C3-3E2A-4581-9A39-0B1E5890F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984" y="665539"/>
            <a:ext cx="7398512" cy="5552381"/>
          </a:xfrm>
        </p:spPr>
      </p:pic>
    </p:spTree>
    <p:extLst>
      <p:ext uri="{BB962C8B-B14F-4D97-AF65-F5344CB8AC3E}">
        <p14:creationId xmlns:p14="http://schemas.microsoft.com/office/powerpoint/2010/main" val="25577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5D2614-E5D8-4C58-91DC-343FA1BB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784666"/>
          </a:xfrm>
        </p:spPr>
        <p:txBody>
          <a:bodyPr/>
          <a:lstStyle/>
          <a:p>
            <a:pPr algn="ctr"/>
            <a:r>
              <a:rPr lang="ru-RU" dirty="0"/>
              <a:t>Основные методы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525A28-4D9F-42D7-AD49-0FAA0FDE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6919"/>
            <a:ext cx="9089518" cy="4876316"/>
          </a:xfrm>
        </p:spPr>
        <p:txBody>
          <a:bodyPr>
            <a:normAutofit/>
          </a:bodyPr>
          <a:lstStyle/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  использую технологии уровневой дифференциации, что особенно помогает при подготовке к сдаче экзаменов в форме и по материалам ЕГЭ. После  изучения индивидуальных особенностей учеников в классе, работаю  в трех направлениях: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 провожу разноуровневые уроки,  на которых использую ИКТ и  разноуровневые задания (обучающие и контролирующие). Учащиеся должны уметь оценивать себя и своих товарищей, знать, что необходимо уметь на оценки «3», «4», «5».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  учу самостоятельной работе с учебником, с дополнительной литературой, ресурсами Интернет.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разноуровневых уроках осуществляю дифференцированный подход на любом из этапов урока.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внимание уделяю устной работе. Главное условие здесь - систематичность, работа на каждом уроке. Во время устной работы половину повторяемого материала можно отработать в течение 5-7 минут.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4B8988-42BD-4CD5-9DB1-3F7FDA5D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20" y="212519"/>
            <a:ext cx="9341309" cy="5578681"/>
          </a:xfrm>
        </p:spPr>
        <p:txBody>
          <a:bodyPr>
            <a:normAutofit/>
          </a:bodyPr>
          <a:lstStyle/>
          <a:p>
            <a:pPr algn="l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переход к комплексным тестам разумен, начиная со 2 полугодия, когда у школьника накоплен запас общих подходов к основным типам заданий и есть опыт в их применении на заданиях любой степени сложности.</a:t>
            </a:r>
          </a:p>
          <a:p>
            <a:pPr algn="l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все тренировочные тесты следует проводить с жестким ограничением времени. Занятия по подготовке к тестированию нужно стараться всегда проводить в форсированном режиме с подчеркнутым акцентированием контроля времени. Этот режим очень тяжел школьникам на первых порах, но, привыкнув к этому, они затем чувствуют себя на ЕГЭ намного спокойнее и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собранее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«Нормальные герои всегда идут в обход!». Нужно учиться использовать наличный запас знаний, применяя различные «хитрости» и «правдоподобные рассуждения» для получения ответа наиболее простым и понятным способом.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4885C1-3F00-4C4F-8982-E48E6500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61" y="795615"/>
            <a:ext cx="9526840" cy="496908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</a:rPr>
              <a:t>И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деальный вариант, к которому стремится каждый учитель - самостоятельная учебная работа ребёнка в интерактивной среде обучения, используя готовые электронные учебные курсы, обучающие, тренировочные и проверочные работы в системе Интернет.</a:t>
            </a:r>
            <a:r>
              <a:rPr lang="ru-RU" sz="2400" dirty="0">
                <a:solidFill>
                  <a:srgbClr val="212121"/>
                </a:solidFill>
                <a:latin typeface="PT Sans Regular"/>
              </a:rPr>
              <a:t> 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Поэтому в своей работе активно использую ИКТ технологии (цифровые образовательные ресурсы, а также </a:t>
            </a:r>
            <a:r>
              <a:rPr lang="ru-RU" sz="2400" b="1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интернет-ресурсы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), которые очень эффективно помогают в подготовке к экзамену и мне, как учителю, и моим ученикам.</a:t>
            </a:r>
            <a:endParaRPr lang="ru-RU" sz="2400" b="0" i="0" dirty="0">
              <a:solidFill>
                <a:srgbClr val="212121"/>
              </a:solidFill>
              <a:effectLst/>
              <a:latin typeface="PT Sans Regula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4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3939C-BA25-4A9A-9420-8E205DA2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3582" y="139146"/>
            <a:ext cx="10575234" cy="11131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ЦОР </a:t>
            </a:r>
            <a:r>
              <a:rPr lang="ru-RU" dirty="0" err="1"/>
              <a:t>Якласс</a:t>
            </a:r>
            <a:r>
              <a:rPr lang="ru-RU" dirty="0"/>
              <a:t> для тренировочного тестирования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48F731E-80B3-4299-A896-EC9BF9245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4" t="8487" b="7066"/>
          <a:stretch/>
        </p:blipFill>
        <p:spPr>
          <a:xfrm>
            <a:off x="216266" y="1136159"/>
            <a:ext cx="10345839" cy="5171876"/>
          </a:xfrm>
        </p:spPr>
      </p:pic>
    </p:spTree>
    <p:extLst>
      <p:ext uri="{BB962C8B-B14F-4D97-AF65-F5344CB8AC3E}">
        <p14:creationId xmlns:p14="http://schemas.microsoft.com/office/powerpoint/2010/main" val="13980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6B6BFE9-7F11-498A-BA33-57F11517E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0" t="10298" r="2668" b="5254"/>
          <a:stretch/>
        </p:blipFill>
        <p:spPr>
          <a:xfrm>
            <a:off x="198780" y="0"/>
            <a:ext cx="6400803" cy="32866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26EA6E-4A04-4967-BDAB-4E7A87876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2" r="28749" b="31344"/>
          <a:stretch/>
        </p:blipFill>
        <p:spPr>
          <a:xfrm>
            <a:off x="3463619" y="3286610"/>
            <a:ext cx="7280852" cy="35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2FF23-0089-40A3-9FF8-216CB1D7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15214"/>
            <a:ext cx="10448049" cy="1024473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ЦОР </a:t>
            </a:r>
            <a:r>
              <a:rPr lang="ru-RU" dirty="0" err="1"/>
              <a:t>Якласс</a:t>
            </a:r>
            <a:r>
              <a:rPr lang="ru-RU" dirty="0"/>
              <a:t> для обобщения и систематизации знаний для ЕГЭ и ОГЭ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3CD9185-2ED9-4B34-8632-F4A83496B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6" y="1340942"/>
            <a:ext cx="9607967" cy="5401844"/>
          </a:xfrm>
        </p:spPr>
      </p:pic>
    </p:spTree>
    <p:extLst>
      <p:ext uri="{BB962C8B-B14F-4D97-AF65-F5344CB8AC3E}">
        <p14:creationId xmlns:p14="http://schemas.microsoft.com/office/powerpoint/2010/main" val="60286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6BE9043-7934-454B-90AB-A7516F734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18" y="162302"/>
            <a:ext cx="10917901" cy="613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61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204</Words>
  <Application>Microsoft Office PowerPoint</Application>
  <PresentationFormat>Произвольный</PresentationFormat>
  <Paragraphs>31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Приёмы и методы работы при подготовке учащихся к ГИА</vt:lpstr>
      <vt:lpstr>Главные принципы в работе</vt:lpstr>
      <vt:lpstr>Основные методы работы</vt:lpstr>
      <vt:lpstr>Презентация PowerPoint</vt:lpstr>
      <vt:lpstr>Презентация PowerPoint</vt:lpstr>
      <vt:lpstr>Использование ЦОР Якласс для тренировочного тестирования</vt:lpstr>
      <vt:lpstr>Презентация PowerPoint</vt:lpstr>
      <vt:lpstr>Использование ЦОР Якласс для обобщения и систематизации знаний для ЕГЭ и ОГЭ</vt:lpstr>
      <vt:lpstr>Презентация PowerPoint</vt:lpstr>
      <vt:lpstr>Использование обучающей системы СДАМ ГИА</vt:lpstr>
      <vt:lpstr>Презентация PowerPoint</vt:lpstr>
      <vt:lpstr>Индивидуальный профиль знаний учащихся </vt:lpstr>
      <vt:lpstr>Презентация PowerPoint</vt:lpstr>
      <vt:lpstr>Использование онлайн-школы Фоксфорд</vt:lpstr>
      <vt:lpstr>Презентация PowerPoint</vt:lpstr>
      <vt:lpstr>Презентация PowerPoint</vt:lpstr>
      <vt:lpstr>Тематический контроль</vt:lpstr>
      <vt:lpstr>Открытый банк заданий ФИПИ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Надежда</cp:lastModifiedBy>
  <cp:revision>4</cp:revision>
  <dcterms:created xsi:type="dcterms:W3CDTF">2021-04-16T19:33:39Z</dcterms:created>
  <dcterms:modified xsi:type="dcterms:W3CDTF">2021-06-02T08:02:12Z</dcterms:modified>
</cp:coreProperties>
</file>