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3" r:id="rId3"/>
    <p:sldId id="282" r:id="rId4"/>
    <p:sldId id="276" r:id="rId5"/>
    <p:sldId id="278" r:id="rId6"/>
    <p:sldId id="262" r:id="rId7"/>
    <p:sldId id="260" r:id="rId8"/>
    <p:sldId id="261" r:id="rId9"/>
    <p:sldId id="263" r:id="rId10"/>
    <p:sldId id="268" r:id="rId11"/>
    <p:sldId id="279" r:id="rId12"/>
    <p:sldId id="274" r:id="rId13"/>
    <p:sldId id="280" r:id="rId14"/>
    <p:sldId id="281" r:id="rId15"/>
    <p:sldId id="266" r:id="rId16"/>
    <p:sldId id="265"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p:scale>
          <a:sx n="76" d="100"/>
          <a:sy n="76" d="100"/>
        </p:scale>
        <p:origin x="-1206"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26.05.2021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26.05.2021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26.05.2021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26.05.2021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26.05.2021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832648"/>
          </a:xfrm>
        </p:spPr>
        <p:txBody>
          <a:bodyPr/>
          <a:lstStyle/>
          <a:p>
            <a:r>
              <a:rPr lang="de-DE" dirty="0">
                <a:latin typeface="Times New Roman" panose="02020603050405020304" pitchFamily="18" charset="0"/>
                <a:cs typeface="Times New Roman" panose="02020603050405020304" pitchFamily="18" charset="0"/>
              </a:rPr>
              <a:t>Guten Tag</a:t>
            </a:r>
            <a:r>
              <a:rPr lang="de-DE" dirty="0" smtClean="0">
                <a:latin typeface="Times New Roman" panose="02020603050405020304" pitchFamily="18" charset="0"/>
                <a:cs typeface="Times New Roman" panose="02020603050405020304" pitchFamily="18" charset="0"/>
              </a:rPr>
              <a:t>!</a:t>
            </a:r>
            <a:br>
              <a:rPr lang="de-DE" dirty="0" smtClean="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2213993"/>
            <a:ext cx="1299294" cy="114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7543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rmAutofit/>
          </a:bodyPr>
          <a:lstStyle/>
          <a:p>
            <a:pPr algn="l"/>
            <a:r>
              <a:rPr lang="en-US" sz="2400" dirty="0" smtClean="0">
                <a:latin typeface="Times New Roman" panose="02020603050405020304" pitchFamily="18" charset="0"/>
                <a:cs typeface="Times New Roman" panose="02020603050405020304" pitchFamily="18" charset="0"/>
              </a:rPr>
              <a:t>1.</a:t>
            </a:r>
            <a:r>
              <a:rPr lang="de-DE" sz="2400" dirty="0">
                <a:solidFill>
                  <a:prstClr val="black"/>
                </a:solidFill>
                <a:latin typeface="Times New Roman" panose="02020603050405020304" pitchFamily="18" charset="0"/>
                <a:ea typeface="+mn-ea"/>
                <a:cs typeface="Times New Roman" panose="02020603050405020304" pitchFamily="18" charset="0"/>
              </a:rPr>
              <a:t> über mit seiner Mutter in Kontakt zu bleiben und sie bei Bedarf </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2.</a:t>
            </a:r>
            <a:r>
              <a:rPr lang="de-DE" sz="2400" dirty="0">
                <a:solidFill>
                  <a:prstClr val="black"/>
                </a:solidFill>
                <a:latin typeface="Times New Roman" panose="02020603050405020304" pitchFamily="18" charset="0"/>
                <a:cs typeface="Times New Roman" panose="02020603050405020304" pitchFamily="18" charset="0"/>
              </a:rPr>
              <a:t> das wir lernen und </a:t>
            </a:r>
            <a:r>
              <a:rPr lang="de-DE" sz="2400" dirty="0" smtClean="0">
                <a:solidFill>
                  <a:prstClr val="black"/>
                </a:solidFill>
                <a:latin typeface="Times New Roman" panose="02020603050405020304" pitchFamily="18" charset="0"/>
                <a:cs typeface="Times New Roman" panose="02020603050405020304" pitchFamily="18" charset="0"/>
              </a:rPr>
              <a:t>aussprechen </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3.</a:t>
            </a:r>
            <a:r>
              <a:rPr lang="de-DE" sz="2400" dirty="0">
                <a:solidFill>
                  <a:prstClr val="black"/>
                </a:solidFill>
                <a:latin typeface="Times New Roman" panose="02020603050405020304" pitchFamily="18" charset="0"/>
                <a:cs typeface="Times New Roman" panose="02020603050405020304" pitchFamily="18" charset="0"/>
              </a:rPr>
              <a:t> immer auf den zweiten </a:t>
            </a:r>
            <a:r>
              <a:rPr lang="de-DE" sz="2400" dirty="0" smtClean="0">
                <a:solidFill>
                  <a:prstClr val="black"/>
                </a:solidFill>
                <a:latin typeface="Times New Roman" panose="02020603050405020304" pitchFamily="18" charset="0"/>
                <a:cs typeface="Times New Roman" panose="02020603050405020304" pitchFamily="18" charset="0"/>
              </a:rPr>
              <a:t>Sonntag</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4.</a:t>
            </a:r>
            <a:r>
              <a:rPr lang="de-DE" sz="2400" dirty="0">
                <a:solidFill>
                  <a:prstClr val="black"/>
                </a:solidFill>
                <a:latin typeface="Times New Roman" panose="02020603050405020304" pitchFamily="18" charset="0"/>
                <a:ea typeface="+mn-ea"/>
                <a:cs typeface="Times New Roman" panose="02020603050405020304" pitchFamily="18" charset="0"/>
              </a:rPr>
              <a:t> ist der Feiertag ziemlich</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5.</a:t>
            </a:r>
            <a:r>
              <a:rPr lang="de-DE" sz="2400" dirty="0">
                <a:solidFill>
                  <a:prstClr val="black"/>
                </a:solidFill>
                <a:latin typeface="Times New Roman" panose="02020603050405020304" pitchFamily="18" charset="0"/>
                <a:ea typeface="+mn-ea"/>
                <a:cs typeface="Times New Roman" panose="02020603050405020304" pitchFamily="18" charset="0"/>
              </a:rPr>
              <a:t> ihren Müttern Blumen oder machen ihnen andere teure </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6.</a:t>
            </a:r>
            <a:r>
              <a:rPr lang="de-DE" sz="2400" dirty="0">
                <a:solidFill>
                  <a:prstClr val="black"/>
                </a:solidFill>
                <a:latin typeface="Times New Roman" panose="02020603050405020304" pitchFamily="18" charset="0"/>
                <a:cs typeface="Times New Roman" panose="02020603050405020304" pitchFamily="18" charset="0"/>
              </a:rPr>
              <a:t> der Feiertag erst 1998 eingeführt und ist damit noch </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7.</a:t>
            </a:r>
            <a:r>
              <a:rPr lang="de-DE" sz="2400" dirty="0">
                <a:solidFill>
                  <a:prstClr val="black"/>
                </a:solidFill>
                <a:latin typeface="Times New Roman" panose="02020603050405020304" pitchFamily="18" charset="0"/>
                <a:ea typeface="+mn-ea"/>
                <a:cs typeface="Times New Roman" panose="02020603050405020304" pitchFamily="18" charset="0"/>
              </a:rPr>
              <a:t> personifizierte Mutterschaft und Fruchtbarkeit</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8.</a:t>
            </a:r>
            <a:r>
              <a:rPr lang="de-DE" sz="2400" dirty="0">
                <a:solidFill>
                  <a:prstClr val="black"/>
                </a:solidFill>
                <a:latin typeface="Times New Roman" panose="02020603050405020304" pitchFamily="18" charset="0"/>
                <a:ea typeface="+mn-ea"/>
                <a:cs typeface="Times New Roman" panose="02020603050405020304" pitchFamily="18" charset="0"/>
              </a:rPr>
              <a:t> hatten ein ähnliches Fest, in dem sie die Göttin Kybele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0820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rmAutofit/>
          </a:bodyPr>
          <a:lstStyle/>
          <a:p>
            <a:r>
              <a:rPr lang="de-DE" sz="2800" b="1" dirty="0" smtClean="0">
                <a:latin typeface="Times New Roman" panose="02020603050405020304" pitchFamily="18" charset="0"/>
                <a:cs typeface="Times New Roman" panose="02020603050405020304" pitchFamily="18" charset="0"/>
              </a:rPr>
              <a:t>Antworten</a:t>
            </a:r>
            <a:r>
              <a:rPr lang="ru-RU" sz="2800" b="1" dirty="0" smtClean="0">
                <a:latin typeface="Times New Roman" panose="02020603050405020304" pitchFamily="18" charset="0"/>
                <a:cs typeface="Times New Roman" panose="02020603050405020304" pitchFamily="18" charset="0"/>
              </a:rPr>
              <a:t>.</a:t>
            </a:r>
            <a:r>
              <a:rPr lang="en-US" sz="2800" b="1" dirty="0" smtClean="0">
                <a:latin typeface="Times New Roman" panose="02020603050405020304" pitchFamily="18" charset="0"/>
                <a:cs typeface="Times New Roman" panose="02020603050405020304" pitchFamily="18" charset="0"/>
              </a:rPr>
              <a:t/>
            </a:r>
            <a:br>
              <a:rPr lang="en-US" sz="2800" b="1"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A 2</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B 3</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C 6</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D 8</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E 7</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F 4</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G 5</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H 1</a:t>
            </a:r>
            <a:br>
              <a:rPr lang="en-US"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2528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rmAutofit/>
          </a:bodyPr>
          <a:lstStyle/>
          <a:p>
            <a:r>
              <a:rPr lang="en-US" sz="2800" b="1" dirty="0" err="1">
                <a:latin typeface="Times New Roman" panose="02020603050405020304" pitchFamily="18" charset="0"/>
                <a:cs typeface="Times New Roman" panose="02020603050405020304" pitchFamily="18" charset="0"/>
              </a:rPr>
              <a:t>Aufgabe</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2.</a:t>
            </a:r>
            <a:r>
              <a:rPr lang="de-DE" sz="2800" b="1" dirty="0">
                <a:latin typeface="Times New Roman" panose="02020603050405020304" pitchFamily="18" charset="0"/>
                <a:cs typeface="Times New Roman" panose="02020603050405020304" pitchFamily="18" charset="0"/>
              </a:rPr>
              <a:t> Anzeigen und mehr. Markieren Sie das Partizip Präsens und das Partizip Perfekt.</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1340768"/>
            <a:ext cx="9144000" cy="5517232"/>
          </a:xfrm>
        </p:spPr>
        <p:txBody>
          <a:bodyPr>
            <a:normAutofit/>
          </a:bodyPr>
          <a:lstStyle/>
          <a:p>
            <a:pPr marL="0" indent="0">
              <a:buNone/>
            </a:pPr>
            <a:r>
              <a:rPr lang="en-US" sz="2800" b="1" dirty="0" smtClean="0">
                <a:solidFill>
                  <a:schemeClr val="tx1">
                    <a:lumMod val="85000"/>
                    <a:lumOff val="15000"/>
                  </a:schemeClr>
                </a:solidFill>
                <a:latin typeface="Times New Roman" panose="02020603050405020304" pitchFamily="18" charset="0"/>
                <a:cs typeface="Times New Roman" panose="02020603050405020304" pitchFamily="18" charset="0"/>
              </a:rPr>
              <a:t>A</a:t>
            </a:r>
            <a:r>
              <a:rPr lang="en-US" sz="2800" b="1" dirty="0" smtClean="0">
                <a:solidFill>
                  <a:srgbClr val="7030A0"/>
                </a:solidFill>
                <a:latin typeface="Times New Roman" panose="02020603050405020304" pitchFamily="18" charset="0"/>
                <a:cs typeface="Times New Roman" panose="02020603050405020304" pitchFamily="18" charset="0"/>
              </a:rPr>
              <a:t> M. A. M. A.</a:t>
            </a:r>
            <a:r>
              <a:rPr lang="de-DE" sz="2800" b="1" dirty="0">
                <a:solidFill>
                  <a:srgbClr val="7030A0"/>
                </a:solidFill>
                <a:latin typeface="Times New Roman" panose="02020603050405020304" pitchFamily="18" charset="0"/>
                <a:cs typeface="Times New Roman" panose="02020603050405020304" pitchFamily="18" charset="0"/>
              </a:rPr>
              <a:t> </a:t>
            </a:r>
            <a:endParaRPr lang="ru-RU" sz="2800" b="1" dirty="0" smtClean="0">
              <a:solidFill>
                <a:srgbClr val="7030A0"/>
              </a:solidFill>
              <a:latin typeface="Times New Roman" panose="02020603050405020304" pitchFamily="18" charset="0"/>
              <a:cs typeface="Times New Roman" panose="02020603050405020304" pitchFamily="18" charset="0"/>
            </a:endParaRPr>
          </a:p>
          <a:p>
            <a:pPr marL="0" indent="0">
              <a:buNone/>
            </a:pPr>
            <a:r>
              <a:rPr lang="de-DE" sz="2800" dirty="0">
                <a:solidFill>
                  <a:schemeClr val="tx1">
                    <a:lumMod val="85000"/>
                    <a:lumOff val="15000"/>
                  </a:schemeClr>
                </a:solidFill>
                <a:latin typeface="Times New Roman" panose="02020603050405020304" pitchFamily="18" charset="0"/>
                <a:cs typeface="Times New Roman" panose="02020603050405020304" pitchFamily="18" charset="0"/>
              </a:rPr>
              <a:t>DAS Magazin für werdende Mutter</a:t>
            </a:r>
            <a:r>
              <a:rPr lang="de-DE" sz="28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de-DE" sz="2800" dirty="0">
                <a:solidFill>
                  <a:schemeClr val="accent6">
                    <a:lumMod val="50000"/>
                  </a:schemeClr>
                </a:solidFill>
                <a:latin typeface="Times New Roman" panose="02020603050405020304" pitchFamily="18" charset="0"/>
                <a:cs typeface="Times New Roman" panose="02020603050405020304" pitchFamily="18" charset="0"/>
              </a:rPr>
              <a:t>Jetzt neu</a:t>
            </a:r>
            <a:r>
              <a:rPr lang="de-DE" sz="2800" dirty="0" smtClean="0">
                <a:solidFill>
                  <a:schemeClr val="accent6">
                    <a:lumMod val="50000"/>
                  </a:schemeClr>
                </a:solidFill>
                <a:latin typeface="Times New Roman" panose="02020603050405020304" pitchFamily="18" charset="0"/>
                <a:cs typeface="Times New Roman" panose="02020603050405020304" pitchFamily="18" charset="0"/>
              </a:rPr>
              <a:t>!</a:t>
            </a:r>
          </a:p>
          <a:p>
            <a:pPr marL="0" indent="0">
              <a:buNone/>
            </a:pPr>
            <a:r>
              <a:rPr lang="de-DE" sz="2800" b="1" dirty="0" smtClean="0">
                <a:solidFill>
                  <a:schemeClr val="tx1">
                    <a:lumMod val="85000"/>
                    <a:lumOff val="15000"/>
                  </a:schemeClr>
                </a:solidFill>
                <a:latin typeface="Times New Roman" panose="02020603050405020304" pitchFamily="18" charset="0"/>
                <a:cs typeface="Times New Roman" panose="02020603050405020304" pitchFamily="18" charset="0"/>
              </a:rPr>
              <a:t>B </a:t>
            </a:r>
            <a:r>
              <a:rPr lang="de-DE" sz="2800" dirty="0">
                <a:solidFill>
                  <a:schemeClr val="bg1">
                    <a:lumMod val="95000"/>
                  </a:schemeClr>
                </a:solidFill>
                <a:latin typeface="Times New Roman" panose="02020603050405020304" pitchFamily="18" charset="0"/>
                <a:cs typeface="Times New Roman" panose="02020603050405020304" pitchFamily="18" charset="0"/>
              </a:rPr>
              <a:t>Bitte langsam fahren </a:t>
            </a:r>
            <a:r>
              <a:rPr lang="de-DE" sz="2800" dirty="0" smtClean="0">
                <a:solidFill>
                  <a:schemeClr val="bg1">
                    <a:lumMod val="95000"/>
                  </a:schemeClr>
                </a:solidFill>
                <a:latin typeface="Times New Roman" panose="02020603050405020304" pitchFamily="18" charset="0"/>
                <a:cs typeface="Times New Roman" panose="02020603050405020304" pitchFamily="18" charset="0"/>
              </a:rPr>
              <a:t>! Spielende kinder!</a:t>
            </a:r>
            <a:endParaRPr lang="ru-RU" sz="2800" dirty="0" smtClean="0">
              <a:solidFill>
                <a:schemeClr val="bg1">
                  <a:lumMod val="95000"/>
                </a:schemeClr>
              </a:solidFill>
              <a:latin typeface="Times New Roman" panose="02020603050405020304" pitchFamily="18" charset="0"/>
              <a:cs typeface="Times New Roman" panose="02020603050405020304" pitchFamily="18" charset="0"/>
            </a:endParaRPr>
          </a:p>
          <a:p>
            <a:pPr marL="0" indent="0">
              <a:buNone/>
            </a:pPr>
            <a:r>
              <a:rPr lang="en-US" sz="2800" b="1" dirty="0" smtClean="0">
                <a:solidFill>
                  <a:schemeClr val="tx1">
                    <a:lumMod val="85000"/>
                    <a:lumOff val="15000"/>
                  </a:schemeClr>
                </a:solidFill>
                <a:latin typeface="Times New Roman" panose="02020603050405020304" pitchFamily="18" charset="0"/>
                <a:cs typeface="Times New Roman" panose="02020603050405020304" pitchFamily="18" charset="0"/>
              </a:rPr>
              <a:t>C</a:t>
            </a:r>
            <a:r>
              <a:rPr lang="en-US" sz="28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800" dirty="0" smtClean="0">
                <a:solidFill>
                  <a:srgbClr val="002060"/>
                </a:solidFill>
                <a:latin typeface="Apple Chancery" panose="03020702040506060504" pitchFamily="66" charset="0"/>
                <a:cs typeface="Times New Roman" panose="02020603050405020304" pitchFamily="18" charset="0"/>
              </a:rPr>
              <a:t>Liebe </a:t>
            </a:r>
            <a:r>
              <a:rPr lang="en-US" sz="2800" dirty="0">
                <a:solidFill>
                  <a:srgbClr val="002060"/>
                </a:solidFill>
                <a:latin typeface="Apple Chancery" panose="03020702040506060504" pitchFamily="66" charset="0"/>
                <a:cs typeface="Times New Roman" panose="02020603050405020304" pitchFamily="18" charset="0"/>
              </a:rPr>
              <a:t>Frau Wilke, </a:t>
            </a:r>
            <a:r>
              <a:rPr lang="de-DE" sz="2800" dirty="0">
                <a:solidFill>
                  <a:srgbClr val="002060"/>
                </a:solidFill>
                <a:latin typeface="Apple Chancery" panose="03020702040506060504" pitchFamily="66" charset="0"/>
                <a:cs typeface="Times New Roman" panose="02020603050405020304" pitchFamily="18" charset="0"/>
              </a:rPr>
              <a:t>Schönen Muttertag und alles Gute im Leben. Ihre Familie </a:t>
            </a:r>
            <a:r>
              <a:rPr lang="de-DE" sz="2800" dirty="0" smtClean="0">
                <a:solidFill>
                  <a:srgbClr val="002060"/>
                </a:solidFill>
                <a:latin typeface="Apple Chancery" panose="03020702040506060504" pitchFamily="66" charset="0"/>
                <a:cs typeface="Times New Roman" panose="02020603050405020304" pitchFamily="18" charset="0"/>
              </a:rPr>
              <a:t>Reitberger</a:t>
            </a:r>
            <a:r>
              <a:rPr lang="de-DE" sz="2800" dirty="0" smtClean="0">
                <a:latin typeface="Apple Chancery" panose="03020702040506060504" pitchFamily="66" charset="0"/>
                <a:cs typeface="Times New Roman" panose="02020603050405020304" pitchFamily="18" charset="0"/>
              </a:rPr>
              <a:t>.</a:t>
            </a:r>
          </a:p>
          <a:p>
            <a:pPr marL="0" indent="0">
              <a:buNone/>
            </a:pPr>
            <a:r>
              <a:rPr lang="de-DE" sz="2800" b="1" dirty="0">
                <a:latin typeface="Times New Roman" panose="02020603050405020304" pitchFamily="18" charset="0"/>
                <a:cs typeface="Times New Roman" panose="02020603050405020304" pitchFamily="18" charset="0"/>
              </a:rPr>
              <a:t>D </a:t>
            </a:r>
            <a:r>
              <a:rPr lang="de-DE" sz="2800" dirty="0">
                <a:latin typeface="Times New Roman" panose="02020603050405020304" pitchFamily="18" charset="0"/>
                <a:cs typeface="Times New Roman" panose="02020603050405020304" pitchFamily="18" charset="0"/>
              </a:rPr>
              <a:t> </a:t>
            </a:r>
            <a:r>
              <a:rPr lang="de-DE" sz="2800" dirty="0" smtClean="0">
                <a:solidFill>
                  <a:srgbClr val="C00000"/>
                </a:solidFill>
                <a:latin typeface="Times" panose="02020603050405020304" pitchFamily="18" charset="0"/>
                <a:cs typeface="Times New Roman" panose="02020603050405020304" pitchFamily="18" charset="0"/>
              </a:rPr>
              <a:t>Sommerverkäufe</a:t>
            </a:r>
            <a:r>
              <a:rPr lang="ru-RU" sz="2800" dirty="0" smtClean="0">
                <a:solidFill>
                  <a:srgbClr val="C00000"/>
                </a:solidFill>
                <a:latin typeface="Times New Roman" panose="02020603050405020304" pitchFamily="18" charset="0"/>
                <a:cs typeface="Times New Roman" panose="02020603050405020304" pitchFamily="18" charset="0"/>
              </a:rPr>
              <a:t>!</a:t>
            </a:r>
            <a:r>
              <a:rPr lang="ru-RU" sz="2800" dirty="0" smtClean="0">
                <a:latin typeface="Times New Roman" panose="02020603050405020304" pitchFamily="18" charset="0"/>
                <a:cs typeface="Times New Roman" panose="02020603050405020304" pitchFamily="18" charset="0"/>
              </a:rPr>
              <a:t> </a:t>
            </a:r>
            <a:r>
              <a:rPr lang="de-DE" sz="2800" dirty="0" smtClean="0">
                <a:latin typeface="Times New Roman" panose="02020603050405020304" pitchFamily="18" charset="0"/>
                <a:cs typeface="Times New Roman" panose="02020603050405020304" pitchFamily="18" charset="0"/>
              </a:rPr>
              <a:t>Alle </a:t>
            </a:r>
            <a:r>
              <a:rPr lang="de-DE" sz="2800" dirty="0">
                <a:latin typeface="Times New Roman" panose="02020603050405020304" pitchFamily="18" charset="0"/>
                <a:cs typeface="Times New Roman" panose="02020603050405020304" pitchFamily="18" charset="0"/>
              </a:rPr>
              <a:t>reduzierten Kleides jetzt nochmal 20 % günstiger. Jetzt zugreifen </a:t>
            </a:r>
            <a:r>
              <a:rPr lang="de-DE" sz="2800" dirty="0" smtClean="0">
                <a:latin typeface="Times New Roman" panose="02020603050405020304" pitchFamily="18" charset="0"/>
                <a:cs typeface="Times New Roman" panose="02020603050405020304" pitchFamily="18" charset="0"/>
              </a:rPr>
              <a:t>und </a:t>
            </a:r>
            <a:r>
              <a:rPr lang="de-DE" sz="2800" dirty="0">
                <a:latin typeface="Times New Roman" panose="02020603050405020304" pitchFamily="18" charset="0"/>
                <a:cs typeface="Times New Roman" panose="02020603050405020304" pitchFamily="18" charset="0"/>
              </a:rPr>
              <a:t>sparen</a:t>
            </a:r>
            <a:r>
              <a:rPr lang="de-DE" sz="2800" dirty="0" smtClean="0">
                <a:latin typeface="Times New Roman" panose="02020603050405020304" pitchFamily="18" charset="0"/>
                <a:cs typeface="Times New Roman" panose="02020603050405020304" pitchFamily="18" charset="0"/>
              </a:rPr>
              <a:t>!</a:t>
            </a:r>
          </a:p>
          <a:p>
            <a:pPr marL="0" indent="0" algn="just">
              <a:buNone/>
            </a:pPr>
            <a:r>
              <a:rPr lang="de-DE" sz="2800" b="1" dirty="0" smtClean="0">
                <a:solidFill>
                  <a:schemeClr val="tx1">
                    <a:lumMod val="85000"/>
                    <a:lumOff val="15000"/>
                  </a:schemeClr>
                </a:solidFill>
                <a:latin typeface="Times New Roman" panose="02020603050405020304" pitchFamily="18" charset="0"/>
                <a:cs typeface="Times New Roman" panose="02020603050405020304" pitchFamily="18" charset="0"/>
              </a:rPr>
              <a:t>E</a:t>
            </a:r>
            <a:r>
              <a:rPr lang="de-DE" sz="28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de-DE" sz="2800" dirty="0" smtClean="0">
                <a:solidFill>
                  <a:schemeClr val="accent2">
                    <a:lumMod val="50000"/>
                  </a:schemeClr>
                </a:solidFill>
                <a:latin typeface="Baskerville Old Face" panose="02020602080505020303" pitchFamily="18" charset="0"/>
                <a:cs typeface="Times New Roman" panose="02020603050405020304" pitchFamily="18" charset="0"/>
              </a:rPr>
              <a:t>Hallo </a:t>
            </a:r>
            <a:r>
              <a:rPr lang="de-DE" sz="2800" dirty="0">
                <a:solidFill>
                  <a:schemeClr val="accent2">
                    <a:lumMod val="50000"/>
                  </a:schemeClr>
                </a:solidFill>
                <a:latin typeface="Baskerville Old Face" panose="02020602080505020303" pitchFamily="18" charset="0"/>
                <a:cs typeface="Times New Roman" panose="02020603050405020304" pitchFamily="18" charset="0"/>
              </a:rPr>
              <a:t>Frau Stieler, leider kann ich morgen nicht zu unserem vereinbarten Treffen kommen. Könnten wir den Termin um eine Woche </a:t>
            </a:r>
            <a:r>
              <a:rPr lang="de-DE" sz="2800" dirty="0" smtClean="0">
                <a:solidFill>
                  <a:schemeClr val="accent2">
                    <a:lumMod val="50000"/>
                  </a:schemeClr>
                </a:solidFill>
                <a:latin typeface="Baskerville Old Face" panose="02020602080505020303" pitchFamily="18" charset="0"/>
                <a:cs typeface="Times New Roman" panose="02020603050405020304" pitchFamily="18" charset="0"/>
              </a:rPr>
              <a:t>verschieben? </a:t>
            </a:r>
            <a:endParaRPr lang="de-DE" sz="2800" dirty="0">
              <a:solidFill>
                <a:schemeClr val="accent2">
                  <a:lumMod val="50000"/>
                </a:schemeClr>
              </a:solidFill>
              <a:latin typeface="Baskerville Old Face" panose="02020602080505020303" pitchFamily="18" charset="0"/>
              <a:cs typeface="Times New Roman" panose="02020603050405020304" pitchFamily="18" charset="0"/>
            </a:endParaRPr>
          </a:p>
          <a:p>
            <a:pPr marL="0" indent="0" algn="just">
              <a:buNone/>
            </a:pPr>
            <a:r>
              <a:rPr lang="de-DE" sz="2800" dirty="0">
                <a:solidFill>
                  <a:schemeClr val="accent2">
                    <a:lumMod val="50000"/>
                  </a:schemeClr>
                </a:solidFill>
                <a:latin typeface="Baskerville Old Face" panose="02020602080505020303" pitchFamily="18" charset="0"/>
                <a:cs typeface="Times New Roman" panose="02020603050405020304" pitchFamily="18" charset="0"/>
              </a:rPr>
              <a:t>Mit freundlichen </a:t>
            </a:r>
            <a:r>
              <a:rPr lang="de-DE" sz="2800" dirty="0" smtClean="0">
                <a:solidFill>
                  <a:schemeClr val="accent2">
                    <a:lumMod val="50000"/>
                  </a:schemeClr>
                </a:solidFill>
                <a:latin typeface="Baskerville Old Face" panose="02020602080505020303" pitchFamily="18" charset="0"/>
                <a:cs typeface="Times New Roman" panose="02020603050405020304" pitchFamily="18" charset="0"/>
              </a:rPr>
              <a:t>Grüßen </a:t>
            </a:r>
            <a:r>
              <a:rPr lang="de-DE" sz="2800" dirty="0">
                <a:solidFill>
                  <a:schemeClr val="accent2">
                    <a:lumMod val="50000"/>
                  </a:schemeClr>
                </a:solidFill>
                <a:latin typeface="Baskerville Old Face" panose="02020602080505020303" pitchFamily="18" charset="0"/>
                <a:cs typeface="Times New Roman" panose="02020603050405020304" pitchFamily="18" charset="0"/>
              </a:rPr>
              <a:t>Barbara Zimmer.</a:t>
            </a:r>
            <a:endParaRPr lang="ru-RU" sz="280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5002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rmAutofit/>
          </a:bodyPr>
          <a:lstStyle/>
          <a:p>
            <a:r>
              <a:rPr lang="de-DE" sz="2800" b="1" dirty="0" smtClean="0">
                <a:solidFill>
                  <a:schemeClr val="tx1">
                    <a:lumMod val="85000"/>
                    <a:lumOff val="15000"/>
                  </a:schemeClr>
                </a:solidFill>
                <a:latin typeface="Times New Roman" panose="02020603050405020304" pitchFamily="18" charset="0"/>
                <a:cs typeface="Times New Roman" panose="02020603050405020304" pitchFamily="18" charset="0"/>
              </a:rPr>
              <a:t>Antworten</a:t>
            </a:r>
            <a:r>
              <a:rPr lang="ru-RU" sz="2800" b="1" dirty="0">
                <a:solidFill>
                  <a:schemeClr val="tx1">
                    <a:lumMod val="85000"/>
                    <a:lumOff val="15000"/>
                  </a:schemeClr>
                </a:solidFill>
                <a:latin typeface="Times New Roman" panose="02020603050405020304" pitchFamily="18" charset="0"/>
                <a:cs typeface="Times New Roman" panose="02020603050405020304" pitchFamily="18" charset="0"/>
              </a:rPr>
              <a:t>.</a:t>
            </a:r>
            <a:r>
              <a:rPr lang="ru-RU" sz="2800" dirty="0" smtClean="0">
                <a:solidFill>
                  <a:schemeClr val="tx1">
                    <a:lumMod val="85000"/>
                    <a:lumOff val="15000"/>
                  </a:schemeClr>
                </a:solidFill>
                <a:latin typeface="Times New Roman" panose="02020603050405020304" pitchFamily="18" charset="0"/>
                <a:cs typeface="Times New Roman" panose="02020603050405020304" pitchFamily="18" charset="0"/>
              </a:rPr>
              <a:t/>
            </a:r>
            <a:br>
              <a:rPr lang="ru-RU" sz="2800" dirty="0" smtClean="0">
                <a:solidFill>
                  <a:schemeClr val="tx1">
                    <a:lumMod val="85000"/>
                    <a:lumOff val="15000"/>
                  </a:schemeClr>
                </a:solidFill>
                <a:latin typeface="Times New Roman" panose="02020603050405020304" pitchFamily="18" charset="0"/>
                <a:cs typeface="Times New Roman" panose="02020603050405020304" pitchFamily="18" charset="0"/>
              </a:rPr>
            </a:br>
            <a:r>
              <a:rPr lang="en-US" sz="2800" dirty="0" smtClean="0">
                <a:solidFill>
                  <a:schemeClr val="tx1">
                    <a:lumMod val="85000"/>
                    <a:lumOff val="15000"/>
                  </a:schemeClr>
                </a:solidFill>
                <a:latin typeface="Times New Roman" panose="02020603050405020304" pitchFamily="18" charset="0"/>
                <a:cs typeface="Times New Roman" panose="02020603050405020304" pitchFamily="18" charset="0"/>
              </a:rPr>
              <a:t/>
            </a:r>
            <a:br>
              <a:rPr lang="en-US" sz="2800" dirty="0" smtClean="0">
                <a:solidFill>
                  <a:schemeClr val="tx1">
                    <a:lumMod val="85000"/>
                    <a:lumOff val="15000"/>
                  </a:schemeClr>
                </a:solidFill>
                <a:latin typeface="Times New Roman" panose="02020603050405020304" pitchFamily="18" charset="0"/>
                <a:cs typeface="Times New Roman" panose="02020603050405020304" pitchFamily="18" charset="0"/>
              </a:rPr>
            </a:br>
            <a:r>
              <a:rPr lang="en-US" sz="2800" dirty="0" smtClean="0">
                <a:solidFill>
                  <a:schemeClr val="tx1">
                    <a:lumMod val="85000"/>
                    <a:lumOff val="15000"/>
                  </a:schemeClr>
                </a:solidFill>
                <a:latin typeface="Times New Roman" panose="02020603050405020304" pitchFamily="18" charset="0"/>
                <a:cs typeface="Times New Roman" panose="02020603050405020304" pitchFamily="18" charset="0"/>
              </a:rPr>
              <a:t>1.</a:t>
            </a:r>
            <a:r>
              <a:rPr lang="de-DE" sz="2800" dirty="0">
                <a:solidFill>
                  <a:schemeClr val="tx1">
                    <a:lumMod val="85000"/>
                    <a:lumOff val="15000"/>
                  </a:schemeClr>
                </a:solidFill>
                <a:latin typeface="Times New Roman" panose="02020603050405020304" pitchFamily="18" charset="0"/>
                <a:cs typeface="Times New Roman" panose="02020603050405020304" pitchFamily="18" charset="0"/>
              </a:rPr>
              <a:t> Partizip </a:t>
            </a:r>
            <a:r>
              <a:rPr lang="de-DE" sz="2800" dirty="0" smtClean="0">
                <a:solidFill>
                  <a:schemeClr val="tx1">
                    <a:lumMod val="85000"/>
                    <a:lumOff val="15000"/>
                  </a:schemeClr>
                </a:solidFill>
                <a:latin typeface="Times New Roman" panose="02020603050405020304" pitchFamily="18" charset="0"/>
                <a:cs typeface="Times New Roman" panose="02020603050405020304" pitchFamily="18" charset="0"/>
              </a:rPr>
              <a:t>Präsens</a:t>
            </a:r>
            <a:r>
              <a:rPr lang="ru-RU" sz="2800" dirty="0" smtClean="0">
                <a:solidFill>
                  <a:schemeClr val="tx1">
                    <a:lumMod val="85000"/>
                    <a:lumOff val="15000"/>
                  </a:schemeClr>
                </a:solidFill>
                <a:latin typeface="Times New Roman" panose="02020603050405020304" pitchFamily="18" charset="0"/>
                <a:cs typeface="Times New Roman" panose="02020603050405020304" pitchFamily="18" charset="0"/>
              </a:rPr>
              <a:t>:</a:t>
            </a:r>
            <a:r>
              <a:rPr lang="en-US" sz="2800" dirty="0" smtClean="0">
                <a:solidFill>
                  <a:schemeClr val="tx1">
                    <a:lumMod val="85000"/>
                    <a:lumOff val="15000"/>
                  </a:schemeClr>
                </a:solidFill>
                <a:latin typeface="Times New Roman" panose="02020603050405020304" pitchFamily="18" charset="0"/>
                <a:cs typeface="Times New Roman" panose="02020603050405020304" pitchFamily="18" charset="0"/>
              </a:rPr>
              <a:t/>
            </a:r>
            <a:br>
              <a:rPr lang="en-US" sz="2800" dirty="0" smtClean="0">
                <a:solidFill>
                  <a:schemeClr val="tx1">
                    <a:lumMod val="85000"/>
                    <a:lumOff val="15000"/>
                  </a:schemeClr>
                </a:solidFill>
                <a:latin typeface="Times New Roman" panose="02020603050405020304" pitchFamily="18" charset="0"/>
                <a:cs typeface="Times New Roman" panose="02020603050405020304" pitchFamily="18" charset="0"/>
              </a:rPr>
            </a:br>
            <a:r>
              <a:rPr lang="en-US" sz="2800" dirty="0" smtClean="0">
                <a:solidFill>
                  <a:schemeClr val="tx1">
                    <a:lumMod val="85000"/>
                    <a:lumOff val="15000"/>
                  </a:schemeClr>
                </a:solidFill>
                <a:latin typeface="Times New Roman" panose="02020603050405020304" pitchFamily="18" charset="0"/>
                <a:cs typeface="Times New Roman" panose="02020603050405020304" pitchFamily="18" charset="0"/>
              </a:rPr>
              <a:t>B </a:t>
            </a:r>
            <a:r>
              <a:rPr lang="en-US" sz="2800" dirty="0" err="1" smtClean="0">
                <a:solidFill>
                  <a:schemeClr val="tx1">
                    <a:lumMod val="85000"/>
                    <a:lumOff val="15000"/>
                  </a:schemeClr>
                </a:solidFill>
                <a:latin typeface="Times New Roman" panose="02020603050405020304" pitchFamily="18" charset="0"/>
                <a:cs typeface="Times New Roman" panose="02020603050405020304" pitchFamily="18" charset="0"/>
              </a:rPr>
              <a:t>Spielende</a:t>
            </a:r>
            <a:r>
              <a:rPr lang="en-US" sz="2800" dirty="0" smtClean="0">
                <a:solidFill>
                  <a:schemeClr val="tx1">
                    <a:lumMod val="85000"/>
                    <a:lumOff val="15000"/>
                  </a:schemeClr>
                </a:solidFill>
                <a:latin typeface="Times New Roman" panose="02020603050405020304" pitchFamily="18" charset="0"/>
                <a:cs typeface="Times New Roman" panose="02020603050405020304" pitchFamily="18" charset="0"/>
              </a:rPr>
              <a:t/>
            </a:r>
            <a:br>
              <a:rPr lang="en-US" sz="2800" dirty="0" smtClean="0">
                <a:solidFill>
                  <a:schemeClr val="tx1">
                    <a:lumMod val="85000"/>
                    <a:lumOff val="15000"/>
                  </a:schemeClr>
                </a:solidFill>
                <a:latin typeface="Times New Roman" panose="02020603050405020304" pitchFamily="18" charset="0"/>
                <a:cs typeface="Times New Roman" panose="02020603050405020304" pitchFamily="18" charset="0"/>
              </a:rPr>
            </a:br>
            <a:r>
              <a:rPr lang="en-US" sz="2800" dirty="0" smtClean="0">
                <a:solidFill>
                  <a:schemeClr val="tx1">
                    <a:lumMod val="85000"/>
                    <a:lumOff val="15000"/>
                  </a:schemeClr>
                </a:solidFill>
                <a:latin typeface="Times New Roman" panose="02020603050405020304" pitchFamily="18" charset="0"/>
                <a:cs typeface="Times New Roman" panose="02020603050405020304" pitchFamily="18" charset="0"/>
              </a:rPr>
              <a:t>2</a:t>
            </a:r>
            <a:r>
              <a:rPr lang="de-DE" sz="2800" dirty="0">
                <a:solidFill>
                  <a:schemeClr val="tx1">
                    <a:lumMod val="85000"/>
                    <a:lumOff val="15000"/>
                  </a:schemeClr>
                </a:solidFill>
                <a:latin typeface="Times New Roman" panose="02020603050405020304" pitchFamily="18" charset="0"/>
                <a:cs typeface="Times New Roman" panose="02020603050405020304" pitchFamily="18" charset="0"/>
              </a:rPr>
              <a:t> Partizip </a:t>
            </a:r>
            <a:r>
              <a:rPr lang="de-DE" sz="2800" dirty="0" smtClean="0">
                <a:solidFill>
                  <a:schemeClr val="tx1">
                    <a:lumMod val="85000"/>
                    <a:lumOff val="15000"/>
                  </a:schemeClr>
                </a:solidFill>
                <a:latin typeface="Times New Roman" panose="02020603050405020304" pitchFamily="18" charset="0"/>
                <a:cs typeface="Times New Roman" panose="02020603050405020304" pitchFamily="18" charset="0"/>
              </a:rPr>
              <a:t>Perfekt</a:t>
            </a:r>
            <a:r>
              <a:rPr lang="ru-RU" sz="2800" dirty="0" smtClean="0">
                <a:solidFill>
                  <a:schemeClr val="tx1">
                    <a:lumMod val="85000"/>
                    <a:lumOff val="15000"/>
                  </a:schemeClr>
                </a:solidFill>
                <a:latin typeface="Times New Roman" panose="02020603050405020304" pitchFamily="18" charset="0"/>
                <a:cs typeface="Times New Roman" panose="02020603050405020304" pitchFamily="18" charset="0"/>
              </a:rPr>
              <a:t>:</a:t>
            </a:r>
            <a:br>
              <a:rPr lang="ru-RU" sz="2800" dirty="0" smtClean="0">
                <a:solidFill>
                  <a:schemeClr val="tx1">
                    <a:lumMod val="85000"/>
                    <a:lumOff val="15000"/>
                  </a:schemeClr>
                </a:solidFill>
                <a:latin typeface="Times New Roman" panose="02020603050405020304" pitchFamily="18" charset="0"/>
                <a:cs typeface="Times New Roman" panose="02020603050405020304" pitchFamily="18" charset="0"/>
              </a:rPr>
            </a:br>
            <a:r>
              <a:rPr lang="en-US" sz="2800" dirty="0" smtClean="0">
                <a:solidFill>
                  <a:schemeClr val="tx1">
                    <a:lumMod val="85000"/>
                    <a:lumOff val="15000"/>
                  </a:schemeClr>
                </a:solidFill>
                <a:latin typeface="Times New Roman" panose="02020603050405020304" pitchFamily="18" charset="0"/>
                <a:cs typeface="Times New Roman" panose="02020603050405020304" pitchFamily="18" charset="0"/>
              </a:rPr>
              <a:t>  E </a:t>
            </a:r>
            <a:r>
              <a:rPr lang="de-DE" sz="2800" dirty="0" smtClean="0">
                <a:solidFill>
                  <a:schemeClr val="tx1">
                    <a:lumMod val="85000"/>
                    <a:lumOff val="15000"/>
                  </a:schemeClr>
                </a:solidFill>
                <a:latin typeface="Times New Roman" panose="02020603050405020304" pitchFamily="18" charset="0"/>
                <a:cs typeface="Times New Roman" panose="02020603050405020304" pitchFamily="18" charset="0"/>
              </a:rPr>
              <a:t>vereinbarten</a:t>
            </a:r>
            <a:r>
              <a:rPr lang="en-US" sz="2800" dirty="0" smtClean="0">
                <a:solidFill>
                  <a:schemeClr val="tx1">
                    <a:lumMod val="85000"/>
                    <a:lumOff val="15000"/>
                  </a:schemeClr>
                </a:solidFill>
                <a:latin typeface="Times New Roman" panose="02020603050405020304" pitchFamily="18" charset="0"/>
                <a:cs typeface="Times New Roman" panose="02020603050405020304" pitchFamily="18" charset="0"/>
              </a:rPr>
              <a:t/>
            </a:r>
            <a:br>
              <a:rPr lang="en-US" sz="2800" dirty="0" smtClean="0">
                <a:solidFill>
                  <a:schemeClr val="tx1">
                    <a:lumMod val="85000"/>
                    <a:lumOff val="15000"/>
                  </a:schemeClr>
                </a:solidFill>
                <a:latin typeface="Times New Roman" panose="02020603050405020304" pitchFamily="18" charset="0"/>
                <a:cs typeface="Times New Roman" panose="02020603050405020304" pitchFamily="18" charset="0"/>
              </a:rPr>
            </a:br>
            <a:r>
              <a:rPr lang="en-US" sz="2800" dirty="0" smtClean="0">
                <a:solidFill>
                  <a:schemeClr val="tx1">
                    <a:lumMod val="85000"/>
                    <a:lumOff val="15000"/>
                  </a:schemeClr>
                </a:solidFill>
                <a:latin typeface="Times New Roman" panose="02020603050405020304" pitchFamily="18" charset="0"/>
                <a:cs typeface="Times New Roman" panose="02020603050405020304" pitchFamily="18" charset="0"/>
              </a:rPr>
              <a:t/>
            </a:r>
            <a:br>
              <a:rPr lang="en-US" sz="2800" dirty="0" smtClean="0">
                <a:solidFill>
                  <a:schemeClr val="tx1">
                    <a:lumMod val="85000"/>
                    <a:lumOff val="15000"/>
                  </a:schemeClr>
                </a:solidFill>
                <a:latin typeface="Times New Roman" panose="02020603050405020304" pitchFamily="18" charset="0"/>
                <a:cs typeface="Times New Roman" panose="02020603050405020304" pitchFamily="18" charset="0"/>
              </a:rPr>
            </a:b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
            </a:r>
            <a:b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br>
            <a:endParaRPr lang="ru-RU" sz="28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9884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rmAutofit/>
          </a:bodyPr>
          <a:lstStyle/>
          <a:p>
            <a:r>
              <a:rPr lang="en-US" sz="2800" b="1" dirty="0" err="1">
                <a:latin typeface="Times New Roman" panose="02020603050405020304" pitchFamily="18" charset="0"/>
                <a:cs typeface="Times New Roman" panose="02020603050405020304" pitchFamily="18" charset="0"/>
              </a:rPr>
              <a:t>Aufgabe</a:t>
            </a:r>
            <a:r>
              <a:rPr lang="en-US" sz="2800" b="1" dirty="0">
                <a:latin typeface="Times New Roman" panose="02020603050405020304" pitchFamily="18" charset="0"/>
                <a:cs typeface="Times New Roman" panose="02020603050405020304" pitchFamily="18" charset="0"/>
              </a:rPr>
              <a:t> 3. </a:t>
            </a:r>
            <a:r>
              <a:rPr lang="ru-RU" sz="2800" b="1" dirty="0" smtClean="0">
                <a:latin typeface="Joanna MT" pitchFamily="2" charset="0"/>
              </a:rPr>
              <a:t/>
            </a:r>
            <a:br>
              <a:rPr lang="ru-RU" sz="2800" b="1" dirty="0" smtClean="0">
                <a:latin typeface="Joanna MT" pitchFamily="2" charset="0"/>
              </a:rPr>
            </a:br>
            <a:r>
              <a:rPr lang="ru-RU" sz="2800" b="1" dirty="0" smtClean="0">
                <a:latin typeface="Joanna MT" pitchFamily="2" charset="0"/>
              </a:rPr>
              <a:t/>
            </a:r>
            <a:br>
              <a:rPr lang="ru-RU" sz="2800" b="1" dirty="0" smtClean="0">
                <a:latin typeface="Joanna MT" pitchFamily="2" charset="0"/>
              </a:rPr>
            </a:br>
            <a:r>
              <a:rPr lang="de-DE" sz="2800" dirty="0" smtClean="0">
                <a:latin typeface="Times New Roman" panose="02020603050405020304" pitchFamily="18" charset="0"/>
                <a:cs typeface="Times New Roman" panose="02020603050405020304" pitchFamily="18" charset="0"/>
              </a:rPr>
              <a:t>Sätze fortsetzen</a:t>
            </a: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Ich wünsche meiner </a:t>
            </a:r>
            <a:r>
              <a:rPr lang="de-DE" sz="2800" dirty="0" smtClean="0">
                <a:latin typeface="Times New Roman" panose="02020603050405020304" pitchFamily="18" charset="0"/>
                <a:cs typeface="Times New Roman" panose="02020603050405020304" pitchFamily="18" charset="0"/>
              </a:rPr>
              <a:t>Mutter</a:t>
            </a:r>
            <a:r>
              <a:rPr lang="ru-RU" sz="2800" dirty="0" smtClean="0">
                <a:latin typeface="Times New Roman" panose="02020603050405020304" pitchFamily="18" charset="0"/>
                <a:cs typeface="Times New Roman" panose="02020603050405020304" pitchFamily="18" charset="0"/>
              </a:rPr>
              <a:t>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de-DE" sz="2800" dirty="0" smtClean="0">
                <a:latin typeface="Times New Roman" panose="02020603050405020304" pitchFamily="18" charset="0"/>
                <a:cs typeface="Times New Roman" panose="02020603050405020304" pitchFamily="18" charset="0"/>
              </a:rPr>
              <a:t>Ich </a:t>
            </a:r>
            <a:r>
              <a:rPr lang="de-DE" sz="2800" dirty="0">
                <a:latin typeface="Times New Roman" panose="02020603050405020304" pitchFamily="18" charset="0"/>
                <a:cs typeface="Times New Roman" panose="02020603050405020304" pitchFamily="18" charset="0"/>
              </a:rPr>
              <a:t>will meine </a:t>
            </a:r>
            <a:r>
              <a:rPr lang="de-DE" sz="2800" dirty="0" smtClean="0">
                <a:latin typeface="Times New Roman" panose="02020603050405020304" pitchFamily="18" charset="0"/>
                <a:cs typeface="Times New Roman" panose="02020603050405020304" pitchFamily="18" charset="0"/>
              </a:rPr>
              <a:t>Mutter</a:t>
            </a: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Wir sollen immer unsere Mutter </a:t>
            </a:r>
            <a:r>
              <a:rPr lang="de-DE" sz="2800" dirty="0" smtClean="0">
                <a:latin typeface="Times New Roman" panose="02020603050405020304" pitchFamily="18" charset="0"/>
                <a:cs typeface="Times New Roman" panose="02020603050405020304" pitchFamily="18" charset="0"/>
              </a:rPr>
              <a:t>…</a:t>
            </a:r>
            <a:br>
              <a:rPr lang="de-DE"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752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700808"/>
          </a:xfrm>
        </p:spPr>
        <p:txBody>
          <a:bodyPr>
            <a:normAutofit/>
          </a:bodyPr>
          <a:lstStyle/>
          <a:p>
            <a:r>
              <a:rPr lang="en-US" sz="2800" b="1" dirty="0" err="1" smtClean="0">
                <a:latin typeface="Times New Roman" panose="02020603050405020304" pitchFamily="18" charset="0"/>
                <a:cs typeface="Times New Roman" panose="02020603050405020304" pitchFamily="18" charset="0"/>
              </a:rPr>
              <a:t>Aufgabe</a:t>
            </a:r>
            <a:r>
              <a:rPr lang="en-US" sz="2800" b="1" dirty="0" smtClean="0">
                <a:latin typeface="Times New Roman" panose="02020603050405020304" pitchFamily="18" charset="0"/>
                <a:cs typeface="Times New Roman" panose="02020603050405020304" pitchFamily="18" charset="0"/>
              </a:rPr>
              <a:t> 4.</a:t>
            </a:r>
            <a:r>
              <a:rPr lang="ru-RU" sz="2800" dirty="0" smtClean="0">
                <a:latin typeface="Joanna MT" pitchFamily="2" charset="0"/>
              </a:rPr>
              <a:t/>
            </a:r>
            <a:br>
              <a:rPr lang="ru-RU" sz="2800" dirty="0" smtClean="0">
                <a:latin typeface="Joanna MT" pitchFamily="2" charset="0"/>
              </a:rPr>
            </a:br>
            <a:r>
              <a:rPr lang="de-DE" sz="2800" b="1" dirty="0" smtClean="0">
                <a:latin typeface="Times New Roman" panose="02020603050405020304" pitchFamily="18" charset="0"/>
                <a:cs typeface="Times New Roman" panose="02020603050405020304" pitchFamily="18" charset="0"/>
              </a:rPr>
              <a:t>Welchen </a:t>
            </a:r>
            <a:r>
              <a:rPr lang="de-DE" sz="2800" b="1" dirty="0">
                <a:latin typeface="Times New Roman" panose="02020603050405020304" pitchFamily="18" charset="0"/>
                <a:cs typeface="Times New Roman" panose="02020603050405020304" pitchFamily="18" charset="0"/>
              </a:rPr>
              <a:t>Blumenstrauß werde ich meiner Mutter geben? </a:t>
            </a:r>
            <a:r>
              <a:rPr lang="de-DE" sz="2800" b="1" dirty="0" smtClean="0">
                <a:latin typeface="Times New Roman" panose="02020603050405020304" pitchFamily="18" charset="0"/>
                <a:cs typeface="Times New Roman" panose="02020603050405020304" pitchFamily="18" charset="0"/>
              </a:rPr>
              <a:t/>
            </a:r>
            <a:br>
              <a:rPr lang="de-DE" sz="2800" b="1" dirty="0" smtClean="0">
                <a:latin typeface="Times New Roman" panose="02020603050405020304" pitchFamily="18" charset="0"/>
                <a:cs typeface="Times New Roman" panose="02020603050405020304" pitchFamily="18" charset="0"/>
              </a:rPr>
            </a:br>
            <a:r>
              <a:rPr lang="de-DE" sz="2800" b="1" dirty="0">
                <a:latin typeface="Times New Roman" panose="02020603050405020304" pitchFamily="18" charset="0"/>
                <a:cs typeface="Times New Roman" panose="02020603050405020304" pitchFamily="18" charset="0"/>
              </a:rPr>
              <a:t>Bilden Sie Sätze mit Farbnamen, </a:t>
            </a:r>
            <a:r>
              <a:rPr lang="de-DE" sz="2800" b="1" dirty="0" smtClean="0">
                <a:latin typeface="Times New Roman" panose="02020603050405020304" pitchFamily="18" charset="0"/>
                <a:cs typeface="Times New Roman" panose="02020603050405020304" pitchFamily="18" charset="0"/>
              </a:rPr>
              <a:t>Zahlen </a:t>
            </a:r>
            <a:r>
              <a:rPr lang="de-DE" sz="2800" b="1" dirty="0">
                <a:latin typeface="Times New Roman" panose="02020603050405020304" pitchFamily="18" charset="0"/>
                <a:cs typeface="Times New Roman" panose="02020603050405020304" pitchFamily="18" charset="0"/>
              </a:rPr>
              <a:t>und Farben</a:t>
            </a:r>
            <a:r>
              <a:rPr lang="de-DE" sz="2800" b="1" dirty="0" smtClean="0">
                <a:latin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8733" y="1569341"/>
            <a:ext cx="8880920" cy="2788637"/>
          </a:xfrm>
        </p:spPr>
        <p:txBody>
          <a:bodyPr/>
          <a:lstStyle/>
          <a:p>
            <a:pPr marL="0" indent="0">
              <a:buNone/>
            </a:pPr>
            <a:r>
              <a:rPr lang="de-DE" sz="2800" dirty="0" smtClean="0">
                <a:latin typeface="Joanna MT" pitchFamily="2" charset="0"/>
              </a:rPr>
              <a:t> die </a:t>
            </a:r>
            <a:r>
              <a:rPr lang="de-DE" sz="2800" dirty="0" err="1" smtClean="0">
                <a:latin typeface="Joanna MT" pitchFamily="2" charset="0"/>
              </a:rPr>
              <a:t>Alstromeria</a:t>
            </a:r>
            <a:r>
              <a:rPr lang="de-DE" sz="2800" dirty="0" smtClean="0">
                <a:latin typeface="Joanna MT" pitchFamily="2" charset="0"/>
              </a:rPr>
              <a:t>         die Fliederzweig                 die Tulpe</a:t>
            </a:r>
            <a:endParaRPr lang="ru-RU"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245" y="2105786"/>
            <a:ext cx="2448272" cy="2252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0862" y="4831143"/>
            <a:ext cx="2448272" cy="1995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6966" y="2046804"/>
            <a:ext cx="2232247" cy="2252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6" descr="C:\Users\%D0%9E%D0%A6 %E2%84%962\Desktop\%D0%B2%D0%B0%D1%81%D0%B8%D0%BB%D0%B5%D0%BA.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8" descr="C:\Users\%D0%9E%D0%A6 %E2%84%962\Desktop\%D0%B2%D0%B0%D1%81%D0%B8%D0%BB%D0%B5%D0%BA.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0" descr="C:\Users\%D0%9E%D0%A6 %E2%84%962\Desktop\%D0%B2%D0%B0%D1%81%D0%B8%D0%BB%D0%B5%D0%BA.web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C:\Users\%D0%9E%D0%A6 %E2%84%962\Desktop\%D0%B2%D0%B0%D1%81%D0%B8%D0%BB%D0%B5%D0%BA.webp"/>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1257" y="4813759"/>
            <a:ext cx="2520280" cy="1995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2131355"/>
            <a:ext cx="2448272" cy="2252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1940605" y="4383547"/>
            <a:ext cx="1407259" cy="523220"/>
          </a:xfrm>
          <a:prstGeom prst="rect">
            <a:avLst/>
          </a:prstGeom>
        </p:spPr>
        <p:txBody>
          <a:bodyPr wrap="square">
            <a:spAutoFit/>
          </a:bodyPr>
          <a:lstStyle/>
          <a:p>
            <a:r>
              <a:rPr lang="en-US" sz="2800" dirty="0">
                <a:latin typeface="Joanna MT" pitchFamily="2" charset="0"/>
              </a:rPr>
              <a:t>die </a:t>
            </a:r>
            <a:r>
              <a:rPr lang="en-US" sz="2800" dirty="0" smtClean="0">
                <a:latin typeface="Joanna MT" pitchFamily="2" charset="0"/>
              </a:rPr>
              <a:t>Rose    </a:t>
            </a:r>
            <a:endParaRPr lang="ru-RU" sz="2800" dirty="0"/>
          </a:p>
        </p:txBody>
      </p:sp>
      <p:sp>
        <p:nvSpPr>
          <p:cNvPr id="10" name="Прямоугольник 9"/>
          <p:cNvSpPr/>
          <p:nvPr/>
        </p:nvSpPr>
        <p:spPr>
          <a:xfrm>
            <a:off x="5658083" y="4298996"/>
            <a:ext cx="2313454" cy="523220"/>
          </a:xfrm>
          <a:prstGeom prst="rect">
            <a:avLst/>
          </a:prstGeom>
        </p:spPr>
        <p:txBody>
          <a:bodyPr wrap="none">
            <a:spAutoFit/>
          </a:bodyPr>
          <a:lstStyle/>
          <a:p>
            <a:r>
              <a:rPr lang="en-US" sz="2800" dirty="0">
                <a:latin typeface="Joanna MT" pitchFamily="2" charset="0"/>
              </a:rPr>
              <a:t>d</a:t>
            </a:r>
            <a:r>
              <a:rPr lang="en-US" sz="2800" dirty="0" smtClean="0">
                <a:latin typeface="Joanna MT" pitchFamily="2" charset="0"/>
              </a:rPr>
              <a:t>ie </a:t>
            </a:r>
            <a:r>
              <a:rPr lang="en-US" sz="2800" dirty="0" err="1" smtClean="0">
                <a:latin typeface="Joanna MT" pitchFamily="2" charset="0"/>
              </a:rPr>
              <a:t>Kornblume</a:t>
            </a:r>
            <a:endParaRPr lang="en-US" sz="2800" dirty="0">
              <a:latin typeface="Joanna MT" pitchFamily="2" charset="0"/>
            </a:endParaRPr>
          </a:p>
        </p:txBody>
      </p:sp>
    </p:spTree>
    <p:extLst>
      <p:ext uri="{BB962C8B-B14F-4D97-AF65-F5344CB8AC3E}">
        <p14:creationId xmlns:p14="http://schemas.microsoft.com/office/powerpoint/2010/main" val="3343889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txBody>
          <a:bodyPr>
            <a:normAutofit/>
          </a:bodyPr>
          <a:lstStyle/>
          <a:p>
            <a:pPr algn="just"/>
            <a:r>
              <a:rPr lang="de-DE" sz="2600" b="1" dirty="0">
                <a:latin typeface="Times New Roman" panose="02020603050405020304" pitchFamily="18" charset="0"/>
                <a:cs typeface="Times New Roman" panose="02020603050405020304" pitchFamily="18" charset="0"/>
              </a:rPr>
              <a:t>Lass uns zusammen singen. Das Lied "Du bist meine </a:t>
            </a:r>
            <a:r>
              <a:rPr lang="de-DE" sz="2600" b="1" dirty="0" smtClean="0">
                <a:latin typeface="Times New Roman" panose="02020603050405020304" pitchFamily="18" charset="0"/>
                <a:cs typeface="Times New Roman" panose="02020603050405020304" pitchFamily="18" charset="0"/>
              </a:rPr>
              <a:t>Mutter"</a:t>
            </a:r>
            <a:r>
              <a:rPr lang="ru-RU" sz="2600" b="1" dirty="0" smtClean="0">
                <a:latin typeface="Times New Roman" panose="02020603050405020304" pitchFamily="18" charset="0"/>
                <a:cs typeface="Times New Roman" panose="02020603050405020304" pitchFamily="18" charset="0"/>
              </a:rPr>
              <a:t>.</a:t>
            </a:r>
            <a:r>
              <a:rPr lang="de-DE" sz="2600" b="1" dirty="0" smtClean="0">
                <a:latin typeface="Times New Roman" panose="02020603050405020304" pitchFamily="18" charset="0"/>
                <a:cs typeface="Times New Roman" panose="02020603050405020304" pitchFamily="18" charset="0"/>
              </a:rPr>
              <a:t> </a:t>
            </a:r>
            <a:endParaRPr lang="ru-RU" sz="2600" b="1" dirty="0">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5445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3778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400" dirty="0">
                <a:latin typeface="Times New Roman" panose="02020603050405020304" pitchFamily="18" charset="0"/>
                <a:cs typeface="Times New Roman" panose="02020603050405020304" pitchFamily="18" charset="0"/>
              </a:rPr>
              <a:t>1898-1970</a:t>
            </a:r>
            <a:endParaRPr lang="ru-RU" sz="2400" dirty="0"/>
          </a:p>
        </p:txBody>
      </p:sp>
      <p:sp>
        <p:nvSpPr>
          <p:cNvPr id="4" name="Текст 3"/>
          <p:cNvSpPr>
            <a:spLocks noGrp="1"/>
          </p:cNvSpPr>
          <p:nvPr>
            <p:ph type="body" sz="half" idx="2"/>
          </p:nvPr>
        </p:nvSpPr>
        <p:spPr>
          <a:xfrm>
            <a:off x="0" y="5367338"/>
            <a:ext cx="9144000" cy="1490662"/>
          </a:xfrm>
        </p:spPr>
        <p:txBody>
          <a:bodyPr>
            <a:noAutofit/>
          </a:bodyPr>
          <a:lstStyle/>
          <a:p>
            <a:pPr algn="ctr"/>
            <a:r>
              <a:rPr lang="de-DE" sz="2400" b="1" dirty="0">
                <a:latin typeface="Times New Roman" panose="02020603050405020304" pitchFamily="18" charset="0"/>
                <a:cs typeface="Times New Roman" panose="02020603050405020304" pitchFamily="18" charset="0"/>
              </a:rPr>
              <a:t>“Die Mütter sind das Ergreifendste, was es gibt auf der Erden.</a:t>
            </a:r>
          </a:p>
          <a:p>
            <a:pPr algn="ctr"/>
            <a:r>
              <a:rPr lang="de-DE" sz="2400" b="1" dirty="0">
                <a:latin typeface="Times New Roman" panose="02020603050405020304" pitchFamily="18" charset="0"/>
                <a:cs typeface="Times New Roman" panose="02020603050405020304" pitchFamily="18" charset="0"/>
              </a:rPr>
              <a:t>   Mutter — das heißt: Verzeihen Opfer.”   </a:t>
            </a:r>
          </a:p>
          <a:p>
            <a:pPr algn="ctr"/>
            <a:r>
              <a:rPr lang="de-DE" sz="2400" b="1" dirty="0">
                <a:latin typeface="Times New Roman" panose="02020603050405020304" pitchFamily="18" charset="0"/>
                <a:cs typeface="Times New Roman" panose="02020603050405020304" pitchFamily="18" charset="0"/>
              </a:rPr>
              <a:t>                                                                     Е.M. Remarque</a:t>
            </a:r>
            <a:endParaRPr lang="ru-RU" sz="2400" b="1" dirty="0"/>
          </a:p>
        </p:txBody>
      </p:sp>
      <p:pic>
        <p:nvPicPr>
          <p:cNvPr id="5" name="Picture 3"/>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4698" b="4698"/>
          <a:stretch>
            <a:fillRect/>
          </a:stretch>
        </p:blipFill>
        <p:spPr bwMode="auto">
          <a:xfrm>
            <a:off x="1619672" y="404664"/>
            <a:ext cx="5976664" cy="4322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0473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1301006"/>
          </a:xfrm>
        </p:spPr>
        <p:txBody>
          <a:bodyPr>
            <a:normAutofit/>
          </a:bodyPr>
          <a:lstStyle/>
          <a:p>
            <a:r>
              <a:rPr lang="en-US" sz="4000" b="1" dirty="0" err="1">
                <a:solidFill>
                  <a:prstClr val="black"/>
                </a:solidFill>
                <a:latin typeface="Times New Roman" panose="02020603050405020304" pitchFamily="18" charset="0"/>
                <a:cs typeface="Times New Roman" panose="02020603050405020304" pitchFamily="18" charset="0"/>
              </a:rPr>
              <a:t>Thema</a:t>
            </a:r>
            <a:r>
              <a:rPr lang="ru-RU" sz="4000" b="1" dirty="0">
                <a:solidFill>
                  <a:prstClr val="black"/>
                </a:solidFill>
                <a:latin typeface="Times New Roman" panose="02020603050405020304" pitchFamily="18" charset="0"/>
                <a:cs typeface="Times New Roman" panose="02020603050405020304" pitchFamily="18" charset="0"/>
              </a:rPr>
              <a:t>: </a:t>
            </a:r>
            <a:r>
              <a:rPr lang="de-DE" sz="4000" b="1" dirty="0">
                <a:solidFill>
                  <a:prstClr val="black"/>
                </a:solidFill>
                <a:latin typeface="Times New Roman" panose="02020603050405020304" pitchFamily="18" charset="0"/>
                <a:cs typeface="Times New Roman" panose="02020603050405020304" pitchFamily="18" charset="0"/>
              </a:rPr>
              <a:t>Muttertag in Deutschland.</a:t>
            </a:r>
            <a:endParaRPr lang="ru-RU" sz="4000" b="1"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8784975"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3988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rmAutofit/>
          </a:bodyPr>
          <a:lstStyle/>
          <a:p>
            <a:pPr algn="l"/>
            <a:r>
              <a:rPr lang="ru-RU" sz="2400" b="1" dirty="0">
                <a:latin typeface="Times New Roman" panose="02020603050405020304" pitchFamily="18" charset="0"/>
                <a:cs typeface="Times New Roman" panose="02020603050405020304" pitchFamily="18" charset="0"/>
              </a:rPr>
              <a:t>Вы узнаете</a:t>
            </a:r>
            <a:r>
              <a:rPr lang="ru-RU" sz="2400" b="1" dirty="0" smtClean="0">
                <a:latin typeface="Times New Roman" panose="02020603050405020304" pitchFamily="18" charset="0"/>
                <a:cs typeface="Times New Roman" panose="02020603050405020304" pitchFamily="18" charset="0"/>
              </a:rPr>
              <a:t>:</a:t>
            </a:r>
            <a:br>
              <a:rPr lang="ru-RU" sz="2400" b="1"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историю праздника,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о роли праздника в современном мире</a:t>
            </a:r>
            <a:r>
              <a:rPr lang="ru-RU" sz="2400" dirty="0" smtClean="0">
                <a:latin typeface="Times New Roman" panose="02020603050405020304" pitchFamily="18" charset="0"/>
                <a:cs typeface="Times New Roman" panose="02020603050405020304" pitchFamily="18" charset="0"/>
              </a:rPr>
              <a:t>.</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Вы научитесь</a:t>
            </a:r>
            <a:r>
              <a:rPr lang="ru-RU" sz="2400" b="1" dirty="0" smtClean="0">
                <a:latin typeface="Times New Roman" panose="02020603050405020304" pitchFamily="18" charset="0"/>
                <a:cs typeface="Times New Roman" panose="02020603050405020304" pitchFamily="18" charset="0"/>
              </a:rPr>
              <a:t>:</a:t>
            </a:r>
            <a:br>
              <a:rPr lang="ru-RU" sz="2400" b="1"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работать с информацией,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осознавать важность праздника </a:t>
            </a:r>
            <a:r>
              <a:rPr lang="ru-RU" sz="2400" dirty="0" smtClean="0">
                <a:latin typeface="Times New Roman" panose="02020603050405020304" pitchFamily="18" charset="0"/>
                <a:cs typeface="Times New Roman" panose="02020603050405020304" pitchFamily="18" charset="0"/>
              </a:rPr>
              <a:t>.</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Вы повторите</a:t>
            </a:r>
            <a:r>
              <a:rPr lang="ru-RU" sz="2400" b="1" dirty="0" smtClean="0">
                <a:latin typeface="Times New Roman" panose="02020603050405020304" pitchFamily="18" charset="0"/>
                <a:cs typeface="Times New Roman" panose="02020603050405020304" pitchFamily="18" charset="0"/>
              </a:rPr>
              <a:t>:</a:t>
            </a:r>
            <a:br>
              <a:rPr lang="ru-RU" sz="2400" b="1"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некоторые лексические и грамматические единицы</a:t>
            </a:r>
            <a:r>
              <a:rPr lang="ru-RU" sz="2400" dirty="0" smtClean="0">
                <a:latin typeface="Times New Roman" panose="02020603050405020304" pitchFamily="18" charset="0"/>
                <a:cs typeface="Times New Roman" panose="02020603050405020304" pitchFamily="18" charset="0"/>
              </a:rPr>
              <a:t>.</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Вы сможете:</a:t>
            </a:r>
            <a:br>
              <a:rPr lang="ru-RU" sz="2400" b="1"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расширить свой кругозор по теме «День матери в Германии». </a:t>
            </a:r>
          </a:p>
        </p:txBody>
      </p:sp>
    </p:spTree>
    <p:extLst>
      <p:ext uri="{BB962C8B-B14F-4D97-AF65-F5344CB8AC3E}">
        <p14:creationId xmlns:p14="http://schemas.microsoft.com/office/powerpoint/2010/main" val="3702050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rmAutofit fontScale="90000"/>
          </a:bodyPr>
          <a:lstStyle/>
          <a:p>
            <a:pPr algn="l"/>
            <a:r>
              <a:rPr lang="ru-RU" sz="2700" dirty="0" smtClean="0">
                <a:latin typeface="Times New Roman" panose="02020603050405020304" pitchFamily="18" charset="0"/>
                <a:cs typeface="Times New Roman" panose="02020603050405020304" pitchFamily="18" charset="0"/>
              </a:rPr>
              <a:t/>
            </a:r>
            <a:br>
              <a:rPr lang="ru-RU" sz="2700" dirty="0" smtClean="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
            </a:r>
            <a:br>
              <a:rPr lang="ru-RU" sz="2700" dirty="0">
                <a:latin typeface="Times New Roman" panose="02020603050405020304" pitchFamily="18" charset="0"/>
                <a:cs typeface="Times New Roman" panose="02020603050405020304" pitchFamily="18" charset="0"/>
              </a:rPr>
            </a:br>
            <a:r>
              <a:rPr lang="ru-RU" sz="2700" dirty="0" smtClean="0">
                <a:latin typeface="Times New Roman" panose="02020603050405020304" pitchFamily="18" charset="0"/>
                <a:cs typeface="Times New Roman" panose="02020603050405020304" pitchFamily="18" charset="0"/>
              </a:rPr>
              <a:t/>
            </a:r>
            <a:br>
              <a:rPr lang="ru-RU" sz="2700" dirty="0" smtClean="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
            </a:r>
            <a:br>
              <a:rPr lang="ru-RU" sz="2700" dirty="0">
                <a:latin typeface="Times New Roman" panose="02020603050405020304" pitchFamily="18" charset="0"/>
                <a:cs typeface="Times New Roman" panose="02020603050405020304" pitchFamily="18" charset="0"/>
              </a:rPr>
            </a:br>
            <a:r>
              <a:rPr lang="ru-RU" sz="2700" b="1" dirty="0" smtClean="0">
                <a:latin typeface="Times New Roman" panose="02020603050405020304" pitchFamily="18" charset="0"/>
                <a:cs typeface="Times New Roman" panose="02020603050405020304" pitchFamily="18" charset="0"/>
              </a:rPr>
              <a:t>Ключевые слова:</a:t>
            </a:r>
            <a:br>
              <a:rPr lang="ru-RU" sz="2700" b="1"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der </a:t>
            </a:r>
            <a:r>
              <a:rPr lang="de-DE" sz="2400" dirty="0" smtClean="0">
                <a:latin typeface="Times New Roman" panose="02020603050405020304" pitchFamily="18" charset="0"/>
                <a:cs typeface="Times New Roman" panose="02020603050405020304" pitchFamily="18" charset="0"/>
              </a:rPr>
              <a:t>Muttertag</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День матери, </a:t>
            </a:r>
            <a:r>
              <a:rPr lang="en-US" sz="2400" dirty="0">
                <a:latin typeface="Times New Roman" panose="02020603050405020304" pitchFamily="18" charset="0"/>
                <a:cs typeface="Times New Roman" panose="02020603050405020304" pitchFamily="18" charset="0"/>
              </a:rPr>
              <a:t>zweiten Sonntag im Mai</a:t>
            </a:r>
            <a:r>
              <a:rPr lang="ru-RU" sz="2400" dirty="0">
                <a:latin typeface="Times New Roman" panose="02020603050405020304" pitchFamily="18" charset="0"/>
                <a:cs typeface="Times New Roman" panose="02020603050405020304" pitchFamily="18" charset="0"/>
              </a:rPr>
              <a:t> – второе воскресенье мая, </a:t>
            </a:r>
            <a:r>
              <a:rPr lang="en-US" sz="2400" dirty="0">
                <a:latin typeface="Times New Roman" panose="02020603050405020304" pitchFamily="18" charset="0"/>
                <a:cs typeface="Times New Roman" panose="02020603050405020304" pitchFamily="18" charset="0"/>
              </a:rPr>
              <a:t>d</a:t>
            </a:r>
            <a:r>
              <a:rPr lang="de-DE" sz="2400" dirty="0">
                <a:latin typeface="Times New Roman" panose="02020603050405020304" pitchFamily="18" charset="0"/>
                <a:cs typeface="Times New Roman" panose="02020603050405020304" pitchFamily="18" charset="0"/>
              </a:rPr>
              <a:t>ie Göttin Kybele – </a:t>
            </a:r>
            <a:r>
              <a:rPr lang="ru-RU" sz="2400" dirty="0">
                <a:latin typeface="Times New Roman" panose="02020603050405020304" pitchFamily="18" charset="0"/>
                <a:cs typeface="Times New Roman" panose="02020603050405020304" pitchFamily="18" charset="0"/>
              </a:rPr>
              <a:t>богиня Кибела, </a:t>
            </a:r>
            <a:r>
              <a:rPr lang="en-US" sz="2400" dirty="0">
                <a:latin typeface="Times New Roman" panose="02020603050405020304" pitchFamily="18" charset="0"/>
                <a:cs typeface="Times New Roman" panose="02020603050405020304" pitchFamily="18" charset="0"/>
              </a:rPr>
              <a:t>die Geschichtsforscher – </a:t>
            </a:r>
            <a:r>
              <a:rPr lang="ru-RU" sz="2400" dirty="0">
                <a:latin typeface="Times New Roman" panose="02020603050405020304" pitchFamily="18" charset="0"/>
                <a:cs typeface="Times New Roman" panose="02020603050405020304" pitchFamily="18" charset="0"/>
              </a:rPr>
              <a:t>историки, </a:t>
            </a:r>
            <a:r>
              <a:rPr lang="en-US" sz="2400" dirty="0" smtClean="0">
                <a:latin typeface="Times New Roman" panose="02020603050405020304" pitchFamily="18" charset="0"/>
                <a:cs typeface="Times New Roman" panose="02020603050405020304" pitchFamily="18" charset="0"/>
              </a:rPr>
              <a:t>das </a:t>
            </a:r>
            <a:r>
              <a:rPr lang="de-DE" sz="2400" dirty="0" smtClean="0">
                <a:latin typeface="Times New Roman" panose="02020603050405020304" pitchFamily="18" charset="0"/>
                <a:cs typeface="Times New Roman" panose="02020603050405020304" pitchFamily="18" charset="0"/>
              </a:rPr>
              <a:t>Fest</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праздник, </a:t>
            </a:r>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die Mutterschaft</a:t>
            </a:r>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und die </a:t>
            </a:r>
            <a:r>
              <a:rPr lang="de-DE" sz="2400" dirty="0">
                <a:latin typeface="Times New Roman" panose="02020603050405020304" pitchFamily="18" charset="0"/>
                <a:cs typeface="Times New Roman" panose="02020603050405020304" pitchFamily="18" charset="0"/>
              </a:rPr>
              <a:t>Fruchtbarkeit</a:t>
            </a:r>
            <a:r>
              <a:rPr lang="ru-RU" sz="2400" dirty="0">
                <a:latin typeface="Times New Roman" panose="02020603050405020304" pitchFamily="18" charset="0"/>
                <a:cs typeface="Times New Roman" panose="02020603050405020304" pitchFamily="18" charset="0"/>
              </a:rPr>
              <a:t> - материнство и </a:t>
            </a:r>
            <a:r>
              <a:rPr lang="ru-RU" sz="2400" dirty="0" smtClean="0">
                <a:latin typeface="Times New Roman" panose="02020603050405020304" pitchFamily="18" charset="0"/>
                <a:cs typeface="Times New Roman" panose="02020603050405020304" pitchFamily="18" charset="0"/>
              </a:rPr>
              <a:t>плодородие.</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700" b="1" dirty="0" smtClean="0">
                <a:latin typeface="Times New Roman" panose="02020603050405020304" pitchFamily="18" charset="0"/>
                <a:cs typeface="Times New Roman" panose="02020603050405020304" pitchFamily="18" charset="0"/>
              </a:rPr>
              <a:t>Речевой </a:t>
            </a:r>
            <a:r>
              <a:rPr lang="ru-RU" sz="2700" b="1" dirty="0">
                <a:latin typeface="Times New Roman" panose="02020603050405020304" pitchFamily="18" charset="0"/>
                <a:cs typeface="Times New Roman" panose="02020603050405020304" pitchFamily="18" charset="0"/>
              </a:rPr>
              <a:t>материал: </a:t>
            </a:r>
            <a:r>
              <a:rPr lang="ru-RU" sz="2700" dirty="0" smtClean="0">
                <a:latin typeface="Times New Roman" panose="02020603050405020304" pitchFamily="18" charset="0"/>
                <a:cs typeface="Times New Roman" panose="02020603050405020304" pitchFamily="18" charset="0"/>
              </a:rPr>
              <a:t>лексика </a:t>
            </a:r>
            <a:r>
              <a:rPr lang="ru-RU" sz="2700" dirty="0">
                <a:latin typeface="Times New Roman" panose="02020603050405020304" pitchFamily="18" charset="0"/>
                <a:cs typeface="Times New Roman" panose="02020603050405020304" pitchFamily="18" charset="0"/>
              </a:rPr>
              <a:t>по теме «День матери в Германии</a:t>
            </a:r>
            <a:r>
              <a:rPr lang="ru-RU" sz="2700" dirty="0" smtClean="0">
                <a:latin typeface="Times New Roman" panose="02020603050405020304" pitchFamily="18" charset="0"/>
                <a:cs typeface="Times New Roman" panose="02020603050405020304" pitchFamily="18" charset="0"/>
              </a:rPr>
              <a:t>».</a:t>
            </a:r>
            <a:br>
              <a:rPr lang="ru-RU" sz="2700" dirty="0" smtClean="0">
                <a:latin typeface="Times New Roman" panose="02020603050405020304" pitchFamily="18" charset="0"/>
                <a:cs typeface="Times New Roman" panose="02020603050405020304" pitchFamily="18" charset="0"/>
              </a:rPr>
            </a:br>
            <a:r>
              <a:rPr lang="de-DE" sz="2700" dirty="0" smtClean="0">
                <a:latin typeface="Times New Roman" panose="02020603050405020304" pitchFamily="18" charset="0"/>
                <a:cs typeface="Times New Roman" panose="02020603050405020304" pitchFamily="18" charset="0"/>
              </a:rPr>
              <a:t>lernen </a:t>
            </a:r>
            <a:r>
              <a:rPr lang="de-DE" sz="2700" dirty="0">
                <a:latin typeface="Times New Roman" panose="02020603050405020304" pitchFamily="18" charset="0"/>
                <a:cs typeface="Times New Roman" panose="02020603050405020304" pitchFamily="18" charset="0"/>
              </a:rPr>
              <a:t>und aussprechen</a:t>
            </a:r>
            <a:r>
              <a:rPr lang="ru-RU" sz="2700" dirty="0">
                <a:latin typeface="Times New Roman" panose="02020603050405020304" pitchFamily="18" charset="0"/>
                <a:cs typeface="Times New Roman" panose="02020603050405020304" pitchFamily="18" charset="0"/>
              </a:rPr>
              <a:t> – узнаем и произносим, </a:t>
            </a:r>
            <a:r>
              <a:rPr lang="de-DE" sz="2700" dirty="0">
                <a:latin typeface="Times New Roman" panose="02020603050405020304" pitchFamily="18" charset="0"/>
                <a:cs typeface="Times New Roman" panose="02020603050405020304" pitchFamily="18" charset="0"/>
              </a:rPr>
              <a:t>wollen</a:t>
            </a:r>
            <a:r>
              <a:rPr lang="ru-RU" sz="2700" dirty="0">
                <a:latin typeface="Times New Roman" panose="02020603050405020304" pitchFamily="18" charset="0"/>
                <a:cs typeface="Times New Roman" panose="02020603050405020304" pitchFamily="18" charset="0"/>
              </a:rPr>
              <a:t> – хотеть,</a:t>
            </a:r>
            <a:r>
              <a:rPr lang="de-DE" sz="2700" dirty="0">
                <a:latin typeface="Times New Roman" panose="02020603050405020304" pitchFamily="18" charset="0"/>
                <a:cs typeface="Times New Roman" panose="02020603050405020304" pitchFamily="18" charset="0"/>
              </a:rPr>
              <a:t> </a:t>
            </a:r>
            <a:r>
              <a:rPr lang="en-US" sz="2700" dirty="0" smtClean="0">
                <a:latin typeface="Times New Roman" panose="02020603050405020304" pitchFamily="18" charset="0"/>
                <a:cs typeface="Times New Roman" panose="02020603050405020304" pitchFamily="18" charset="0"/>
              </a:rPr>
              <a:t>die </a:t>
            </a:r>
            <a:r>
              <a:rPr lang="de-DE" sz="2700" dirty="0" smtClean="0">
                <a:latin typeface="Times New Roman" panose="02020603050405020304" pitchFamily="18" charset="0"/>
                <a:cs typeface="Times New Roman" panose="02020603050405020304" pitchFamily="18" charset="0"/>
              </a:rPr>
              <a:t>Freude </a:t>
            </a:r>
            <a:r>
              <a:rPr lang="de-DE" sz="2700" dirty="0">
                <a:latin typeface="Times New Roman" panose="02020603050405020304" pitchFamily="18" charset="0"/>
                <a:cs typeface="Times New Roman" panose="02020603050405020304" pitchFamily="18" charset="0"/>
              </a:rPr>
              <a:t>und </a:t>
            </a:r>
            <a:r>
              <a:rPr lang="de-DE" sz="2700" dirty="0" smtClean="0">
                <a:latin typeface="Times New Roman" panose="02020603050405020304" pitchFamily="18" charset="0"/>
                <a:cs typeface="Times New Roman" panose="02020603050405020304" pitchFamily="18" charset="0"/>
              </a:rPr>
              <a:t> die Sorgen</a:t>
            </a:r>
            <a:r>
              <a:rPr lang="ru-RU" sz="2700"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 радости и переживания,</a:t>
            </a:r>
            <a:r>
              <a:rPr lang="en-US" sz="2700" dirty="0">
                <a:latin typeface="Times New Roman" panose="02020603050405020304" pitchFamily="18" charset="0"/>
                <a:cs typeface="Times New Roman" panose="02020603050405020304" pitchFamily="18" charset="0"/>
              </a:rPr>
              <a:t> kein Wunder – </a:t>
            </a:r>
            <a:r>
              <a:rPr lang="ru-RU" sz="2700" dirty="0">
                <a:latin typeface="Times New Roman" panose="02020603050405020304" pitchFamily="18" charset="0"/>
                <a:cs typeface="Times New Roman" panose="02020603050405020304" pitchFamily="18" charset="0"/>
              </a:rPr>
              <a:t>неудивительно, </a:t>
            </a:r>
            <a:r>
              <a:rPr lang="en-US" sz="2700" dirty="0">
                <a:latin typeface="Times New Roman" panose="02020603050405020304" pitchFamily="18" charset="0"/>
                <a:cs typeface="Times New Roman" panose="02020603050405020304" pitchFamily="18" charset="0"/>
              </a:rPr>
              <a:t>damit noch relativ neu</a:t>
            </a:r>
            <a:r>
              <a:rPr lang="ru-RU" sz="2700" dirty="0">
                <a:latin typeface="Times New Roman" panose="02020603050405020304" pitchFamily="18" charset="0"/>
                <a:cs typeface="Times New Roman" panose="02020603050405020304" pitchFamily="18" charset="0"/>
              </a:rPr>
              <a:t> – все еще относительно новый,  </a:t>
            </a:r>
            <a:r>
              <a:rPr lang="de-DE" sz="2700" dirty="0">
                <a:latin typeface="Times New Roman" panose="02020603050405020304" pitchFamily="18" charset="0"/>
                <a:cs typeface="Times New Roman" panose="02020603050405020304" pitchFamily="18" charset="0"/>
              </a:rPr>
              <a:t> kommerziell</a:t>
            </a:r>
            <a:r>
              <a:rPr lang="ru-RU" sz="2700" dirty="0">
                <a:latin typeface="Times New Roman" panose="02020603050405020304" pitchFamily="18" charset="0"/>
                <a:cs typeface="Times New Roman" panose="02020603050405020304" pitchFamily="18" charset="0"/>
              </a:rPr>
              <a:t> –</a:t>
            </a:r>
            <a:r>
              <a:rPr lang="de-DE" sz="2700" dirty="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коммерческий,</a:t>
            </a:r>
            <a:r>
              <a:rPr lang="en-US" sz="2700" dirty="0">
                <a:latin typeface="Times New Roman" panose="02020603050405020304" pitchFamily="18" charset="0"/>
                <a:cs typeface="Times New Roman" panose="02020603050405020304" pitchFamily="18" charset="0"/>
              </a:rPr>
              <a:t> zunächst in Vergangenheit</a:t>
            </a:r>
            <a:r>
              <a:rPr lang="ru-RU" sz="2700" dirty="0">
                <a:latin typeface="Times New Roman" panose="02020603050405020304" pitchFamily="18" charset="0"/>
                <a:cs typeface="Times New Roman" panose="02020603050405020304" pitchFamily="18" charset="0"/>
              </a:rPr>
              <a:t> – уйти в прошлое, </a:t>
            </a:r>
            <a:r>
              <a:rPr lang="en-US" sz="2700" dirty="0">
                <a:latin typeface="Times New Roman" panose="02020603050405020304" pitchFamily="18" charset="0"/>
                <a:cs typeface="Times New Roman" panose="02020603050405020304" pitchFamily="18" charset="0"/>
              </a:rPr>
              <a:t>neue Bedeutung</a:t>
            </a:r>
            <a:r>
              <a:rPr lang="ru-RU" sz="2700" dirty="0">
                <a:latin typeface="Times New Roman" panose="02020603050405020304" pitchFamily="18" charset="0"/>
                <a:cs typeface="Times New Roman" panose="02020603050405020304" pitchFamily="18" charset="0"/>
              </a:rPr>
              <a:t> – новое значение,</a:t>
            </a:r>
            <a:r>
              <a:rPr lang="de-DE" sz="2700" dirty="0">
                <a:latin typeface="Times New Roman" panose="02020603050405020304" pitchFamily="18" charset="0"/>
                <a:cs typeface="Times New Roman" panose="02020603050405020304" pitchFamily="18" charset="0"/>
              </a:rPr>
              <a:t> das ganze Jahr über mit seiner Mutter in Kontakt zu bleiben </a:t>
            </a:r>
            <a:r>
              <a:rPr lang="ru-RU" sz="2700"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 поддерживать связь с матерью круглый </a:t>
            </a:r>
            <a:r>
              <a:rPr lang="ru-RU" sz="2700" dirty="0" smtClean="0">
                <a:latin typeface="Times New Roman" panose="02020603050405020304" pitchFamily="18" charset="0"/>
                <a:cs typeface="Times New Roman" panose="02020603050405020304" pitchFamily="18" charset="0"/>
              </a:rPr>
              <a:t>год.</a:t>
            </a:r>
            <a:r>
              <a:rPr lang="en-US" sz="2700" dirty="0">
                <a:latin typeface="Times New Roman" panose="02020603050405020304" pitchFamily="18" charset="0"/>
                <a:cs typeface="Times New Roman" panose="02020603050405020304" pitchFamily="18" charset="0"/>
              </a:rPr>
              <a:t/>
            </a:r>
            <a:br>
              <a:rPr lang="en-US" sz="2700"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p>
        </p:txBody>
      </p:sp>
    </p:spTree>
    <p:extLst>
      <p:ext uri="{BB962C8B-B14F-4D97-AF65-F5344CB8AC3E}">
        <p14:creationId xmlns:p14="http://schemas.microsoft.com/office/powerpoint/2010/main" val="325285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1920" y="0"/>
            <a:ext cx="5292080" cy="6858000"/>
          </a:xfrm>
        </p:spPr>
        <p:txBody>
          <a:bodyPr>
            <a:normAutofit/>
          </a:bodyPr>
          <a:lstStyle/>
          <a:p>
            <a:pPr algn="just"/>
            <a:r>
              <a:rPr lang="de-DE" sz="2400" b="1" dirty="0">
                <a:latin typeface="Times New Roman" panose="02020603050405020304" pitchFamily="18" charset="0"/>
                <a:cs typeface="Times New Roman" panose="02020603050405020304" pitchFamily="18" charset="0"/>
              </a:rPr>
              <a:t>Aufgabe</a:t>
            </a:r>
            <a:r>
              <a:rPr lang="ru-RU" sz="2400" b="1" dirty="0">
                <a:latin typeface="Times New Roman" panose="02020603050405020304" pitchFamily="18" charset="0"/>
                <a:cs typeface="Times New Roman" panose="02020603050405020304" pitchFamily="18" charset="0"/>
              </a:rPr>
              <a:t>1. </a:t>
            </a:r>
            <a:r>
              <a:rPr lang="ru-RU" sz="2400" b="1" dirty="0" smtClean="0">
                <a:latin typeface="Times New Roman" panose="02020603050405020304" pitchFamily="18" charset="0"/>
                <a:cs typeface="Times New Roman" panose="02020603050405020304" pitchFamily="18" charset="0"/>
              </a:rPr>
              <a:t/>
            </a:r>
            <a:br>
              <a:rPr lang="ru-RU" sz="2400" b="1" dirty="0" smtClean="0">
                <a:latin typeface="Times New Roman" panose="02020603050405020304" pitchFamily="18" charset="0"/>
                <a:cs typeface="Times New Roman" panose="02020603050405020304" pitchFamily="18" charset="0"/>
              </a:rPr>
            </a:br>
            <a:r>
              <a:rPr lang="de-DE" sz="2400" b="1" dirty="0" smtClean="0">
                <a:latin typeface="Times New Roman" panose="02020603050405020304" pitchFamily="18" charset="0"/>
                <a:cs typeface="Times New Roman" panose="02020603050405020304" pitchFamily="18" charset="0"/>
              </a:rPr>
              <a:t>Hören </a:t>
            </a:r>
            <a:r>
              <a:rPr lang="de-DE" sz="2400" b="1" dirty="0">
                <a:latin typeface="Times New Roman" panose="02020603050405020304" pitchFamily="18" charset="0"/>
                <a:cs typeface="Times New Roman" panose="02020603050405020304" pitchFamily="18" charset="0"/>
              </a:rPr>
              <a:t>Sie sich die Informationen zum Muttertag in Deutschland genau an. </a:t>
            </a:r>
            <a:r>
              <a:rPr lang="ru-RU" sz="2400" b="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de-DE" sz="2400" dirty="0" smtClean="0">
                <a:latin typeface="Times New Roman" panose="02020603050405020304" pitchFamily="18" charset="0"/>
                <a:cs typeface="Times New Roman" panose="02020603050405020304" pitchFamily="18" charset="0"/>
              </a:rPr>
              <a:t>Mama</a:t>
            </a:r>
            <a:r>
              <a:rPr lang="de-DE" sz="2400" dirty="0">
                <a:latin typeface="Times New Roman" panose="02020603050405020304" pitchFamily="18" charset="0"/>
                <a:cs typeface="Times New Roman" panose="02020603050405020304" pitchFamily="18" charset="0"/>
              </a:rPr>
              <a:t>… Das ist wohl das erste Wort, das wir lernen und </a:t>
            </a:r>
            <a:r>
              <a:rPr lang="de-DE" sz="2400" dirty="0" smtClean="0">
                <a:latin typeface="Times New Roman" panose="02020603050405020304" pitchFamily="18" charset="0"/>
                <a:cs typeface="Times New Roman" panose="02020603050405020304" pitchFamily="18" charset="0"/>
              </a:rPr>
              <a:t>aussprechen</a:t>
            </a:r>
            <a:r>
              <a:rPr lang="de-DE" sz="2400" dirty="0">
                <a:latin typeface="Times New Roman" panose="02020603050405020304" pitchFamily="18" charset="0"/>
                <a:cs typeface="Times New Roman" panose="02020603050405020304" pitchFamily="18" charset="0"/>
              </a:rPr>
              <a:t>. Alle Kinder wollen ihre Freude und Sorgen mit ihrer Mutti teilen</a:t>
            </a:r>
            <a:r>
              <a:rPr lang="de-DE" sz="2400" dirty="0" smtClean="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auch wenn wir erwachsen werden, bleibt unsere Mutter für uns </a:t>
            </a:r>
            <a:r>
              <a:rPr lang="de-DE" sz="2400" dirty="0" smtClean="0">
                <a:latin typeface="Times New Roman" panose="02020603050405020304" pitchFamily="18" charset="0"/>
                <a:cs typeface="Times New Roman" panose="02020603050405020304" pitchFamily="18" charset="0"/>
              </a:rPr>
              <a:t>eine </a:t>
            </a:r>
            <a:r>
              <a:rPr lang="de-DE" sz="2400" dirty="0">
                <a:latin typeface="Times New Roman" panose="02020603050405020304" pitchFamily="18" charset="0"/>
                <a:cs typeface="Times New Roman" panose="02020603050405020304" pitchFamily="18" charset="0"/>
              </a:rPr>
              <a:t>der wichtigsten </a:t>
            </a:r>
            <a:r>
              <a:rPr lang="de-DE" sz="2400" dirty="0" smtClean="0">
                <a:latin typeface="Times New Roman" panose="02020603050405020304" pitchFamily="18" charset="0"/>
                <a:cs typeface="Times New Roman" panose="02020603050405020304" pitchFamily="18" charset="0"/>
              </a:rPr>
              <a:t>Personen </a:t>
            </a:r>
            <a:r>
              <a:rPr lang="de-DE" sz="2400" dirty="0">
                <a:latin typeface="Times New Roman" panose="02020603050405020304" pitchFamily="18" charset="0"/>
                <a:cs typeface="Times New Roman" panose="02020603050405020304" pitchFamily="18" charset="0"/>
              </a:rPr>
              <a:t>in unserem Leben. Kein Wunder, dass viele Länder den „Muttertag“ feiern. Das Datum für diesen Feiertag ist ganz </a:t>
            </a:r>
            <a:r>
              <a:rPr lang="de-DE" sz="2400" dirty="0" smtClean="0">
                <a:latin typeface="Times New Roman" panose="02020603050405020304" pitchFamily="18" charset="0"/>
                <a:cs typeface="Times New Roman" panose="02020603050405020304" pitchFamily="18" charset="0"/>
              </a:rPr>
              <a:t>unterschiedlich, </a:t>
            </a:r>
            <a:r>
              <a:rPr lang="de-DE" sz="2400" dirty="0">
                <a:latin typeface="Times New Roman" panose="02020603050405020304" pitchFamily="18" charset="0"/>
                <a:cs typeface="Times New Roman" panose="02020603050405020304" pitchFamily="18" charset="0"/>
              </a:rPr>
              <a:t>je nach Land. In Deutschland fällt der Muttertag immer auf den zweiten Sonntag im Mai. In Russland wurde der Feiertag erst 1998 eingeführt und ist damit noch relativ neu</a:t>
            </a:r>
            <a:r>
              <a:rPr lang="de-DE"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7"/>
            <a:ext cx="3672408" cy="6408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4377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3563888" cy="720080"/>
          </a:xfrm>
        </p:spPr>
        <p:txBody>
          <a:bodyPr>
            <a:normAutofit/>
          </a:bodyPr>
          <a:lstStyle/>
          <a:p>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779912" y="0"/>
            <a:ext cx="5364088" cy="6858000"/>
          </a:xfrm>
        </p:spPr>
        <p:txBody>
          <a:bodyPr>
            <a:normAutofit/>
          </a:bodyPr>
          <a:lstStyle/>
          <a:p>
            <a:pPr marL="0" indent="0" algn="just">
              <a:buNone/>
            </a:pPr>
            <a:r>
              <a:rPr lang="de-DE" dirty="0" smtClean="0"/>
              <a:t>     </a:t>
            </a:r>
            <a:endParaRPr lang="ru-RU" dirty="0" smtClean="0"/>
          </a:p>
          <a:p>
            <a:pPr marL="0" indent="0" algn="just">
              <a:buNone/>
            </a:pPr>
            <a:r>
              <a:rPr lang="ru-RU" sz="2800" dirty="0">
                <a:latin typeface="Joanna MT" pitchFamily="2" charset="0"/>
              </a:rPr>
              <a:t> </a:t>
            </a:r>
            <a:r>
              <a:rPr lang="ru-RU" sz="2800" dirty="0" smtClean="0">
                <a:latin typeface="Joanna MT" pitchFamily="2" charset="0"/>
              </a:rPr>
              <a:t>   </a:t>
            </a:r>
            <a:endParaRPr lang="en-US" sz="2800" dirty="0" smtClean="0">
              <a:latin typeface="Joanna MT" pitchFamily="2" charset="0"/>
            </a:endParaRPr>
          </a:p>
          <a:p>
            <a:pPr marL="0" indent="0" algn="just">
              <a:buNone/>
            </a:pPr>
            <a:r>
              <a:rPr lang="de-DE" sz="2400" dirty="0" smtClean="0">
                <a:latin typeface="Times New Roman" panose="02020603050405020304" pitchFamily="18" charset="0"/>
                <a:cs typeface="Times New Roman" panose="02020603050405020304" pitchFamily="18" charset="0"/>
              </a:rPr>
              <a:t>Die </a:t>
            </a:r>
            <a:r>
              <a:rPr lang="de-DE" sz="2400" dirty="0">
                <a:latin typeface="Times New Roman" panose="02020603050405020304" pitchFamily="18" charset="0"/>
                <a:cs typeface="Times New Roman" panose="02020603050405020304" pitchFamily="18" charset="0"/>
              </a:rPr>
              <a:t>Geschichtsforscher sagen, dass die Wurzeln des Feiertags sich in grauer Vorzeit verbergen. Schon die Römer hatten ein ähnliches Fest, in dem sie </a:t>
            </a:r>
            <a:r>
              <a:rPr lang="de-DE" sz="2400" b="1" dirty="0">
                <a:latin typeface="Times New Roman" panose="02020603050405020304" pitchFamily="18" charset="0"/>
                <a:cs typeface="Times New Roman" panose="02020603050405020304" pitchFamily="18" charset="0"/>
              </a:rPr>
              <a:t>die Göttin Kybele</a:t>
            </a:r>
            <a:r>
              <a:rPr lang="de-DE" sz="2400" dirty="0">
                <a:latin typeface="Times New Roman" panose="02020603050405020304" pitchFamily="18" charset="0"/>
                <a:cs typeface="Times New Roman" panose="02020603050405020304" pitchFamily="18" charset="0"/>
              </a:rPr>
              <a:t> verherrlichten. Diese Göttin personifizierte Mutterschaft und Fruchtbarkeit, und so pries man auch alle Mütter. </a:t>
            </a:r>
            <a:endParaRPr lang="de-DE" sz="2400" dirty="0" smtClean="0">
              <a:latin typeface="Times New Roman" panose="02020603050405020304" pitchFamily="18" charset="0"/>
              <a:cs typeface="Times New Roman" panose="02020603050405020304" pitchFamily="18" charset="0"/>
            </a:endParaRPr>
          </a:p>
          <a:p>
            <a:pPr marL="0" indent="0" algn="just">
              <a:buNone/>
            </a:pPr>
            <a:r>
              <a:rPr lang="de-DE" sz="2400" dirty="0" smtClean="0">
                <a:latin typeface="Times New Roman" panose="02020603050405020304" pitchFamily="18" charset="0"/>
                <a:cs typeface="Times New Roman" panose="02020603050405020304" pitchFamily="18" charset="0"/>
              </a:rPr>
              <a:t>Nach </a:t>
            </a:r>
            <a:r>
              <a:rPr lang="de-DE" sz="2400" dirty="0">
                <a:latin typeface="Times New Roman" panose="02020603050405020304" pitchFamily="18" charset="0"/>
                <a:cs typeface="Times New Roman" panose="02020603050405020304" pitchFamily="18" charset="0"/>
              </a:rPr>
              <a:t>der Christianisierung Europas gerät diese Tradition zunächst in Vergangenheit, aber zu Beginn des 20. Jahrhunderts bekommt sie neue Bedeutung.</a:t>
            </a:r>
            <a:endParaRPr lang="ru-RU" sz="24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12403" y="1484784"/>
            <a:ext cx="3563888" cy="5373216"/>
          </a:xfrm>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3672408"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783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140"/>
            <a:ext cx="3635896" cy="1660668"/>
          </a:xfrm>
        </p:spPr>
        <p:txBody>
          <a:bodyPr>
            <a:normAutofit/>
          </a:bodyPr>
          <a:lstStyle/>
          <a:p>
            <a:pPr algn="ct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de-DE" sz="3200" dirty="0" smtClean="0">
                <a:latin typeface="Joanna MT" pitchFamily="2" charset="0"/>
              </a:rPr>
              <a:t> </a:t>
            </a:r>
            <a:endParaRPr lang="ru-RU" sz="3200" dirty="0"/>
          </a:p>
        </p:txBody>
      </p:sp>
      <p:sp>
        <p:nvSpPr>
          <p:cNvPr id="3" name="Объект 2"/>
          <p:cNvSpPr>
            <a:spLocks noGrp="1"/>
          </p:cNvSpPr>
          <p:nvPr>
            <p:ph idx="1"/>
          </p:nvPr>
        </p:nvSpPr>
        <p:spPr>
          <a:xfrm>
            <a:off x="3851920" y="0"/>
            <a:ext cx="5292080" cy="6858000"/>
          </a:xfrm>
        </p:spPr>
        <p:txBody>
          <a:bodyPr>
            <a:normAutofit/>
          </a:bodyPr>
          <a:lstStyle/>
          <a:p>
            <a:pPr marL="0" indent="0" algn="just">
              <a:buNone/>
            </a:pPr>
            <a:r>
              <a:rPr lang="ru-RU" dirty="0" smtClean="0">
                <a:latin typeface="Joanna MT" pitchFamily="2" charset="0"/>
              </a:rPr>
              <a:t>      </a:t>
            </a:r>
          </a:p>
          <a:p>
            <a:pPr marL="0" indent="0" algn="just">
              <a:buNone/>
            </a:pPr>
            <a:endParaRPr lang="ru-RU" sz="2800" dirty="0">
              <a:latin typeface="Joanna MT" pitchFamily="2" charset="0"/>
            </a:endParaRPr>
          </a:p>
          <a:p>
            <a:pPr marL="0" indent="0" algn="just">
              <a:buNone/>
            </a:pPr>
            <a:r>
              <a:rPr lang="ru-RU" sz="2800" dirty="0" smtClean="0">
                <a:latin typeface="Joanna MT" pitchFamily="2" charset="0"/>
              </a:rPr>
              <a:t>     </a:t>
            </a:r>
          </a:p>
          <a:p>
            <a:pPr marL="0" indent="0" algn="just">
              <a:buNone/>
            </a:pP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0" indent="0" algn="just">
              <a:buNone/>
            </a:pPr>
            <a:r>
              <a:rPr lang="ru-RU" sz="2400" dirty="0" smtClean="0">
                <a:latin typeface="Times New Roman" panose="02020603050405020304" pitchFamily="18" charset="0"/>
                <a:cs typeface="Times New Roman" panose="02020603050405020304" pitchFamily="18" charset="0"/>
              </a:rPr>
              <a:t> </a:t>
            </a:r>
            <a:r>
              <a:rPr lang="de-DE" sz="2400" b="1" dirty="0" smtClean="0">
                <a:latin typeface="Times New Roman" panose="02020603050405020304" pitchFamily="18" charset="0"/>
                <a:cs typeface="Times New Roman" panose="02020603050405020304" pitchFamily="18" charset="0"/>
              </a:rPr>
              <a:t>Heutzutage</a:t>
            </a:r>
            <a:r>
              <a:rPr lang="de-DE" sz="2400" dirty="0" smtClean="0">
                <a:latin typeface="Times New Roman" panose="02020603050405020304" pitchFamily="18" charset="0"/>
                <a:cs typeface="Times New Roman" panose="02020603050405020304" pitchFamily="18" charset="0"/>
              </a:rPr>
              <a:t> ist der Feiertag ziemlich kommerziell. Viele kaufen ihren Müttern Blumen oder machen ihnen andere teure Geschenke. So sehr sich sie auch darüber freuen mögen – noch wichtiger ist es aber, </a:t>
            </a:r>
            <a:r>
              <a:rPr lang="de-DE" sz="2400" dirty="0">
                <a:latin typeface="Times New Roman" panose="02020603050405020304" pitchFamily="18" charset="0"/>
                <a:cs typeface="Times New Roman" panose="02020603050405020304" pitchFamily="18" charset="0"/>
              </a:rPr>
              <a:t>das ganze Jahr über </a:t>
            </a:r>
            <a:r>
              <a:rPr lang="de-DE" sz="2400" dirty="0" smtClean="0">
                <a:latin typeface="Times New Roman" panose="02020603050405020304" pitchFamily="18" charset="0"/>
                <a:cs typeface="Times New Roman" panose="02020603050405020304" pitchFamily="18" charset="0"/>
              </a:rPr>
              <a:t>mit </a:t>
            </a:r>
            <a:r>
              <a:rPr lang="de-DE" sz="2400" dirty="0">
                <a:latin typeface="Times New Roman" panose="02020603050405020304" pitchFamily="18" charset="0"/>
                <a:cs typeface="Times New Roman" panose="02020603050405020304" pitchFamily="18" charset="0"/>
              </a:rPr>
              <a:t>seiner Mutter in Kontakt zu bleiben und sie bei Bedarf zu unterstützen</a:t>
            </a:r>
            <a:r>
              <a:rPr lang="de-DE"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28866" y="1700808"/>
            <a:ext cx="3607029" cy="5157192"/>
          </a:xfrm>
        </p:spPr>
        <p:txBody>
          <a:bodyPr/>
          <a:lstStyle/>
          <a:p>
            <a:endParaRPr lang="ru-RU"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36724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3502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628800"/>
          </a:xfrm>
        </p:spPr>
        <p:txBody>
          <a:bodyPr>
            <a:normAutofit/>
          </a:bodyPr>
          <a:lstStyle/>
          <a:p>
            <a:r>
              <a:rPr lang="de-DE" sz="24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de-DE" sz="2400" b="1" dirty="0">
                <a:latin typeface="Times New Roman" panose="02020603050405020304" pitchFamily="18" charset="0"/>
                <a:cs typeface="Times New Roman" panose="02020603050405020304" pitchFamily="18" charset="0"/>
              </a:rPr>
              <a:t>Hören Sie sich den Text noch einmal an</a:t>
            </a:r>
            <a:r>
              <a:rPr lang="de-DE" sz="2400" b="1" dirty="0" smtClean="0">
                <a:latin typeface="Times New Roman" panose="02020603050405020304" pitchFamily="18" charset="0"/>
                <a:cs typeface="Times New Roman" panose="02020603050405020304" pitchFamily="18" charset="0"/>
              </a:rPr>
              <a:t> </a:t>
            </a:r>
            <a:r>
              <a:rPr lang="de-DE" sz="2400" b="1" dirty="0">
                <a:latin typeface="Times New Roman" panose="02020603050405020304" pitchFamily="18" charset="0"/>
                <a:cs typeface="Times New Roman" panose="02020603050405020304" pitchFamily="18" charset="0"/>
              </a:rPr>
              <a:t>und füllen Sie die Lücken </a:t>
            </a:r>
            <a:r>
              <a:rPr lang="de-DE" sz="2400" b="1" dirty="0" smtClean="0">
                <a:latin typeface="Times New Roman" panose="02020603050405020304" pitchFamily="18" charset="0"/>
                <a:cs typeface="Times New Roman" panose="02020603050405020304" pitchFamily="18" charset="0"/>
              </a:rPr>
              <a:t>A-H </a:t>
            </a:r>
            <a:r>
              <a:rPr lang="de-DE" sz="2400" b="1" dirty="0">
                <a:latin typeface="Times New Roman" panose="02020603050405020304" pitchFamily="18" charset="0"/>
                <a:cs typeface="Times New Roman" panose="02020603050405020304" pitchFamily="18" charset="0"/>
              </a:rPr>
              <a:t>mit den Teilen der Sätze mit den Nummern </a:t>
            </a:r>
            <a:r>
              <a:rPr lang="de-DE" sz="2400" b="1" dirty="0" smtClean="0">
                <a:latin typeface="Times New Roman" panose="02020603050405020304" pitchFamily="18" charset="0"/>
                <a:cs typeface="Times New Roman" panose="02020603050405020304" pitchFamily="18" charset="0"/>
              </a:rPr>
              <a:t>1-8 </a:t>
            </a:r>
            <a:r>
              <a:rPr lang="de-DE" sz="2400" b="1" dirty="0">
                <a:latin typeface="Times New Roman" panose="02020603050405020304" pitchFamily="18" charset="0"/>
                <a:cs typeface="Times New Roman" panose="02020603050405020304" pitchFamily="18" charset="0"/>
              </a:rPr>
              <a:t>aus. Geben Sie die Zahlen in die Tabelle ein. </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1700808"/>
            <a:ext cx="9144000" cy="5157192"/>
          </a:xfrm>
        </p:spPr>
        <p:txBody>
          <a:bodyPr>
            <a:normAutofit/>
          </a:bodyPr>
          <a:lstStyle/>
          <a:p>
            <a:pPr algn="just"/>
            <a:r>
              <a:rPr lang="de-DE" sz="2800" dirty="0" smtClean="0">
                <a:latin typeface="Joanna MT" pitchFamily="2" charset="0"/>
                <a:cs typeface="Times New Roman" panose="02020603050405020304" pitchFamily="18" charset="0"/>
              </a:rPr>
              <a:t> </a:t>
            </a:r>
            <a:r>
              <a:rPr lang="de-DE" sz="2400" dirty="0">
                <a:solidFill>
                  <a:prstClr val="black"/>
                </a:solidFill>
                <a:latin typeface="Times New Roman" panose="02020603050405020304" pitchFamily="18" charset="0"/>
                <a:ea typeface="+mj-ea"/>
                <a:cs typeface="Times New Roman" panose="02020603050405020304" pitchFamily="18" charset="0"/>
              </a:rPr>
              <a:t>Mama… Das ist wohl das erste Wort</a:t>
            </a:r>
            <a:r>
              <a:rPr lang="de-DE" sz="2400" dirty="0" smtClean="0">
                <a:solidFill>
                  <a:prstClr val="black"/>
                </a:solidFill>
                <a:latin typeface="Times New Roman" panose="02020603050405020304" pitchFamily="18" charset="0"/>
                <a:ea typeface="+mj-ea"/>
                <a:cs typeface="Times New Roman" panose="02020603050405020304" pitchFamily="18" charset="0"/>
              </a:rPr>
              <a:t>,</a:t>
            </a:r>
            <a:r>
              <a:rPr lang="ru-RU" sz="2400" dirty="0" smtClean="0">
                <a:solidFill>
                  <a:prstClr val="black"/>
                </a:solidFill>
                <a:latin typeface="Times New Roman" panose="02020603050405020304" pitchFamily="18" charset="0"/>
                <a:ea typeface="+mj-ea"/>
                <a:cs typeface="Times New Roman" panose="02020603050405020304" pitchFamily="18" charset="0"/>
              </a:rPr>
              <a:t> </a:t>
            </a:r>
            <a:r>
              <a:rPr lang="en-US" sz="2400" b="1" dirty="0" smtClean="0">
                <a:solidFill>
                  <a:prstClr val="black"/>
                </a:solidFill>
                <a:latin typeface="Times New Roman" panose="02020603050405020304" pitchFamily="18" charset="0"/>
                <a:ea typeface="+mj-ea"/>
                <a:cs typeface="Times New Roman" panose="02020603050405020304" pitchFamily="18" charset="0"/>
              </a:rPr>
              <a:t>A</a:t>
            </a:r>
            <a:r>
              <a:rPr lang="en-US" sz="2400" dirty="0" smtClean="0">
                <a:solidFill>
                  <a:prstClr val="black"/>
                </a:solidFill>
                <a:latin typeface="Times New Roman" panose="02020603050405020304" pitchFamily="18" charset="0"/>
                <a:ea typeface="+mj-ea"/>
                <a:cs typeface="Times New Roman" panose="02020603050405020304" pitchFamily="18" charset="0"/>
              </a:rPr>
              <a:t> ______________.</a:t>
            </a:r>
            <a:endParaRPr lang="ru-RU" sz="2400" dirty="0" smtClean="0">
              <a:latin typeface="Times New Roman" panose="02020603050405020304" pitchFamily="18" charset="0"/>
              <a:cs typeface="Times New Roman" panose="02020603050405020304" pitchFamily="18" charset="0"/>
            </a:endParaRPr>
          </a:p>
          <a:p>
            <a:pPr algn="just"/>
            <a:r>
              <a:rPr lang="de-DE" sz="2400" dirty="0" smtClean="0">
                <a:latin typeface="Times New Roman" panose="02020603050405020304" pitchFamily="18" charset="0"/>
                <a:cs typeface="Times New Roman" panose="02020603050405020304" pitchFamily="18" charset="0"/>
              </a:rPr>
              <a:t>In </a:t>
            </a:r>
            <a:r>
              <a:rPr lang="de-DE" sz="2400" dirty="0">
                <a:latin typeface="Times New Roman" panose="02020603050405020304" pitchFamily="18" charset="0"/>
                <a:cs typeface="Times New Roman" panose="02020603050405020304" pitchFamily="18" charset="0"/>
              </a:rPr>
              <a:t>Deutschland </a:t>
            </a:r>
            <a:r>
              <a:rPr lang="de-DE" sz="2400" dirty="0">
                <a:solidFill>
                  <a:prstClr val="black"/>
                </a:solidFill>
                <a:latin typeface="Times New Roman" panose="02020603050405020304" pitchFamily="18" charset="0"/>
                <a:ea typeface="+mj-ea"/>
                <a:cs typeface="Times New Roman" panose="02020603050405020304" pitchFamily="18" charset="0"/>
              </a:rPr>
              <a:t>fällt der Muttertag </a:t>
            </a:r>
            <a:r>
              <a:rPr lang="en-US" sz="2400" b="1" dirty="0" smtClean="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 ____________ </a:t>
            </a:r>
            <a:r>
              <a:rPr lang="de-DE" sz="2400" dirty="0" smtClean="0">
                <a:latin typeface="Times New Roman" panose="02020603050405020304" pitchFamily="18" charset="0"/>
                <a:cs typeface="Times New Roman" panose="02020603050405020304" pitchFamily="18" charset="0"/>
              </a:rPr>
              <a:t>im </a:t>
            </a:r>
            <a:r>
              <a:rPr lang="de-DE" sz="2400" dirty="0">
                <a:latin typeface="Times New Roman" panose="02020603050405020304" pitchFamily="18" charset="0"/>
                <a:cs typeface="Times New Roman" panose="02020603050405020304" pitchFamily="18" charset="0"/>
              </a:rPr>
              <a:t>Mai</a:t>
            </a:r>
            <a:r>
              <a:rPr lang="de-DE" sz="2400" dirty="0" smtClean="0">
                <a:latin typeface="Times New Roman" panose="02020603050405020304" pitchFamily="18" charset="0"/>
                <a:cs typeface="Times New Roman" panose="02020603050405020304" pitchFamily="18" charset="0"/>
              </a:rPr>
              <a:t>.</a:t>
            </a:r>
            <a:endParaRPr lang="ru-RU" sz="2400" dirty="0" smtClean="0">
              <a:latin typeface="Times New Roman" panose="02020603050405020304" pitchFamily="18" charset="0"/>
              <a:cs typeface="Times New Roman" panose="02020603050405020304" pitchFamily="18" charset="0"/>
            </a:endParaRPr>
          </a:p>
          <a:p>
            <a:pPr algn="just"/>
            <a:r>
              <a:rPr lang="de-DE" sz="2400" dirty="0">
                <a:latin typeface="Times New Roman" panose="02020603050405020304" pitchFamily="18" charset="0"/>
                <a:cs typeface="Times New Roman" panose="02020603050405020304" pitchFamily="18" charset="0"/>
              </a:rPr>
              <a:t>In Russland wurde </a:t>
            </a:r>
            <a:r>
              <a:rPr lang="de-DE" sz="2400" b="1" dirty="0" smtClean="0">
                <a:latin typeface="Times New Roman" panose="02020603050405020304" pitchFamily="18" charset="0"/>
                <a:cs typeface="Times New Roman" panose="02020603050405020304" pitchFamily="18" charset="0"/>
              </a:rPr>
              <a:t>C</a:t>
            </a:r>
            <a:r>
              <a:rPr lang="de-DE" sz="2400" dirty="0" smtClean="0">
                <a:latin typeface="Times New Roman" panose="02020603050405020304" pitchFamily="18" charset="0"/>
                <a:cs typeface="Times New Roman" panose="02020603050405020304" pitchFamily="18" charset="0"/>
              </a:rPr>
              <a:t> _______________relativ </a:t>
            </a:r>
            <a:r>
              <a:rPr lang="de-DE" sz="2400" dirty="0">
                <a:latin typeface="Times New Roman" panose="02020603050405020304" pitchFamily="18" charset="0"/>
                <a:cs typeface="Times New Roman" panose="02020603050405020304" pitchFamily="18" charset="0"/>
              </a:rPr>
              <a:t>neu</a:t>
            </a:r>
            <a:r>
              <a:rPr lang="de-DE" sz="2400" dirty="0" smtClean="0">
                <a:latin typeface="Times New Roman" panose="02020603050405020304" pitchFamily="18" charset="0"/>
                <a:cs typeface="Times New Roman" panose="02020603050405020304" pitchFamily="18" charset="0"/>
              </a:rPr>
              <a:t>.</a:t>
            </a:r>
            <a:endParaRPr lang="ru-RU" sz="2400" dirty="0" smtClean="0">
              <a:latin typeface="Times New Roman" panose="02020603050405020304" pitchFamily="18" charset="0"/>
              <a:cs typeface="Times New Roman" panose="02020603050405020304" pitchFamily="18" charset="0"/>
            </a:endParaRPr>
          </a:p>
          <a:p>
            <a:pPr algn="just"/>
            <a:r>
              <a:rPr lang="de-DE" sz="2400" dirty="0">
                <a:latin typeface="Times New Roman" panose="02020603050405020304" pitchFamily="18" charset="0"/>
                <a:cs typeface="Times New Roman" panose="02020603050405020304" pitchFamily="18" charset="0"/>
              </a:rPr>
              <a:t>Schon die Römer </a:t>
            </a:r>
            <a:r>
              <a:rPr lang="de-DE" sz="2400" b="1" dirty="0" smtClean="0">
                <a:latin typeface="Times New Roman" panose="02020603050405020304" pitchFamily="18" charset="0"/>
                <a:cs typeface="Times New Roman" panose="02020603050405020304" pitchFamily="18" charset="0"/>
              </a:rPr>
              <a:t>D</a:t>
            </a:r>
            <a:r>
              <a:rPr lang="de-DE" sz="2400" dirty="0" smtClean="0">
                <a:latin typeface="Times New Roman" panose="02020603050405020304" pitchFamily="18" charset="0"/>
                <a:cs typeface="Times New Roman" panose="02020603050405020304" pitchFamily="18" charset="0"/>
              </a:rPr>
              <a:t> ________________verherrlichten.</a:t>
            </a:r>
          </a:p>
          <a:p>
            <a:pPr algn="just"/>
            <a:r>
              <a:rPr lang="de-DE" sz="2400" dirty="0" smtClean="0">
                <a:solidFill>
                  <a:prstClr val="black"/>
                </a:solidFill>
                <a:latin typeface="Times New Roman" panose="02020603050405020304" pitchFamily="18" charset="0"/>
                <a:cs typeface="Times New Roman" panose="02020603050405020304" pitchFamily="18" charset="0"/>
              </a:rPr>
              <a:t>Diese </a:t>
            </a:r>
            <a:r>
              <a:rPr lang="de-DE" sz="2400" dirty="0">
                <a:solidFill>
                  <a:prstClr val="black"/>
                </a:solidFill>
                <a:latin typeface="Times New Roman" panose="02020603050405020304" pitchFamily="18" charset="0"/>
                <a:cs typeface="Times New Roman" panose="02020603050405020304" pitchFamily="18" charset="0"/>
              </a:rPr>
              <a:t>Göttin </a:t>
            </a:r>
            <a:r>
              <a:rPr lang="de-DE" sz="2400" b="1" dirty="0" smtClean="0">
                <a:solidFill>
                  <a:prstClr val="black"/>
                </a:solidFill>
                <a:latin typeface="Times New Roman" panose="02020603050405020304" pitchFamily="18" charset="0"/>
                <a:cs typeface="Times New Roman" panose="02020603050405020304" pitchFamily="18" charset="0"/>
              </a:rPr>
              <a:t>E </a:t>
            </a:r>
            <a:r>
              <a:rPr lang="de-DE" sz="2400" dirty="0" smtClean="0">
                <a:solidFill>
                  <a:prstClr val="black"/>
                </a:solidFill>
                <a:latin typeface="Times New Roman" panose="02020603050405020304" pitchFamily="18" charset="0"/>
                <a:cs typeface="Times New Roman" panose="02020603050405020304" pitchFamily="18" charset="0"/>
              </a:rPr>
              <a:t>________, </a:t>
            </a:r>
            <a:r>
              <a:rPr lang="de-DE" sz="2400" dirty="0">
                <a:solidFill>
                  <a:prstClr val="black"/>
                </a:solidFill>
                <a:latin typeface="Times New Roman" panose="02020603050405020304" pitchFamily="18" charset="0"/>
                <a:cs typeface="Times New Roman" panose="02020603050405020304" pitchFamily="18" charset="0"/>
              </a:rPr>
              <a:t>und so pries man auch alle Mütter</a:t>
            </a:r>
            <a:r>
              <a:rPr lang="de-DE" sz="2400" dirty="0" smtClean="0">
                <a:solidFill>
                  <a:prstClr val="black"/>
                </a:solidFill>
                <a:latin typeface="Times New Roman" panose="02020603050405020304" pitchFamily="18" charset="0"/>
                <a:cs typeface="Times New Roman" panose="02020603050405020304" pitchFamily="18" charset="0"/>
              </a:rPr>
              <a:t>.</a:t>
            </a:r>
          </a:p>
          <a:p>
            <a:pPr algn="just"/>
            <a:r>
              <a:rPr lang="ru-RU" sz="2400" dirty="0">
                <a:solidFill>
                  <a:prstClr val="black"/>
                </a:solidFill>
                <a:latin typeface="Times New Roman" panose="02020603050405020304" pitchFamily="18" charset="0"/>
                <a:cs typeface="Times New Roman" panose="02020603050405020304" pitchFamily="18" charset="0"/>
              </a:rPr>
              <a:t> </a:t>
            </a:r>
            <a:r>
              <a:rPr lang="de-DE" sz="2400" dirty="0">
                <a:solidFill>
                  <a:prstClr val="black"/>
                </a:solidFill>
                <a:latin typeface="Times New Roman" panose="02020603050405020304" pitchFamily="18" charset="0"/>
                <a:cs typeface="Times New Roman" panose="02020603050405020304" pitchFamily="18" charset="0"/>
              </a:rPr>
              <a:t>Heutzutage </a:t>
            </a:r>
            <a:r>
              <a:rPr lang="de-DE" sz="2400" b="1" dirty="0" smtClean="0">
                <a:solidFill>
                  <a:prstClr val="black"/>
                </a:solidFill>
                <a:latin typeface="Times New Roman" panose="02020603050405020304" pitchFamily="18" charset="0"/>
                <a:cs typeface="Times New Roman" panose="02020603050405020304" pitchFamily="18" charset="0"/>
              </a:rPr>
              <a:t>F</a:t>
            </a:r>
            <a:r>
              <a:rPr lang="de-DE" sz="2400" dirty="0" smtClean="0">
                <a:solidFill>
                  <a:prstClr val="black"/>
                </a:solidFill>
                <a:latin typeface="Times New Roman" panose="02020603050405020304" pitchFamily="18" charset="0"/>
                <a:cs typeface="Times New Roman" panose="02020603050405020304" pitchFamily="18" charset="0"/>
              </a:rPr>
              <a:t> ________________ </a:t>
            </a:r>
            <a:r>
              <a:rPr lang="de-DE" sz="2400" dirty="0">
                <a:solidFill>
                  <a:prstClr val="black"/>
                </a:solidFill>
                <a:latin typeface="Times New Roman" panose="02020603050405020304" pitchFamily="18" charset="0"/>
                <a:cs typeface="Times New Roman" panose="02020603050405020304" pitchFamily="18" charset="0"/>
              </a:rPr>
              <a:t>kommerziell. </a:t>
            </a:r>
            <a:endParaRPr lang="de-DE" sz="2400" dirty="0" smtClean="0">
              <a:solidFill>
                <a:prstClr val="black"/>
              </a:solidFill>
              <a:latin typeface="Times New Roman" panose="02020603050405020304" pitchFamily="18" charset="0"/>
              <a:cs typeface="Times New Roman" panose="02020603050405020304" pitchFamily="18" charset="0"/>
            </a:endParaRPr>
          </a:p>
          <a:p>
            <a:pPr algn="just"/>
            <a:r>
              <a:rPr lang="de-DE" sz="2400" dirty="0" smtClean="0">
                <a:solidFill>
                  <a:prstClr val="black"/>
                </a:solidFill>
                <a:latin typeface="Times New Roman" panose="02020603050405020304" pitchFamily="18" charset="0"/>
                <a:cs typeface="Times New Roman" panose="02020603050405020304" pitchFamily="18" charset="0"/>
              </a:rPr>
              <a:t> </a:t>
            </a:r>
            <a:r>
              <a:rPr lang="de-DE" sz="2400" dirty="0">
                <a:solidFill>
                  <a:prstClr val="black"/>
                </a:solidFill>
                <a:latin typeface="Times New Roman" panose="02020603050405020304" pitchFamily="18" charset="0"/>
                <a:cs typeface="Times New Roman" panose="02020603050405020304" pitchFamily="18" charset="0"/>
              </a:rPr>
              <a:t>Viele kaufen </a:t>
            </a:r>
            <a:r>
              <a:rPr lang="de-DE" sz="2400" b="1" dirty="0" smtClean="0">
                <a:solidFill>
                  <a:prstClr val="black"/>
                </a:solidFill>
                <a:latin typeface="Times New Roman" panose="02020603050405020304" pitchFamily="18" charset="0"/>
                <a:cs typeface="Times New Roman" panose="02020603050405020304" pitchFamily="18" charset="0"/>
              </a:rPr>
              <a:t>G</a:t>
            </a:r>
            <a:r>
              <a:rPr lang="de-DE" sz="2400" dirty="0" smtClean="0">
                <a:solidFill>
                  <a:prstClr val="black"/>
                </a:solidFill>
                <a:latin typeface="Times New Roman" panose="02020603050405020304" pitchFamily="18" charset="0"/>
                <a:cs typeface="Times New Roman" panose="02020603050405020304" pitchFamily="18" charset="0"/>
              </a:rPr>
              <a:t>_________________ Geschenke.</a:t>
            </a:r>
          </a:p>
          <a:p>
            <a:pPr algn="just"/>
            <a:r>
              <a:rPr lang="de-DE" sz="2400" dirty="0" smtClean="0">
                <a:solidFill>
                  <a:prstClr val="black"/>
                </a:solidFill>
                <a:latin typeface="Times New Roman" panose="02020603050405020304" pitchFamily="18" charset="0"/>
                <a:cs typeface="Times New Roman" panose="02020603050405020304" pitchFamily="18" charset="0"/>
              </a:rPr>
              <a:t>So </a:t>
            </a:r>
            <a:r>
              <a:rPr lang="de-DE" sz="2400" dirty="0">
                <a:solidFill>
                  <a:prstClr val="black"/>
                </a:solidFill>
                <a:latin typeface="Times New Roman" panose="02020603050405020304" pitchFamily="18" charset="0"/>
                <a:cs typeface="Times New Roman" panose="02020603050405020304" pitchFamily="18" charset="0"/>
              </a:rPr>
              <a:t>sehr sich sie auch darüber freuen mögen – noch wichtiger ist es aber, das ganze Jahr </a:t>
            </a:r>
            <a:r>
              <a:rPr lang="de-DE" sz="2400" b="1" dirty="0" smtClean="0">
                <a:solidFill>
                  <a:prstClr val="black"/>
                </a:solidFill>
                <a:latin typeface="Times New Roman" panose="02020603050405020304" pitchFamily="18" charset="0"/>
                <a:cs typeface="Times New Roman" panose="02020603050405020304" pitchFamily="18" charset="0"/>
              </a:rPr>
              <a:t>H</a:t>
            </a:r>
            <a:r>
              <a:rPr lang="de-DE" sz="2400" dirty="0" smtClean="0">
                <a:solidFill>
                  <a:prstClr val="black"/>
                </a:solidFill>
                <a:latin typeface="Times New Roman" panose="02020603050405020304" pitchFamily="18" charset="0"/>
                <a:cs typeface="Times New Roman" panose="02020603050405020304" pitchFamily="18" charset="0"/>
              </a:rPr>
              <a:t>______________ </a:t>
            </a:r>
            <a:r>
              <a:rPr lang="de-DE" sz="2400" dirty="0">
                <a:solidFill>
                  <a:prstClr val="black"/>
                </a:solidFill>
                <a:latin typeface="Times New Roman" panose="02020603050405020304" pitchFamily="18" charset="0"/>
                <a:cs typeface="Times New Roman" panose="02020603050405020304" pitchFamily="18" charset="0"/>
              </a:rPr>
              <a:t>zu unterstützen.</a:t>
            </a:r>
            <a:endParaRPr lang="ru-RU" sz="2400" dirty="0">
              <a:solidFill>
                <a:prstClr val="black"/>
              </a:solidFill>
              <a:latin typeface="Times New Roman" panose="02020603050405020304" pitchFamily="18" charset="0"/>
              <a:cs typeface="Times New Roman" panose="02020603050405020304" pitchFamily="18" charset="0"/>
            </a:endParaRPr>
          </a:p>
          <a:p>
            <a:pPr algn="just"/>
            <a:endParaRPr lang="de-DE" sz="2800" dirty="0">
              <a:solidFill>
                <a:prstClr val="black"/>
              </a:solidFill>
              <a:latin typeface="Joanna MT" pitchFamily="2" charset="0"/>
            </a:endParaRPr>
          </a:p>
          <a:p>
            <a:pPr algn="just"/>
            <a:endParaRPr lang="ru-RU"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6840865"/>
      </p:ext>
    </p:extLst>
  </p:cSld>
  <p:clrMapOvr>
    <a:masterClrMapping/>
  </p:clrMapOvr>
</p:sld>
</file>

<file path=ppt/theme/theme1.xml><?xml version="1.0" encoding="utf-8"?>
<a:theme xmlns:a="http://schemas.openxmlformats.org/drawingml/2006/main" name="Тема Office">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1791</TotalTime>
  <Words>413</Words>
  <Application>Microsoft Office PowerPoint</Application>
  <PresentationFormat>Экран (4:3)</PresentationFormat>
  <Paragraphs>45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Guten Tag! </vt:lpstr>
      <vt:lpstr>1898-1970</vt:lpstr>
      <vt:lpstr>Thema: Muttertag in Deutschland.</vt:lpstr>
      <vt:lpstr>Вы узнаете:  - историю праздника, - о роли праздника в современном мире.  Вы научитесь:  - работать с информацией, - осознавать важность праздника .  Вы повторите:  - некоторые лексические и грамматические единицы.  Вы сможете: - расширить свой кругозор по теме «День матери в Германии». </vt:lpstr>
      <vt:lpstr>    Ключевые слова: der Muttertag – День матери, zweiten Sonntag im Mai – второе воскресенье мая, die Göttin Kybele – богиня Кибела, die Geschichtsforscher – историки, das Fest – праздник,  die Mutterschaft und die Fruchtbarkeit - материнство и плодородие.   Речевой материал: лексика по теме «День матери в Германии». lernen und aussprechen – узнаем и произносим, wollen – хотеть, die Freude und  die Sorgen – радости и переживания, kein Wunder – неудивительно, damit noch relativ neu – все еще относительно новый,   kommerziell – коммерческий, zunächst in Vergangenheit – уйти в прошлое, neue Bedeutung – новое значение, das ganze Jahr über mit seiner Mutter in Kontakt zu bleiben  - поддерживать связь с матерью круглый год.  </vt:lpstr>
      <vt:lpstr>Aufgabe1.  Hören Sie sich die Informationen zum Muttertag in Deutschland genau an.    Mama… Das ist wohl das erste Wort, das wir lernen und aussprechen. Alle Kinder wollen ihre Freude und Sorgen mit ihrer Mutti teilen, auch wenn wir erwachsen werden, bleibt unsere Mutter für uns eine der wichtigsten Personen in unserem Leben. Kein Wunder, dass viele Länder den „Muttertag“ feiern. Das Datum für diesen Feiertag ist ganz unterschiedlich, je nach Land. In Deutschland fällt der Muttertag immer auf den zweiten Sonntag im Mai. In Russland wurde der Feiertag erst 1998 eingeführt und ist damit noch relativ neu.</vt:lpstr>
      <vt:lpstr>Презентация PowerPoint</vt:lpstr>
      <vt:lpstr>  </vt:lpstr>
      <vt:lpstr>  Hören Sie sich den Text noch einmal an und füllen Sie die Lücken A-H mit den Teilen der Sätze mit den Nummern 1-8 aus. Geben Sie die Zahlen in die Tabelle ein. </vt:lpstr>
      <vt:lpstr>1. über mit seiner Mutter in Kontakt zu bleiben und sie bei Bedarf  2. das wir lernen und aussprechen  3. immer auf den zweiten Sonntag 4. ist der Feiertag ziemlich 5. ihren Müttern Blumen oder machen ihnen andere teure  6. der Feiertag erst 1998 eingeführt und ist damit noch  7. personifizierte Mutterschaft und Fruchtbarkeit 8. hatten ein ähnliches Fest, in dem sie die Göttin Kybele </vt:lpstr>
      <vt:lpstr>Antworten. A 2 B 3 C 6 D 8 E 7 F 4 G 5 H 1  </vt:lpstr>
      <vt:lpstr>Aufgabe 2. Anzeigen und mehr. Markieren Sie das Partizip Präsens und das Partizip Perfekt.</vt:lpstr>
      <vt:lpstr>Antworten.  1. Partizip Präsens: B Spielende 2 Partizip Perfekt:   E vereinbarten   </vt:lpstr>
      <vt:lpstr>Aufgabe 3.   Sätze fortsetzen   Ich wünsche meiner Mutter …  Ich will meine Mutter …  Wir sollen immer unsere Mutter …  </vt:lpstr>
      <vt:lpstr>Aufgabe 4. Welchen Blumenstrauß werde ich meiner Mutter geben?  Bilden Sie Sätze mit Farbnamen, Zahlen und Farben.</vt:lpstr>
      <vt:lpstr>Lass uns zusammen singen. Das Lied "Du bist meine Mutter".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ОЦ №2</dc:creator>
  <cp:lastModifiedBy>ОЦ №2</cp:lastModifiedBy>
  <cp:revision>107</cp:revision>
  <dcterms:created xsi:type="dcterms:W3CDTF">2021-01-14T13:00:44Z</dcterms:created>
  <dcterms:modified xsi:type="dcterms:W3CDTF">2021-05-26T13:21:19Z</dcterms:modified>
</cp:coreProperties>
</file>