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7" r:id="rId1"/>
  </p:sldMasterIdLst>
  <p:notesMasterIdLst>
    <p:notesMasterId r:id="rId25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81" r:id="rId18"/>
    <p:sldId id="277" r:id="rId19"/>
    <p:sldId id="276" r:id="rId20"/>
    <p:sldId id="278" r:id="rId21"/>
    <p:sldId id="279" r:id="rId22"/>
    <p:sldId id="280" r:id="rId23"/>
    <p:sldId id="27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83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0039C-571C-440A-B32F-722683420027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44147-E5B3-4116-A28B-83D87A406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73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44147-E5B3-4116-A28B-83D87A40621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07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FBB696B-0DAC-45FD-8A5E-0D98A30D64C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2604480-7DDA-4228-A540-C518ACDE42D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67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696B-0DAC-45FD-8A5E-0D98A30D64C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4480-7DDA-4228-A540-C518ACDE4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696B-0DAC-45FD-8A5E-0D98A30D64C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4480-7DDA-4228-A540-C518ACDE42D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419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696B-0DAC-45FD-8A5E-0D98A30D64C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4480-7DDA-4228-A540-C518ACDE42D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528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696B-0DAC-45FD-8A5E-0D98A30D64C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4480-7DDA-4228-A540-C518ACDE4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35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696B-0DAC-45FD-8A5E-0D98A30D64C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4480-7DDA-4228-A540-C518ACDE42D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004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696B-0DAC-45FD-8A5E-0D98A30D64C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4480-7DDA-4228-A540-C518ACDE42D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195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696B-0DAC-45FD-8A5E-0D98A30D64C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4480-7DDA-4228-A540-C518ACDE42D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307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696B-0DAC-45FD-8A5E-0D98A30D64C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4480-7DDA-4228-A540-C518ACDE42D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87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696B-0DAC-45FD-8A5E-0D98A30D64C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4480-7DDA-4228-A540-C518ACDE4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4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696B-0DAC-45FD-8A5E-0D98A30D64C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4480-7DDA-4228-A540-C518ACDE42D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36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696B-0DAC-45FD-8A5E-0D98A30D64C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4480-7DDA-4228-A540-C518ACDE4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374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696B-0DAC-45FD-8A5E-0D98A30D64C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4480-7DDA-4228-A540-C518ACDE42D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08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696B-0DAC-45FD-8A5E-0D98A30D64C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4480-7DDA-4228-A540-C518ACDE42D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62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696B-0DAC-45FD-8A5E-0D98A30D64C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4480-7DDA-4228-A540-C518ACDE4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04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696B-0DAC-45FD-8A5E-0D98A30D64C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4480-7DDA-4228-A540-C518ACDE42D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10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B696B-0DAC-45FD-8A5E-0D98A30D64C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04480-7DDA-4228-A540-C518ACDE4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04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BB696B-0DAC-45FD-8A5E-0D98A30D64C2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604480-7DDA-4228-A540-C518ACDE4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8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" TargetMode="External"/><Relationship Id="rId2" Type="http://schemas.openxmlformats.org/officeDocument/2006/relationships/hyperlink" Target="http://uvd-uzao.ru/page75.ht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8000" y="279400"/>
            <a:ext cx="11341100" cy="4169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безопасности финансовых операций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Методическая разработка занятия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элективного курса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основам финансовой грамотности для 9 класса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	 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			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11119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4288555279"/>
                    </a:ext>
                  </a:extLst>
                </a:gridCol>
                <a:gridCol w="4816764">
                  <a:extLst>
                    <a:ext uri="{9D8B030D-6E8A-4147-A177-3AD203B41FA5}">
                      <a16:colId xmlns:a16="http://schemas.microsoft.com/office/drawing/2014/main" xmlns="" val="1309847606"/>
                    </a:ext>
                  </a:extLst>
                </a:gridCol>
                <a:gridCol w="3311236">
                  <a:extLst>
                    <a:ext uri="{9D8B030D-6E8A-4147-A177-3AD203B41FA5}">
                      <a16:colId xmlns:a16="http://schemas.microsoft.com/office/drawing/2014/main" xmlns="" val="3970021418"/>
                    </a:ext>
                  </a:extLst>
                </a:gridCol>
              </a:tblGrid>
              <a:tr h="808560"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учителя</a:t>
                      </a:r>
                    </a:p>
                    <a:p>
                      <a:r>
                        <a:rPr lang="ru-RU" dirty="0" smtClean="0"/>
                        <a:t>Этапы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занятия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обучающихся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953713"/>
                  </a:ext>
                </a:extLst>
              </a:tr>
              <a:tr h="5580989">
                <a:tc>
                  <a:txBody>
                    <a:bodyPr/>
                    <a:lstStyle/>
                    <a:p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в группах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Поясняет технологию работы в группе (правила, способы плодотворной работы, качество выступления, критерии оценивания)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1-я группа: махинации с банковскими картами.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Какие наиболее типичные махинации проводятся с банковскими картами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Составьте рекомендации, которым необходимо следовать при пользовании банковскими картами. Что необходимо предпринять в случае кражи средств с банковской карты?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Прочитайте историю из жизни «Неожиданный подарок» (учебное пособие, с.244) и ответьте на вопрос: «Что должен был сделать Михаил, чтобы избежать потерь?»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Роли в группе: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Администратор – организует, координирует и контролирует деятельность группы; определяет цели группы и проблемы, распределяет задачи и обязанности, поощряет членов группы.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6068671"/>
                  </a:ext>
                </a:extLst>
              </a:tr>
              <a:tr h="4684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37424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1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19238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254">
                  <a:extLst>
                    <a:ext uri="{9D8B030D-6E8A-4147-A177-3AD203B41FA5}">
                      <a16:colId xmlns:a16="http://schemas.microsoft.com/office/drawing/2014/main" xmlns="" val="836661861"/>
                    </a:ext>
                  </a:extLst>
                </a:gridCol>
                <a:gridCol w="5382493">
                  <a:extLst>
                    <a:ext uri="{9D8B030D-6E8A-4147-A177-3AD203B41FA5}">
                      <a16:colId xmlns:a16="http://schemas.microsoft.com/office/drawing/2014/main" xmlns="" val="1033254571"/>
                    </a:ext>
                  </a:extLst>
                </a:gridCol>
                <a:gridCol w="3976253">
                  <a:extLst>
                    <a:ext uri="{9D8B030D-6E8A-4147-A177-3AD203B41FA5}">
                      <a16:colId xmlns:a16="http://schemas.microsoft.com/office/drawing/2014/main" xmlns="" val="1844877157"/>
                    </a:ext>
                  </a:extLst>
                </a:gridCol>
              </a:tblGrid>
              <a:tr h="1418896"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учителя </a:t>
                      </a:r>
                    </a:p>
                    <a:p>
                      <a:r>
                        <a:rPr lang="ru-RU" dirty="0" smtClean="0"/>
                        <a:t>Этапы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занятия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обучающихся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1308646"/>
                  </a:ext>
                </a:extLst>
              </a:tr>
              <a:tr h="54391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2-я группа: махинации с кредитами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1. Какие виды махинаций с кредитами провоцируют мошенники?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2. Составьте рекомендации, которым необходимо следовать, чтобы не попасть на удочку мошенников?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3. Прочитайте историю «Кто брал кредит?» (учебное пособие, с. 251) и ответьте на вопрос: «Какие действия мог бы предпринять Алексей, чтобы избежать судебного разбирательства? Что бы вы ему посоветовали, чтобы избежать подобных ситуаций в будущем?»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2.Креативщик – предлагает идеи и стратегии для достижения целей, обозначенных командой; требует творчества и воображения.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9970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3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6076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383">
                  <a:extLst>
                    <a:ext uri="{9D8B030D-6E8A-4147-A177-3AD203B41FA5}">
                      <a16:colId xmlns:a16="http://schemas.microsoft.com/office/drawing/2014/main" xmlns="" val="946113871"/>
                    </a:ext>
                  </a:extLst>
                </a:gridCol>
                <a:gridCol w="5211617">
                  <a:extLst>
                    <a:ext uri="{9D8B030D-6E8A-4147-A177-3AD203B41FA5}">
                      <a16:colId xmlns:a16="http://schemas.microsoft.com/office/drawing/2014/main" xmlns="" val="33305040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470544335"/>
                    </a:ext>
                  </a:extLst>
                </a:gridCol>
              </a:tblGrid>
              <a:tr h="1277888"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учителя. Этапы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занятия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обучающихся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3644017"/>
                  </a:ext>
                </a:extLst>
              </a:tr>
              <a:tr h="5580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3-я группа: махинации с инвестициями, или финансовые пирамиды.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Каковы основные признаки мошеннических инвестиционных  предложений? Как работает схема финансовой пирамиды?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Составьте алгоритм действий на случай, если человек стал жертвой мошеннической инвестиционной компании.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Используя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интернет-ресурс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прочитайте историю «Пирамида МММ» и ответьте на вопрос: «Чем обеспечивался рост котировок билетов пирамиды? В чём причина фиаско Сергея Мавроди?»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Оценщик – анализ идей и предложений, оценка выполнимости и ценности, способность конструктивно показывать слабые стороны предложений.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Презентатор – представляет.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Тайм-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кипер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следит за регламентом, обеспечивает своевременную подготовку материалов.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Выступление групп по темам.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Самооценка.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9040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9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249574"/>
              </p:ext>
            </p:extLst>
          </p:nvPr>
        </p:nvGraphicFramePr>
        <p:xfrm>
          <a:off x="-1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93516096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03152782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016726835"/>
                    </a:ext>
                  </a:extLst>
                </a:gridCol>
              </a:tblGrid>
              <a:tr h="1800224"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учителя</a:t>
                      </a:r>
                    </a:p>
                    <a:p>
                      <a:r>
                        <a:rPr lang="ru-RU" dirty="0" smtClean="0"/>
                        <a:t>Этапы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занятия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</a:t>
                      </a:r>
                      <a:r>
                        <a:rPr lang="ru-RU" baseline="0" dirty="0" smtClean="0"/>
                        <a:t> обучающихся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9700953"/>
                  </a:ext>
                </a:extLst>
              </a:tr>
              <a:tr h="5057776">
                <a:tc>
                  <a:txBody>
                    <a:bodyPr/>
                    <a:lstStyle/>
                    <a:p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над кейсом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«Правила грамотного поведения в финансовой сфере для учащихся»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Предлагают варианты пунктов правил; обсуждают альтернативные предложения; приводят аргументы; оспаривают их; утверждают вариант голосованием. 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Ознакомление с Памяткой для потребителей «Как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защититься от мошенников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(Приложение 3).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Самооценка.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8780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848737"/>
              </p:ext>
            </p:extLst>
          </p:nvPr>
        </p:nvGraphicFramePr>
        <p:xfrm>
          <a:off x="-1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534453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60028685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436938722"/>
                    </a:ext>
                  </a:extLst>
                </a:gridCol>
              </a:tblGrid>
              <a:tr h="1846384"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учителя</a:t>
                      </a:r>
                    </a:p>
                    <a:p>
                      <a:r>
                        <a:rPr lang="ru-RU" dirty="0" smtClean="0"/>
                        <a:t>Этапы</a:t>
                      </a:r>
                      <a:r>
                        <a:rPr lang="ru-RU" baseline="0" dirty="0" smtClean="0"/>
                        <a:t> урока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занятия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обучающихся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4389199"/>
                  </a:ext>
                </a:extLst>
              </a:tr>
              <a:tr h="501161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5.Первичное осмысление и закрепление.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В.В. Чумаченко, А.П. Горяев. Рабочая тетрадь. Основы финансовой грамотности. (М.: Просвещение, 2018). Тест № 9. «Махинации»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 теста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(Приложение 4).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Взаимопроверка.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Самооценка.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4242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9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621269"/>
              </p:ext>
            </p:extLst>
          </p:nvPr>
        </p:nvGraphicFramePr>
        <p:xfrm>
          <a:off x="1" y="-3"/>
          <a:ext cx="1219200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5412546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54306059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724478636"/>
                    </a:ext>
                  </a:extLst>
                </a:gridCol>
              </a:tblGrid>
              <a:tr h="1728948"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учителя</a:t>
                      </a:r>
                    </a:p>
                    <a:p>
                      <a:r>
                        <a:rPr lang="ru-RU" dirty="0" smtClean="0"/>
                        <a:t>Этапы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занятия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обучающихся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2116256"/>
                  </a:ext>
                </a:extLst>
              </a:tr>
              <a:tr h="1001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6.Итоги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Лист самооценки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листа самооценки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24528009"/>
                  </a:ext>
                </a:extLst>
              </a:tr>
              <a:tr h="3125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7.Рефлексия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мы сегодня узнали? Что мы сегодня сделали? Что мы сегодня поняли?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Отвечают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подводят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38653282"/>
                  </a:ext>
                </a:extLst>
              </a:tr>
              <a:tr h="1001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26167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3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630" y="1147311"/>
            <a:ext cx="10153291" cy="2174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Заключение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Данное занятие позволяет сформировать ключевые правила безопасности финансовых операций в Интернете и повседневной жизни, а также последовательность действий при возникновении угрозы финансового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мошенничества.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Приобретённые в процессе занятия навыки помогут свести к минимуму риски при встрече с финансовыми мошенниками. 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770" y="871268"/>
            <a:ext cx="3285226" cy="3019245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1.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финансовые махинации в соответствии с УК РФ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5351" y="703200"/>
            <a:ext cx="7013274" cy="561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84218" y="727950"/>
            <a:ext cx="96498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2. </a:t>
            </a:r>
            <a:r>
              <a:rPr lang="ru-RU" alt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 самооценки</a:t>
            </a: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))) получилось          /// не совсем получилось      ((( не получилось </a:t>
            </a:r>
            <a:endParaRPr lang="ru-RU" alt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538812"/>
              </p:ext>
            </p:extLst>
          </p:nvPr>
        </p:nvGraphicFramePr>
        <p:xfrm>
          <a:off x="2147976" y="1526876"/>
          <a:ext cx="8609165" cy="4306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0008">
                  <a:extLst>
                    <a:ext uri="{9D8B030D-6E8A-4147-A177-3AD203B41FA5}">
                      <a16:colId xmlns:a16="http://schemas.microsoft.com/office/drawing/2014/main" xmlns="" val="3432501539"/>
                    </a:ext>
                  </a:extLst>
                </a:gridCol>
                <a:gridCol w="4853832">
                  <a:extLst>
                    <a:ext uri="{9D8B030D-6E8A-4147-A177-3AD203B41FA5}">
                      <a16:colId xmlns:a16="http://schemas.microsoft.com/office/drawing/2014/main" xmlns="" val="1900739056"/>
                    </a:ext>
                  </a:extLst>
                </a:gridCol>
                <a:gridCol w="2995325">
                  <a:extLst>
                    <a:ext uri="{9D8B030D-6E8A-4147-A177-3AD203B41FA5}">
                      <a16:colId xmlns:a16="http://schemas.microsoft.com/office/drawing/2014/main" xmlns="" val="2226390507"/>
                    </a:ext>
                  </a:extLst>
                </a:gridCol>
              </a:tblGrid>
              <a:tr h="474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Вид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Самооценка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43730528"/>
                  </a:ext>
                </a:extLst>
              </a:tr>
              <a:tr h="506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«Мозговой штурм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94057050"/>
                  </a:ext>
                </a:extLst>
              </a:tr>
              <a:tr h="506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Словарная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3893764"/>
                  </a:ext>
                </a:extLst>
              </a:tr>
              <a:tr h="587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в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28969264"/>
                  </a:ext>
                </a:extLst>
              </a:tr>
              <a:tr h="506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в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2221849"/>
                  </a:ext>
                </a:extLst>
              </a:tr>
              <a:tr h="506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кейсом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37735309"/>
                  </a:ext>
                </a:extLst>
              </a:tr>
              <a:tr h="587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знаний: тест «Финансовые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ахинации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84644341"/>
                  </a:ext>
                </a:extLst>
              </a:tr>
              <a:tr h="5067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65253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2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610" y="552090"/>
            <a:ext cx="9913189" cy="422695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3.		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защититься от мошенников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7" y="1035170"/>
            <a:ext cx="9482651" cy="5279017"/>
          </a:xfrm>
        </p:spPr>
      </p:pic>
    </p:spTree>
    <p:extLst>
      <p:ext uri="{BB962C8B-B14F-4D97-AF65-F5344CB8AC3E}">
        <p14:creationId xmlns:p14="http://schemas.microsoft.com/office/powerpoint/2010/main" val="95246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2176" y="632251"/>
            <a:ext cx="10845800" cy="5732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мотивировать учащихся на выработку личной стратегии поведения в ситуации растущих финансовых махинаций.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Выяснить, что такое финансовые махинации.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Изучить нормативно-правовую базу по финансовым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отношениям.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Рассмотреть виды финансовых махинаций.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Выявить основные методы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обмана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граждан, применяемые мошенниками.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Подготовить памятку о правилах грамотного поведения в финансовой сфере.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Планируемые результаты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Предметные</a:t>
            </a:r>
            <a:r>
              <a:rPr lang="ru-RU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владение основными понятиями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темы «финансовое мошенничество», инструментами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взаимодействия с участниками финансовых отношений;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владение основными принципами принятия оптимальных финансовых решений в условиях потенциального риска мошенничества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92" y="365126"/>
            <a:ext cx="10180608" cy="695924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4. 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«Финансовые махинации»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203" y="1061050"/>
            <a:ext cx="7355637" cy="515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0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3029" y="698740"/>
            <a:ext cx="6719976" cy="56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141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тест «Финансовые махинации»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325" y="1095556"/>
            <a:ext cx="8461123" cy="24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6182" y="567732"/>
            <a:ext cx="10432473" cy="5461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1.Чумаченко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В.В. Основы финансовой грамотности: метод. рекомендации / В.В. Чумаченко, А.П.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Горяев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М.: Просвещение, 2018.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2.Чумаченко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В.В. Основы финансовой грамотности: учеб. пособие / В.В. Чумаченко, А.П. Горяев. – М.: Просвещение, 2018.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Интернет-ресурсы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Если вы не хотите стать жертвой мошенников // Советы гражданам. – URL: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http://uvd-uzao.ru/page75.htm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Инвестиционный форум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Investmani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– URL: https:// investmani.ru/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topic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/461-kharakternyecherty-finansovogomoshennichestva/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Как не стать жертвой мошенников. – URL: http://www.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spb-rf.ru/moshenniki.htm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Официальный сайт компании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КонсультантПлюс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– URL: </a:t>
            </a: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http://www.consultant.ru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 Сайт Центрального банка Российской Федерации. – URL: http://www.cbr.ru/finmarkets/print.aspx?file=files/protection/ m_scam.html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5608" y="664234"/>
            <a:ext cx="11206192" cy="5164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Личностные: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понимание личной ответственности за решения, принимаемые в процессе взаимодействия с финансовыми институтами;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понимание прав и обязанностей в сфере финансов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владение умением распознавать и предвидеть действия мошенников;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владение коммуникативными компетенциями;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нахождение источников информации для достижения поставленных целей и решения задач, коммуникативное взаимодействие с окружающими для подбора информации и обмена ею;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анализ и интерпретация информации о финансовых рисках и финансовом мошенничестве.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занятия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изучение нового материала.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Оборудование: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компьютер; мультимедийный проектор; презентация к уроку «Финансовые махинации»; ноутбуки  с выходом в Интернет для каждой группы; тексты Приложений; рабочие тетради – тест № 9; лист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самооценки.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2091"/>
            <a:ext cx="10125974" cy="1138597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«В финансах наказание за оплошностью идет по пятам…»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Роберт Ли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Фрост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70" y="2557463"/>
            <a:ext cx="4973260" cy="3317875"/>
          </a:xfrm>
        </p:spPr>
      </p:pic>
    </p:spTree>
    <p:extLst>
      <p:ext uri="{BB962C8B-B14F-4D97-AF65-F5344CB8AC3E}">
        <p14:creationId xmlns:p14="http://schemas.microsoft.com/office/powerpoint/2010/main" val="5994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929586"/>
              </p:ext>
            </p:extLst>
          </p:nvPr>
        </p:nvGraphicFramePr>
        <p:xfrm>
          <a:off x="2032000" y="719666"/>
          <a:ext cx="8127999" cy="4588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41967803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32643918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134715257"/>
                    </a:ext>
                  </a:extLst>
                </a:gridCol>
              </a:tblGrid>
              <a:tr h="4588934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оооооо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007857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20665"/>
              </p:ext>
            </p:extLst>
          </p:nvPr>
        </p:nvGraphicFramePr>
        <p:xfrm>
          <a:off x="1" y="0"/>
          <a:ext cx="12191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xmlns="" val="2559451484"/>
                    </a:ext>
                  </a:extLst>
                </a:gridCol>
                <a:gridCol w="4051299">
                  <a:extLst>
                    <a:ext uri="{9D8B030D-6E8A-4147-A177-3AD203B41FA5}">
                      <a16:colId xmlns:a16="http://schemas.microsoft.com/office/drawing/2014/main" xmlns="" val="5982653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904372781"/>
                    </a:ext>
                  </a:extLst>
                </a:gridCol>
              </a:tblGrid>
              <a:tr h="111660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Деятельность учителя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Этапы урока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Содержание занятия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Деятельность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обучающихся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1982244"/>
                  </a:ext>
                </a:extLst>
              </a:tr>
              <a:tr h="574139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1.Организационный момент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Эмоциональная, психологическая и мотивационная подготовка учащихся к усвоению изучаемого материала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учащимися необходимых для занятия учебных, канцелярских принадлежностей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0715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2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2000" y="719666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90592653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464313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9769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50392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32000" y="719666"/>
          <a:ext cx="81279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97129074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5100027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307573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3409438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284233"/>
              </p:ext>
            </p:extLst>
          </p:nvPr>
        </p:nvGraphicFramePr>
        <p:xfrm>
          <a:off x="-1" y="0"/>
          <a:ext cx="12192000" cy="6821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25758739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39073873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741301507"/>
                    </a:ext>
                  </a:extLst>
                </a:gridCol>
              </a:tblGrid>
              <a:tr h="715572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Деятельность учителя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Этапы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Содержание занятия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</a:t>
                      </a:r>
                      <a:r>
                        <a:rPr lang="ru-RU" baseline="0" dirty="0" smtClean="0"/>
                        <a:t> обучающихся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0764761"/>
                  </a:ext>
                </a:extLst>
              </a:tr>
              <a:tr h="6105935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Актуализация знаний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современном мире каждый из нас прямо или косвенно сталкивается с финансовыми операциями. Они имеют широкий спектр: от покупки продуктов в супермаркете до операций на фондовой бирже.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этой сфере активно действуют мошенники, которые хотят получить выгоду, используя человеческие слабости и пробелы в знаниях.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Важно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выработать личную стратегию грамотного поведения в ситуациях растущих финансовых рисков и мошенничества, чтобы успешно противостоять мошенникам и отстаивать свои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интересы.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Слушают сообщение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0554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0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2000" y="719666"/>
          <a:ext cx="81279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46350656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8627581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4188540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3249649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638520"/>
              </p:ext>
            </p:extLst>
          </p:nvPr>
        </p:nvGraphicFramePr>
        <p:xfrm>
          <a:off x="-1" y="0"/>
          <a:ext cx="12192000" cy="7857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26597438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2552690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603061259"/>
                    </a:ext>
                  </a:extLst>
                </a:gridCol>
              </a:tblGrid>
              <a:tr h="704620"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учителя</a:t>
                      </a:r>
                    </a:p>
                    <a:p>
                      <a:r>
                        <a:rPr lang="ru-RU" dirty="0" smtClean="0"/>
                        <a:t>Этапы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занятия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обучающихся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5439441"/>
                  </a:ext>
                </a:extLst>
              </a:tr>
              <a:tr h="2858115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Мотивация. Используется метод «мозгового штурма». Подводит к теме занятия.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-Какое понятие, используемое в сообщении, вас заинтересовало больше всего?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Какие слова-ассоциации вы можете подобрать к данному понятию?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Запишем тему занятия: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«Финансовые махинации»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Устные ответы: понятие «мошенничество»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Устные ответы: обман, махинации, вред и т.д.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Записывают тему занятия.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32485817"/>
                  </a:ext>
                </a:extLst>
              </a:tr>
              <a:tr h="4294268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-Задачи занятия: выяснить… (что такое финансовые махинации; их виды и формы; какая ответственность наступает за финансовые махинации); научиться… (использовать информацию для составления памятки о правилах грамотного поведения в финансовой сфере); уметь… (работать в парах, группах; чётко и логично излагать свою точку зрения, аргументировать её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Устные ответы – формулируют задачи занятия. Работа в тетради.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Самооценка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(Лист самооценки – Приложение 2. 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1772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4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066025"/>
              </p:ext>
            </p:extLst>
          </p:nvPr>
        </p:nvGraphicFramePr>
        <p:xfrm>
          <a:off x="-1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57704802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13493085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746126714"/>
                    </a:ext>
                  </a:extLst>
                </a:gridCol>
              </a:tblGrid>
              <a:tr h="1500188"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учителя</a:t>
                      </a:r>
                    </a:p>
                    <a:p>
                      <a:r>
                        <a:rPr lang="ru-RU" dirty="0" smtClean="0"/>
                        <a:t>Этапы</a:t>
                      </a:r>
                      <a:r>
                        <a:rPr lang="ru-RU" baseline="0" dirty="0" smtClean="0"/>
                        <a:t>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занятия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обучающихся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0363391"/>
                  </a:ext>
                </a:extLst>
              </a:tr>
              <a:tr h="5357812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4.Изучение нового материала</a:t>
                      </a:r>
                    </a:p>
                    <a:p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Словарная работа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-Нам необходимо выяснить, что такое финансовые махинации </a:t>
                      </a: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Мошенничество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хищение чужого имущества или приобретение права на чужое имущество путём обмана или злоупотребления доверием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(статья 159 Уголовного кодекса РФ).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Варианты объяснения понятия из словарей для составления определения.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Самооценка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7013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10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24762"/>
              </p:ext>
            </p:extLst>
          </p:nvPr>
        </p:nvGraphicFramePr>
        <p:xfrm>
          <a:off x="-1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36605814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73369937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106966423"/>
                    </a:ext>
                  </a:extLst>
                </a:gridCol>
              </a:tblGrid>
              <a:tr h="1111082"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учителя</a:t>
                      </a:r>
                    </a:p>
                    <a:p>
                      <a:r>
                        <a:rPr lang="ru-RU" dirty="0" smtClean="0"/>
                        <a:t>Этапы урока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занятия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Деятельность обучающихся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0236458"/>
                  </a:ext>
                </a:extLst>
              </a:tr>
              <a:tr h="5746918">
                <a:tc>
                  <a:txBody>
                    <a:bodyPr/>
                    <a:lstStyle/>
                    <a:p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в парах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-Какая ответственность грозит за финансовые махинации ?</a:t>
                      </a: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Изучают Приложение 1 и отвечают на вопрос.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Самооценка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9505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4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388</TotalTime>
  <Words>1309</Words>
  <Application>Microsoft Office PowerPoint</Application>
  <PresentationFormat>Широкоэкранный</PresentationFormat>
  <Paragraphs>199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    «В финансах наказание за оплошностью идет по пятам…»          Роберт Ли Фрост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ПРИЛОЖЕНИЕ 1. Ответственность за финансовые махинации в соответствии с УК РФ</vt:lpstr>
      <vt:lpstr>Презентация PowerPoint</vt:lpstr>
      <vt:lpstr>ПРИЛОЖЕНИЕ 3.   Как защититься от мошенников</vt:lpstr>
      <vt:lpstr>ПРИЛОЖЕНИЕ 4.     Тест «Финансовые махинации»</vt:lpstr>
      <vt:lpstr>Презентация PowerPoint</vt:lpstr>
      <vt:lpstr>Ответы на тест «Финансовые махинации»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1</cp:revision>
  <dcterms:created xsi:type="dcterms:W3CDTF">2021-02-07T11:19:40Z</dcterms:created>
  <dcterms:modified xsi:type="dcterms:W3CDTF">2021-05-25T21:41:17Z</dcterms:modified>
</cp:coreProperties>
</file>