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69" r:id="rId1"/>
  </p:sldMasterIdLst>
  <p:sldIdLst>
    <p:sldId id="256" r:id="rId2"/>
    <p:sldId id="269" r:id="rId3"/>
    <p:sldId id="257" r:id="rId4"/>
    <p:sldId id="258" r:id="rId5"/>
    <p:sldId id="262" r:id="rId6"/>
    <p:sldId id="259" r:id="rId7"/>
    <p:sldId id="264" r:id="rId8"/>
    <p:sldId id="260" r:id="rId9"/>
    <p:sldId id="261" r:id="rId10"/>
    <p:sldId id="263" r:id="rId11"/>
    <p:sldId id="265" r:id="rId12"/>
    <p:sldId id="267" r:id="rId13"/>
    <p:sldId id="268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456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CEDB105-778C-4735-8F66-5E3B11EBBDAF}" type="doc">
      <dgm:prSet loTypeId="urn:microsoft.com/office/officeart/2005/8/layout/vList2" loCatId="list" qsTypeId="urn:microsoft.com/office/officeart/2005/8/quickstyle/simple4" qsCatId="simple" csTypeId="urn:microsoft.com/office/officeart/2005/8/colors/accent1_2" csCatId="accent1"/>
      <dgm:spPr/>
      <dgm:t>
        <a:bodyPr/>
        <a:lstStyle/>
        <a:p>
          <a:endParaRPr lang="ru-RU"/>
        </a:p>
      </dgm:t>
    </dgm:pt>
    <dgm:pt modelId="{FA6D7241-CA74-4409-AD8C-8293F78B5D2A}">
      <dgm:prSet custT="1"/>
      <dgm:spPr/>
      <dgm:t>
        <a:bodyPr/>
        <a:lstStyle/>
        <a:p>
          <a:pPr rtl="0"/>
          <a:r>
            <a:rPr lang="ru-RU" sz="2400" baseline="0" dirty="0" smtClean="0"/>
            <a:t>Какие из этих существительных являются одушевленными: коллектив, мертвец, труп, человек, эмбрион?</a:t>
          </a:r>
          <a:endParaRPr lang="ru-RU" sz="2400" dirty="0"/>
        </a:p>
      </dgm:t>
    </dgm:pt>
    <dgm:pt modelId="{760C3B00-2EF1-4BAA-A665-FE24A33ADE89}" type="parTrans" cxnId="{9B4E0D44-F7DC-4307-90E4-6130B2FB0FD1}">
      <dgm:prSet/>
      <dgm:spPr/>
      <dgm:t>
        <a:bodyPr/>
        <a:lstStyle/>
        <a:p>
          <a:endParaRPr lang="ru-RU"/>
        </a:p>
      </dgm:t>
    </dgm:pt>
    <dgm:pt modelId="{FE5543F2-CDB6-4ED7-AE83-796FA8B4BCBA}" type="sibTrans" cxnId="{9B4E0D44-F7DC-4307-90E4-6130B2FB0FD1}">
      <dgm:prSet/>
      <dgm:spPr/>
      <dgm:t>
        <a:bodyPr/>
        <a:lstStyle/>
        <a:p>
          <a:endParaRPr lang="ru-RU"/>
        </a:p>
      </dgm:t>
    </dgm:pt>
    <dgm:pt modelId="{94939CD0-A088-46FA-BBD6-C968C9518581}" type="pres">
      <dgm:prSet presAssocID="{1CEDB105-778C-4735-8F66-5E3B11EBBDAF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F2F8D6CC-1F66-442D-895E-039E2DC1D33B}" type="pres">
      <dgm:prSet presAssocID="{FA6D7241-CA74-4409-AD8C-8293F78B5D2A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B90B16E6-27F6-461A-9EB2-ED511F80414B}" type="presOf" srcId="{FA6D7241-CA74-4409-AD8C-8293F78B5D2A}" destId="{F2F8D6CC-1F66-442D-895E-039E2DC1D33B}" srcOrd="0" destOrd="0" presId="urn:microsoft.com/office/officeart/2005/8/layout/vList2"/>
    <dgm:cxn modelId="{9B4E0D44-F7DC-4307-90E4-6130B2FB0FD1}" srcId="{1CEDB105-778C-4735-8F66-5E3B11EBBDAF}" destId="{FA6D7241-CA74-4409-AD8C-8293F78B5D2A}" srcOrd="0" destOrd="0" parTransId="{760C3B00-2EF1-4BAA-A665-FE24A33ADE89}" sibTransId="{FE5543F2-CDB6-4ED7-AE83-796FA8B4BCBA}"/>
    <dgm:cxn modelId="{1DBBE470-24CA-49F3-BA79-50AE927870C7}" type="presOf" srcId="{1CEDB105-778C-4735-8F66-5E3B11EBBDAF}" destId="{94939CD0-A088-46FA-BBD6-C968C9518581}" srcOrd="0" destOrd="0" presId="urn:microsoft.com/office/officeart/2005/8/layout/vList2"/>
    <dgm:cxn modelId="{0B19077F-B189-4BE3-9371-7FA6667DC946}" type="presParOf" srcId="{94939CD0-A088-46FA-BBD6-C968C9518581}" destId="{F2F8D6CC-1F66-442D-895E-039E2DC1D33B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1019605-4181-44F6-86C4-E5ADB5CE7C5A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BA558B8F-986E-47B8-96E8-1804C10B1731}">
      <dgm:prSet/>
      <dgm:spPr/>
      <dgm:t>
        <a:bodyPr/>
        <a:lstStyle/>
        <a:p>
          <a:pPr marL="0" indent="361950" algn="just" rtl="0"/>
          <a:r>
            <a:rPr lang="ru-RU" baseline="0" dirty="0" smtClean="0"/>
            <a:t>Это популярное овощное растение родом из Южной Америки. В Европе не знали о его съедобных качествах и сажали это растение на клумбах для красоты. Итальянцы дали ему звучное название, что в переводе означает «золотое яблоко». Португальцы, попробовав «золотое яблоко», переселили это растение в огород.</a:t>
          </a:r>
          <a:endParaRPr lang="ru-RU" dirty="0"/>
        </a:p>
      </dgm:t>
    </dgm:pt>
    <dgm:pt modelId="{A86461F5-1C0F-41DE-B83A-FA79D9099360}" type="parTrans" cxnId="{6ABB316C-5E13-4597-928B-1D6C68DD96DF}">
      <dgm:prSet/>
      <dgm:spPr/>
      <dgm:t>
        <a:bodyPr/>
        <a:lstStyle/>
        <a:p>
          <a:endParaRPr lang="ru-RU"/>
        </a:p>
      </dgm:t>
    </dgm:pt>
    <dgm:pt modelId="{8CDF14EF-9790-43A0-8963-A366A1EACDAA}" type="sibTrans" cxnId="{6ABB316C-5E13-4597-928B-1D6C68DD96DF}">
      <dgm:prSet/>
      <dgm:spPr/>
      <dgm:t>
        <a:bodyPr/>
        <a:lstStyle/>
        <a:p>
          <a:endParaRPr lang="ru-RU"/>
        </a:p>
      </dgm:t>
    </dgm:pt>
    <dgm:pt modelId="{05F5AB50-C27E-401F-BBDE-9AFCE0A8B92C}" type="pres">
      <dgm:prSet presAssocID="{A1019605-4181-44F6-86C4-E5ADB5CE7C5A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346A3D21-EC8D-4346-9153-4C8CE0923077}" type="pres">
      <dgm:prSet presAssocID="{BA558B8F-986E-47B8-96E8-1804C10B1731}" presName="parentText" presStyleLbl="node1" presStyleIdx="0" presStyleCnt="1" custScaleY="103927" custLinFactNeighborY="-9949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6ABB316C-5E13-4597-928B-1D6C68DD96DF}" srcId="{A1019605-4181-44F6-86C4-E5ADB5CE7C5A}" destId="{BA558B8F-986E-47B8-96E8-1804C10B1731}" srcOrd="0" destOrd="0" parTransId="{A86461F5-1C0F-41DE-B83A-FA79D9099360}" sibTransId="{8CDF14EF-9790-43A0-8963-A366A1EACDAA}"/>
    <dgm:cxn modelId="{114C1CB6-89E2-4A52-B331-51E68B91F13F}" type="presOf" srcId="{BA558B8F-986E-47B8-96E8-1804C10B1731}" destId="{346A3D21-EC8D-4346-9153-4C8CE0923077}" srcOrd="0" destOrd="0" presId="urn:microsoft.com/office/officeart/2005/8/layout/vList2"/>
    <dgm:cxn modelId="{8E0A7A68-64AC-4268-8B93-47DF3FA1C17B}" type="presOf" srcId="{A1019605-4181-44F6-86C4-E5ADB5CE7C5A}" destId="{05F5AB50-C27E-401F-BBDE-9AFCE0A8B92C}" srcOrd="0" destOrd="0" presId="urn:microsoft.com/office/officeart/2005/8/layout/vList2"/>
    <dgm:cxn modelId="{E93D8C29-5A9D-4C10-A0FB-F8292C0A5F1D}" type="presParOf" srcId="{05F5AB50-C27E-401F-BBDE-9AFCE0A8B92C}" destId="{346A3D21-EC8D-4346-9153-4C8CE0923077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B22B8BCA-C495-48A5-84B1-9E219784B1B0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F9FD7D32-3BD5-4B02-BFB5-DFD6A2474D94}">
      <dgm:prSet/>
      <dgm:spPr/>
      <dgm:t>
        <a:bodyPr/>
        <a:lstStyle/>
        <a:p>
          <a:pPr marL="0" indent="361950" algn="just" rtl="0"/>
          <a:r>
            <a:rPr lang="ru-RU" baseline="0" dirty="0" smtClean="0"/>
            <a:t>Недавно в Кировской области молодая медведица пробралась в деревню и несколько дней воровала еду, спала на повозке с сеном и всячески пользовалась чужими благами. </a:t>
          </a:r>
        </a:p>
        <a:p>
          <a:pPr marL="0" indent="361950" algn="just" rtl="0"/>
          <a:r>
            <a:rPr lang="ru-RU" baseline="0" dirty="0" smtClean="0"/>
            <a:t>Какое имя дали ей жители деревни?</a:t>
          </a:r>
          <a:endParaRPr lang="ru-RU" dirty="0"/>
        </a:p>
      </dgm:t>
    </dgm:pt>
    <dgm:pt modelId="{734BE20D-472B-40DF-A3D5-BFD8A377ACF9}" type="parTrans" cxnId="{2B05610C-B89A-42B9-A495-E31A5EA075AB}">
      <dgm:prSet/>
      <dgm:spPr/>
      <dgm:t>
        <a:bodyPr/>
        <a:lstStyle/>
        <a:p>
          <a:endParaRPr lang="ru-RU"/>
        </a:p>
      </dgm:t>
    </dgm:pt>
    <dgm:pt modelId="{11E72A7A-903F-46CF-88E4-2410C49E3AE5}" type="sibTrans" cxnId="{2B05610C-B89A-42B9-A495-E31A5EA075AB}">
      <dgm:prSet/>
      <dgm:spPr/>
      <dgm:t>
        <a:bodyPr/>
        <a:lstStyle/>
        <a:p>
          <a:endParaRPr lang="ru-RU"/>
        </a:p>
      </dgm:t>
    </dgm:pt>
    <dgm:pt modelId="{D6B74B12-1B4B-4062-8A4C-6654EE7D3E99}" type="pres">
      <dgm:prSet presAssocID="{B22B8BCA-C495-48A5-84B1-9E219784B1B0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2D1D89A1-2106-41AE-AD0B-D166B41619E9}" type="pres">
      <dgm:prSet presAssocID="{F9FD7D32-3BD5-4B02-BFB5-DFD6A2474D94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B29D8E66-4967-4FB2-A2FD-99B2656C41D9}" type="presOf" srcId="{B22B8BCA-C495-48A5-84B1-9E219784B1B0}" destId="{D6B74B12-1B4B-4062-8A4C-6654EE7D3E99}" srcOrd="0" destOrd="0" presId="urn:microsoft.com/office/officeart/2005/8/layout/vList2"/>
    <dgm:cxn modelId="{9119743B-1A18-4FE9-9BED-F4539772FAE4}" type="presOf" srcId="{F9FD7D32-3BD5-4B02-BFB5-DFD6A2474D94}" destId="{2D1D89A1-2106-41AE-AD0B-D166B41619E9}" srcOrd="0" destOrd="0" presId="urn:microsoft.com/office/officeart/2005/8/layout/vList2"/>
    <dgm:cxn modelId="{2B05610C-B89A-42B9-A495-E31A5EA075AB}" srcId="{B22B8BCA-C495-48A5-84B1-9E219784B1B0}" destId="{F9FD7D32-3BD5-4B02-BFB5-DFD6A2474D94}" srcOrd="0" destOrd="0" parTransId="{734BE20D-472B-40DF-A3D5-BFD8A377ACF9}" sibTransId="{11E72A7A-903F-46CF-88E4-2410C49E3AE5}"/>
    <dgm:cxn modelId="{FC47830B-D55A-4AE8-8A9D-33236E922EFC}" type="presParOf" srcId="{D6B74B12-1B4B-4062-8A4C-6654EE7D3E99}" destId="{2D1D89A1-2106-41AE-AD0B-D166B41619E9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8D041BA9-B29E-4769-BEEE-19B2EF096BC8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56896E62-4A77-4007-B714-5AE04188E047}">
      <dgm:prSet/>
      <dgm:spPr/>
      <dgm:t>
        <a:bodyPr/>
        <a:lstStyle/>
        <a:p>
          <a:pPr marL="0" indent="534988" algn="just" rtl="0"/>
          <a:r>
            <a:rPr lang="ru-RU" baseline="0" dirty="0" smtClean="0"/>
            <a:t>Писатель-фантаст Борис Штерн говорил, что первой прочитанной им книгой был фантастический детектив с тремя неудавшимися покушениями на убийство и одним удавшимся. </a:t>
          </a:r>
        </a:p>
        <a:p>
          <a:pPr marL="0" indent="534988" algn="just" rtl="0"/>
          <a:r>
            <a:rPr lang="ru-RU" baseline="0" dirty="0" smtClean="0"/>
            <a:t>Как называлась эта книга?</a:t>
          </a:r>
          <a:endParaRPr lang="ru-RU" dirty="0"/>
        </a:p>
      </dgm:t>
    </dgm:pt>
    <dgm:pt modelId="{7ED053A7-CB72-40BE-A1D7-C8EC4155946D}" type="parTrans" cxnId="{52063ECB-EE7E-47B1-8856-4F5EA68610F3}">
      <dgm:prSet/>
      <dgm:spPr/>
      <dgm:t>
        <a:bodyPr/>
        <a:lstStyle/>
        <a:p>
          <a:endParaRPr lang="ru-RU"/>
        </a:p>
      </dgm:t>
    </dgm:pt>
    <dgm:pt modelId="{11FDA0A7-FEC0-46F7-B245-B9D4B85F821E}" type="sibTrans" cxnId="{52063ECB-EE7E-47B1-8856-4F5EA68610F3}">
      <dgm:prSet/>
      <dgm:spPr/>
      <dgm:t>
        <a:bodyPr/>
        <a:lstStyle/>
        <a:p>
          <a:endParaRPr lang="ru-RU"/>
        </a:p>
      </dgm:t>
    </dgm:pt>
    <dgm:pt modelId="{CC7ECE2E-B68D-449D-BCFA-2600F9C4E07D}" type="pres">
      <dgm:prSet presAssocID="{8D041BA9-B29E-4769-BEEE-19B2EF096BC8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00CE1F1B-D3F8-4B56-BF23-B5EFDC7382F4}" type="pres">
      <dgm:prSet presAssocID="{56896E62-4A77-4007-B714-5AE04188E047}" presName="parentText" presStyleLbl="node1" presStyleIdx="0" presStyleCnt="1" custLinFactNeighborY="-996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DBED518A-D8A4-4F12-AC2E-62D4B6A21992}" type="presOf" srcId="{8D041BA9-B29E-4769-BEEE-19B2EF096BC8}" destId="{CC7ECE2E-B68D-449D-BCFA-2600F9C4E07D}" srcOrd="0" destOrd="0" presId="urn:microsoft.com/office/officeart/2005/8/layout/vList2"/>
    <dgm:cxn modelId="{7FAC9CF7-BD3A-4BB3-B003-79CF6C6595CE}" type="presOf" srcId="{56896E62-4A77-4007-B714-5AE04188E047}" destId="{00CE1F1B-D3F8-4B56-BF23-B5EFDC7382F4}" srcOrd="0" destOrd="0" presId="urn:microsoft.com/office/officeart/2005/8/layout/vList2"/>
    <dgm:cxn modelId="{52063ECB-EE7E-47B1-8856-4F5EA68610F3}" srcId="{8D041BA9-B29E-4769-BEEE-19B2EF096BC8}" destId="{56896E62-4A77-4007-B714-5AE04188E047}" srcOrd="0" destOrd="0" parTransId="{7ED053A7-CB72-40BE-A1D7-C8EC4155946D}" sibTransId="{11FDA0A7-FEC0-46F7-B245-B9D4B85F821E}"/>
    <dgm:cxn modelId="{BB3C5ACA-317A-45C8-AF28-5A5BF2413FCA}" type="presParOf" srcId="{CC7ECE2E-B68D-449D-BCFA-2600F9C4E07D}" destId="{00CE1F1B-D3F8-4B56-BF23-B5EFDC7382F4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D9A92905-4268-444F-938E-7B57AA224D93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ru-RU"/>
        </a:p>
      </dgm:t>
    </dgm:pt>
    <dgm:pt modelId="{6D028AC8-9B45-477A-A0FA-8BEE4A7803CE}">
      <dgm:prSet/>
      <dgm:spPr/>
      <dgm:t>
        <a:bodyPr/>
        <a:lstStyle/>
        <a:p>
          <a:pPr marL="0" indent="534988" algn="just" rtl="0"/>
          <a:r>
            <a:rPr lang="ru-RU" baseline="0" dirty="0" smtClean="0"/>
            <a:t>Как звали существо, в имени которого нашел отражение весь словарный запас его хозяина?</a:t>
          </a:r>
          <a:endParaRPr lang="ru-RU" dirty="0"/>
        </a:p>
      </dgm:t>
    </dgm:pt>
    <dgm:pt modelId="{4DE31463-84DE-4394-BBD0-548802310FDB}" type="parTrans" cxnId="{EC0C5462-D78A-4E09-859C-ABDDE89EC93B}">
      <dgm:prSet/>
      <dgm:spPr/>
      <dgm:t>
        <a:bodyPr/>
        <a:lstStyle/>
        <a:p>
          <a:endParaRPr lang="ru-RU"/>
        </a:p>
      </dgm:t>
    </dgm:pt>
    <dgm:pt modelId="{F3E4A0B7-2F5D-4109-8EB8-BDEC48E06287}" type="sibTrans" cxnId="{EC0C5462-D78A-4E09-859C-ABDDE89EC93B}">
      <dgm:prSet/>
      <dgm:spPr/>
      <dgm:t>
        <a:bodyPr/>
        <a:lstStyle/>
        <a:p>
          <a:endParaRPr lang="ru-RU"/>
        </a:p>
      </dgm:t>
    </dgm:pt>
    <dgm:pt modelId="{F840E5B8-09BA-4077-9B9C-1D0289121B2B}" type="pres">
      <dgm:prSet presAssocID="{D9A92905-4268-444F-938E-7B57AA224D93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CA1F063F-0E0A-4552-8A70-A7D4BCFC52D0}" type="pres">
      <dgm:prSet presAssocID="{6D028AC8-9B45-477A-A0FA-8BEE4A7803CE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EC0C5462-D78A-4E09-859C-ABDDE89EC93B}" srcId="{D9A92905-4268-444F-938E-7B57AA224D93}" destId="{6D028AC8-9B45-477A-A0FA-8BEE4A7803CE}" srcOrd="0" destOrd="0" parTransId="{4DE31463-84DE-4394-BBD0-548802310FDB}" sibTransId="{F3E4A0B7-2F5D-4109-8EB8-BDEC48E06287}"/>
    <dgm:cxn modelId="{8D7D02DA-345B-407C-ABBC-0995E591FB7B}" type="presOf" srcId="{D9A92905-4268-444F-938E-7B57AA224D93}" destId="{F840E5B8-09BA-4077-9B9C-1D0289121B2B}" srcOrd="0" destOrd="0" presId="urn:microsoft.com/office/officeart/2005/8/layout/vList2"/>
    <dgm:cxn modelId="{89A3B243-910A-4F73-A13D-014D0B41E4F7}" type="presOf" srcId="{6D028AC8-9B45-477A-A0FA-8BEE4A7803CE}" destId="{CA1F063F-0E0A-4552-8A70-A7D4BCFC52D0}" srcOrd="0" destOrd="0" presId="urn:microsoft.com/office/officeart/2005/8/layout/vList2"/>
    <dgm:cxn modelId="{51C81D7B-75BB-411D-B9E5-45DAF1C10595}" type="presParOf" srcId="{F840E5B8-09BA-4077-9B9C-1D0289121B2B}" destId="{CA1F063F-0E0A-4552-8A70-A7D4BCFC52D0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EE73DAC9-31B6-4A06-B73B-EA6C471DAD2A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605E0460-01FD-47D0-ABF2-40383088B457}">
      <dgm:prSet/>
      <dgm:spPr/>
      <dgm:t>
        <a:bodyPr/>
        <a:lstStyle/>
        <a:p>
          <a:pPr marL="0" indent="534988" algn="just" rtl="0"/>
          <a:r>
            <a:rPr lang="ru-RU" baseline="0" dirty="0" smtClean="0"/>
            <a:t>В этом известном вам с детства произведении слово «за» повторяется 2, потом 3, потом 4, потом 5, потом 6 раз. </a:t>
          </a:r>
        </a:p>
        <a:p>
          <a:pPr marL="0" indent="534988" algn="just" rtl="0"/>
          <a:r>
            <a:rPr lang="ru-RU" baseline="0" dirty="0" smtClean="0"/>
            <a:t>А что это за произведение?</a:t>
          </a:r>
          <a:endParaRPr lang="ru-RU" dirty="0"/>
        </a:p>
      </dgm:t>
    </dgm:pt>
    <dgm:pt modelId="{98CE64F9-4106-4255-8DB3-A5A84B078AD4}" type="parTrans" cxnId="{0509AE7A-D7BF-4D7F-8332-FC56196BA932}">
      <dgm:prSet/>
      <dgm:spPr/>
      <dgm:t>
        <a:bodyPr/>
        <a:lstStyle/>
        <a:p>
          <a:endParaRPr lang="ru-RU"/>
        </a:p>
      </dgm:t>
    </dgm:pt>
    <dgm:pt modelId="{DFCCEA17-9C4F-4FB9-B38D-D8398683F6EB}" type="sibTrans" cxnId="{0509AE7A-D7BF-4D7F-8332-FC56196BA932}">
      <dgm:prSet/>
      <dgm:spPr/>
      <dgm:t>
        <a:bodyPr/>
        <a:lstStyle/>
        <a:p>
          <a:endParaRPr lang="ru-RU"/>
        </a:p>
      </dgm:t>
    </dgm:pt>
    <dgm:pt modelId="{DA87B47F-B7E7-4437-AF24-E97A4F0D996F}" type="pres">
      <dgm:prSet presAssocID="{EE73DAC9-31B6-4A06-B73B-EA6C471DAD2A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3620462B-6EE5-4A37-ADDE-89B3AC8854E5}" type="pres">
      <dgm:prSet presAssocID="{605E0460-01FD-47D0-ABF2-40383088B457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3F0ECF2F-FB70-4D57-8820-DDB95CA0BCC9}" type="presOf" srcId="{605E0460-01FD-47D0-ABF2-40383088B457}" destId="{3620462B-6EE5-4A37-ADDE-89B3AC8854E5}" srcOrd="0" destOrd="0" presId="urn:microsoft.com/office/officeart/2005/8/layout/vList2"/>
    <dgm:cxn modelId="{0509AE7A-D7BF-4D7F-8332-FC56196BA932}" srcId="{EE73DAC9-31B6-4A06-B73B-EA6C471DAD2A}" destId="{605E0460-01FD-47D0-ABF2-40383088B457}" srcOrd="0" destOrd="0" parTransId="{98CE64F9-4106-4255-8DB3-A5A84B078AD4}" sibTransId="{DFCCEA17-9C4F-4FB9-B38D-D8398683F6EB}"/>
    <dgm:cxn modelId="{125079EE-33C0-4910-AC41-7A0D93431C72}" type="presOf" srcId="{EE73DAC9-31B6-4A06-B73B-EA6C471DAD2A}" destId="{DA87B47F-B7E7-4437-AF24-E97A4F0D996F}" srcOrd="0" destOrd="0" presId="urn:microsoft.com/office/officeart/2005/8/layout/vList2"/>
    <dgm:cxn modelId="{7520941C-DCD4-4D0B-B015-F38B1A64258D}" type="presParOf" srcId="{DA87B47F-B7E7-4437-AF24-E97A4F0D996F}" destId="{3620462B-6EE5-4A37-ADDE-89B3AC8854E5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EEF5AF99-77D0-4B52-A5B7-DD88B3BF3B1C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E5EA5595-9004-403B-AE9D-10EBC369D31E}">
      <dgm:prSet/>
      <dgm:spPr/>
      <dgm:t>
        <a:bodyPr/>
        <a:lstStyle/>
        <a:p>
          <a:pPr marL="0" indent="534988" algn="just" rtl="0"/>
          <a:r>
            <a:rPr lang="ru-RU" baseline="0" dirty="0" smtClean="0"/>
            <a:t>Постель — это то, что стелют, простыня — это то, что простирают, то есть раскладывают, покрывала — это то чем покрывают. </a:t>
          </a:r>
        </a:p>
        <a:p>
          <a:pPr marL="0" indent="534988" algn="just" rtl="0"/>
          <a:r>
            <a:rPr lang="ru-RU" baseline="0" dirty="0" smtClean="0"/>
            <a:t>А что же среди современных спальных принадлежностей натягивают?</a:t>
          </a:r>
          <a:endParaRPr lang="ru-RU" dirty="0"/>
        </a:p>
      </dgm:t>
    </dgm:pt>
    <dgm:pt modelId="{3067F7FF-5455-46CE-B158-144D5BF4ACA6}" type="parTrans" cxnId="{D41CF835-3F13-444B-8391-FC65212547E3}">
      <dgm:prSet/>
      <dgm:spPr/>
      <dgm:t>
        <a:bodyPr/>
        <a:lstStyle/>
        <a:p>
          <a:endParaRPr lang="ru-RU"/>
        </a:p>
      </dgm:t>
    </dgm:pt>
    <dgm:pt modelId="{9A30DC3E-403E-4EB2-A8C3-9F05AE58574C}" type="sibTrans" cxnId="{D41CF835-3F13-444B-8391-FC65212547E3}">
      <dgm:prSet/>
      <dgm:spPr/>
      <dgm:t>
        <a:bodyPr/>
        <a:lstStyle/>
        <a:p>
          <a:endParaRPr lang="ru-RU"/>
        </a:p>
      </dgm:t>
    </dgm:pt>
    <dgm:pt modelId="{60BAE26B-EE7B-47AF-A213-651694F17D49}" type="pres">
      <dgm:prSet presAssocID="{EEF5AF99-77D0-4B52-A5B7-DD88B3BF3B1C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6146E675-BF80-4FEB-A8FE-426C8F0F8FD2}" type="pres">
      <dgm:prSet presAssocID="{E5EA5595-9004-403B-AE9D-10EBC369D31E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65C6894B-1E84-471E-A5C5-81C9E342ED88}" type="presOf" srcId="{EEF5AF99-77D0-4B52-A5B7-DD88B3BF3B1C}" destId="{60BAE26B-EE7B-47AF-A213-651694F17D49}" srcOrd="0" destOrd="0" presId="urn:microsoft.com/office/officeart/2005/8/layout/vList2"/>
    <dgm:cxn modelId="{C7C9BB12-23CD-44B7-9982-7BAE384822D9}" type="presOf" srcId="{E5EA5595-9004-403B-AE9D-10EBC369D31E}" destId="{6146E675-BF80-4FEB-A8FE-426C8F0F8FD2}" srcOrd="0" destOrd="0" presId="urn:microsoft.com/office/officeart/2005/8/layout/vList2"/>
    <dgm:cxn modelId="{D41CF835-3F13-444B-8391-FC65212547E3}" srcId="{EEF5AF99-77D0-4B52-A5B7-DD88B3BF3B1C}" destId="{E5EA5595-9004-403B-AE9D-10EBC369D31E}" srcOrd="0" destOrd="0" parTransId="{3067F7FF-5455-46CE-B158-144D5BF4ACA6}" sibTransId="{9A30DC3E-403E-4EB2-A8C3-9F05AE58574C}"/>
    <dgm:cxn modelId="{BE8BD199-3E53-4E8D-88DC-8648947358DD}" type="presParOf" srcId="{60BAE26B-EE7B-47AF-A213-651694F17D49}" destId="{6146E675-BF80-4FEB-A8FE-426C8F0F8FD2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01F7DDE7-34B8-497E-BE6A-A76320FC602D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7CCE1578-E7B6-48B4-8435-15FC0E103C44}">
      <dgm:prSet/>
      <dgm:spPr/>
      <dgm:t>
        <a:bodyPr/>
        <a:lstStyle/>
        <a:p>
          <a:pPr marL="0" indent="534988" algn="just" rtl="0"/>
          <a:r>
            <a:rPr lang="ru-RU" baseline="0" dirty="0" smtClean="0"/>
            <a:t>Язык гренландских эскимосов очень выразителен. Так, слово "</a:t>
          </a:r>
          <a:r>
            <a:rPr lang="ru-RU" baseline="0" dirty="0" err="1" smtClean="0"/>
            <a:t>окалуффик</a:t>
          </a:r>
          <a:r>
            <a:rPr lang="ru-RU" baseline="0" dirty="0" smtClean="0"/>
            <a:t>" означает "дом, где много говорят и где только один говорящий". </a:t>
          </a:r>
        </a:p>
        <a:p>
          <a:pPr marL="0" indent="534988" algn="just" rtl="0"/>
          <a:r>
            <a:rPr lang="ru-RU" baseline="0" dirty="0" smtClean="0"/>
            <a:t>А как мы называет такой дом?</a:t>
          </a:r>
          <a:endParaRPr lang="ru-RU" dirty="0"/>
        </a:p>
      </dgm:t>
    </dgm:pt>
    <dgm:pt modelId="{4245FEC8-1F3D-4CA4-8B46-9D61885310A0}" type="parTrans" cxnId="{7B1B5564-50F9-42B2-8B5E-4CFD049B2D01}">
      <dgm:prSet/>
      <dgm:spPr/>
      <dgm:t>
        <a:bodyPr/>
        <a:lstStyle/>
        <a:p>
          <a:endParaRPr lang="ru-RU"/>
        </a:p>
      </dgm:t>
    </dgm:pt>
    <dgm:pt modelId="{6CEB6A41-4000-4750-A39D-2BC3C729398D}" type="sibTrans" cxnId="{7B1B5564-50F9-42B2-8B5E-4CFD049B2D01}">
      <dgm:prSet/>
      <dgm:spPr/>
      <dgm:t>
        <a:bodyPr/>
        <a:lstStyle/>
        <a:p>
          <a:endParaRPr lang="ru-RU"/>
        </a:p>
      </dgm:t>
    </dgm:pt>
    <dgm:pt modelId="{30B0F5B5-48C9-40C0-91CF-C10FCF84BC04}" type="pres">
      <dgm:prSet presAssocID="{01F7DDE7-34B8-497E-BE6A-A76320FC602D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E6110FB7-0E35-4A4E-B770-216DA8F62611}" type="pres">
      <dgm:prSet presAssocID="{7CCE1578-E7B6-48B4-8435-15FC0E103C44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7B1B5564-50F9-42B2-8B5E-4CFD049B2D01}" srcId="{01F7DDE7-34B8-497E-BE6A-A76320FC602D}" destId="{7CCE1578-E7B6-48B4-8435-15FC0E103C44}" srcOrd="0" destOrd="0" parTransId="{4245FEC8-1F3D-4CA4-8B46-9D61885310A0}" sibTransId="{6CEB6A41-4000-4750-A39D-2BC3C729398D}"/>
    <dgm:cxn modelId="{4925AD79-4251-44D4-A5A8-ADA35E61649D}" type="presOf" srcId="{7CCE1578-E7B6-48B4-8435-15FC0E103C44}" destId="{E6110FB7-0E35-4A4E-B770-216DA8F62611}" srcOrd="0" destOrd="0" presId="urn:microsoft.com/office/officeart/2005/8/layout/vList2"/>
    <dgm:cxn modelId="{76AF5A48-4682-4EEB-8A86-FCD76F02EB73}" type="presOf" srcId="{01F7DDE7-34B8-497E-BE6A-A76320FC602D}" destId="{30B0F5B5-48C9-40C0-91CF-C10FCF84BC04}" srcOrd="0" destOrd="0" presId="urn:microsoft.com/office/officeart/2005/8/layout/vList2"/>
    <dgm:cxn modelId="{56FFFCC7-7DB2-4F56-B33A-70ECD0BE2068}" type="presParOf" srcId="{30B0F5B5-48C9-40C0-91CF-C10FCF84BC04}" destId="{E6110FB7-0E35-4A4E-B770-216DA8F62611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CE8CB7F7-4F4C-488E-B950-C4E4B6E4CE96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ru-RU"/>
        </a:p>
      </dgm:t>
    </dgm:pt>
    <dgm:pt modelId="{006E8AAA-09F8-4B4E-B8EC-6369C576BD50}">
      <dgm:prSet/>
      <dgm:spPr/>
      <dgm:t>
        <a:bodyPr/>
        <a:lstStyle/>
        <a:p>
          <a:pPr marL="0" indent="534988" algn="just" rtl="0"/>
          <a:r>
            <a:rPr lang="ru-RU" baseline="0" dirty="0" smtClean="0"/>
            <a:t>У племени </a:t>
          </a:r>
          <a:r>
            <a:rPr lang="ru-RU" baseline="0" dirty="0" err="1" smtClean="0"/>
            <a:t>бхилов</a:t>
          </a:r>
          <a:r>
            <a:rPr lang="ru-RU" baseline="0" dirty="0" smtClean="0"/>
            <a:t> (Центральная Индия) есть легенда, рассказывающая о всемирном потопе. Согласно этой легенде, некое существо рассказало одному человеку о том, что Бог замыслил погубить всех людей. Благодаря этому человек спасся. Бог, узнав об этом, решил сохранить ему жизнь и возродил человеческий род. Однако проболтавшееся существо бог наказал причем так, чтобы исключить возможность подобных случаев в будущем. Если вы догадаетесь, как оно было наказано, вы поймете, что это было за существо. Назовите его.</a:t>
          </a:r>
          <a:endParaRPr lang="ru-RU" dirty="0"/>
        </a:p>
      </dgm:t>
    </dgm:pt>
    <dgm:pt modelId="{8C9B2ADD-3D50-4151-99A2-01004F9C8366}" type="parTrans" cxnId="{86156230-526E-4420-B94B-BBF568C67793}">
      <dgm:prSet/>
      <dgm:spPr/>
      <dgm:t>
        <a:bodyPr/>
        <a:lstStyle/>
        <a:p>
          <a:pPr algn="just"/>
          <a:endParaRPr lang="ru-RU"/>
        </a:p>
      </dgm:t>
    </dgm:pt>
    <dgm:pt modelId="{031FF181-871F-4531-86A2-5B33A2CAA5C8}" type="sibTrans" cxnId="{86156230-526E-4420-B94B-BBF568C67793}">
      <dgm:prSet/>
      <dgm:spPr/>
      <dgm:t>
        <a:bodyPr/>
        <a:lstStyle/>
        <a:p>
          <a:pPr algn="just"/>
          <a:endParaRPr lang="ru-RU"/>
        </a:p>
      </dgm:t>
    </dgm:pt>
    <dgm:pt modelId="{E5800C4E-616C-4217-9FEE-16BA3CFB5B89}" type="pres">
      <dgm:prSet presAssocID="{CE8CB7F7-4F4C-488E-B950-C4E4B6E4CE96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E26770E0-E215-4210-82AF-79871C9310F1}" type="pres">
      <dgm:prSet presAssocID="{006E8AAA-09F8-4B4E-B8EC-6369C576BD50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86156230-526E-4420-B94B-BBF568C67793}" srcId="{CE8CB7F7-4F4C-488E-B950-C4E4B6E4CE96}" destId="{006E8AAA-09F8-4B4E-B8EC-6369C576BD50}" srcOrd="0" destOrd="0" parTransId="{8C9B2ADD-3D50-4151-99A2-01004F9C8366}" sibTransId="{031FF181-871F-4531-86A2-5B33A2CAA5C8}"/>
    <dgm:cxn modelId="{0D70ECF3-9B95-40B2-808B-0264DD3C3F0F}" type="presOf" srcId="{006E8AAA-09F8-4B4E-B8EC-6369C576BD50}" destId="{E26770E0-E215-4210-82AF-79871C9310F1}" srcOrd="0" destOrd="0" presId="urn:microsoft.com/office/officeart/2005/8/layout/vList2"/>
    <dgm:cxn modelId="{7F2F5FD8-D09E-4C79-A45F-410EBF5DD97E}" type="presOf" srcId="{CE8CB7F7-4F4C-488E-B950-C4E4B6E4CE96}" destId="{E5800C4E-616C-4217-9FEE-16BA3CFB5B89}" srcOrd="0" destOrd="0" presId="urn:microsoft.com/office/officeart/2005/8/layout/vList2"/>
    <dgm:cxn modelId="{C5F5CF9A-55FE-4CF7-A602-8AC9043CA8CD}" type="presParOf" srcId="{E5800C4E-616C-4217-9FEE-16BA3CFB5B89}" destId="{E26770E0-E215-4210-82AF-79871C9310F1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2F8D6CC-1F66-442D-895E-039E2DC1D33B}">
      <dsp:nvSpPr>
        <dsp:cNvPr id="0" name=""/>
        <dsp:cNvSpPr/>
      </dsp:nvSpPr>
      <dsp:spPr>
        <a:xfrm>
          <a:off x="0" y="2257"/>
          <a:ext cx="10363826" cy="121680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4000"/>
                <a:satMod val="100000"/>
                <a:lumMod val="108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tint val="98000"/>
                <a:shade val="100000"/>
                <a:satMod val="100000"/>
                <a:lumMod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72000"/>
                <a:satMod val="120000"/>
                <a:lumMod val="100000"/>
              </a:schemeClr>
            </a:gs>
          </a:gsLst>
          <a:lin ang="5400000" scaled="0"/>
        </a:gradFill>
        <a:ln>
          <a:noFill/>
        </a:ln>
        <a:effectLst>
          <a:outerShdw blurRad="50800" dist="25400" dir="5400000" rotWithShape="0">
            <a:srgbClr val="000000">
              <a:alpha val="28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baseline="0" dirty="0" smtClean="0"/>
            <a:t>Какие из этих существительных являются одушевленными: коллектив, мертвец, труп, человек, эмбрион?</a:t>
          </a:r>
          <a:endParaRPr lang="ru-RU" sz="2400" kern="1200" dirty="0"/>
        </a:p>
      </dsp:txBody>
      <dsp:txXfrm>
        <a:off x="59399" y="61656"/>
        <a:ext cx="10245028" cy="109800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46A3D21-EC8D-4346-9153-4C8CE0923077}">
      <dsp:nvSpPr>
        <dsp:cNvPr id="0" name=""/>
        <dsp:cNvSpPr/>
      </dsp:nvSpPr>
      <dsp:spPr>
        <a:xfrm>
          <a:off x="0" y="0"/>
          <a:ext cx="10363826" cy="342410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361950" algn="just" defTabSz="1422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kern="1200" baseline="0" dirty="0" smtClean="0"/>
            <a:t>Это популярное овощное растение родом из Южной Америки. В Европе не знали о его съедобных качествах и сажали это растение на клумбах для красоты. Итальянцы дали ему звучное название, что в переводе означает «золотое яблоко». Португальцы, попробовав «золотое яблоко», переселили это растение в огород.</a:t>
          </a:r>
          <a:endParaRPr lang="ru-RU" sz="3200" kern="1200" dirty="0"/>
        </a:p>
      </dsp:txBody>
      <dsp:txXfrm>
        <a:off x="167151" y="167151"/>
        <a:ext cx="10029524" cy="3089801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D1D89A1-2106-41AE-AD0B-D166B41619E9}">
      <dsp:nvSpPr>
        <dsp:cNvPr id="0" name=""/>
        <dsp:cNvSpPr/>
      </dsp:nvSpPr>
      <dsp:spPr>
        <a:xfrm>
          <a:off x="0" y="27253"/>
          <a:ext cx="10363826" cy="33696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marL="0" lvl="0" indent="361950" algn="just" defTabSz="1600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600" kern="1200" baseline="0" dirty="0" smtClean="0"/>
            <a:t>Недавно в Кировской области молодая медведица пробралась в деревню и несколько дней воровала еду, спала на повозке с сеном и всячески пользовалась чужими благами. </a:t>
          </a:r>
        </a:p>
        <a:p>
          <a:pPr marL="0" lvl="0" indent="361950" algn="just" defTabSz="1600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600" kern="1200" baseline="0" dirty="0" smtClean="0"/>
            <a:t>Какое имя дали ей жители деревни?</a:t>
          </a:r>
          <a:endParaRPr lang="ru-RU" sz="3600" kern="1200" dirty="0"/>
        </a:p>
      </dsp:txBody>
      <dsp:txXfrm>
        <a:off x="164490" y="191743"/>
        <a:ext cx="10034846" cy="3040620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0CE1F1B-D3F8-4B56-BF23-B5EFDC7382F4}">
      <dsp:nvSpPr>
        <dsp:cNvPr id="0" name=""/>
        <dsp:cNvSpPr/>
      </dsp:nvSpPr>
      <dsp:spPr>
        <a:xfrm>
          <a:off x="0" y="0"/>
          <a:ext cx="10363826" cy="33696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marL="0" lvl="0" indent="534988" algn="just" defTabSz="1600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600" kern="1200" baseline="0" dirty="0" smtClean="0"/>
            <a:t>Писатель-фантаст Борис Штерн говорил, что первой прочитанной им книгой был фантастический детектив с тремя неудавшимися покушениями на убийство и одним удавшимся. </a:t>
          </a:r>
        </a:p>
        <a:p>
          <a:pPr marL="0" lvl="0" indent="534988" algn="just" defTabSz="1600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600" kern="1200" baseline="0" dirty="0" smtClean="0"/>
            <a:t>Как называлась эта книга?</a:t>
          </a:r>
          <a:endParaRPr lang="ru-RU" sz="3600" kern="1200" dirty="0"/>
        </a:p>
      </dsp:txBody>
      <dsp:txXfrm>
        <a:off x="164490" y="164490"/>
        <a:ext cx="10034846" cy="3040620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A1F063F-0E0A-4552-8A70-A7D4BCFC52D0}">
      <dsp:nvSpPr>
        <dsp:cNvPr id="0" name=""/>
        <dsp:cNvSpPr/>
      </dsp:nvSpPr>
      <dsp:spPr>
        <a:xfrm>
          <a:off x="0" y="227323"/>
          <a:ext cx="10363826" cy="29694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5740" tIns="205740" rIns="205740" bIns="205740" numCol="1" spcCol="1270" anchor="ctr" anchorCtr="0">
          <a:noAutofit/>
        </a:bodyPr>
        <a:lstStyle/>
        <a:p>
          <a:pPr marL="0" lvl="0" indent="534988" algn="just" defTabSz="2400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5400" kern="1200" baseline="0" dirty="0" smtClean="0"/>
            <a:t>Как звали существо, в имени которого нашел отражение весь словарный запас его хозяина?</a:t>
          </a:r>
          <a:endParaRPr lang="ru-RU" sz="5400" kern="1200" dirty="0"/>
        </a:p>
      </dsp:txBody>
      <dsp:txXfrm>
        <a:off x="144957" y="372280"/>
        <a:ext cx="10073912" cy="2679546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620462B-6EE5-4A37-ADDE-89B3AC8854E5}">
      <dsp:nvSpPr>
        <dsp:cNvPr id="0" name=""/>
        <dsp:cNvSpPr/>
      </dsp:nvSpPr>
      <dsp:spPr>
        <a:xfrm>
          <a:off x="0" y="51823"/>
          <a:ext cx="10363826" cy="33204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3830" tIns="163830" rIns="163830" bIns="163830" numCol="1" spcCol="1270" anchor="ctr" anchorCtr="0">
          <a:noAutofit/>
        </a:bodyPr>
        <a:lstStyle/>
        <a:p>
          <a:pPr marL="0" lvl="0" indent="534988" algn="just" defTabSz="19113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300" kern="1200" baseline="0" dirty="0" smtClean="0"/>
            <a:t>В этом известном вам с детства произведении слово «за» повторяется 2, потом 3, потом 4, потом 5, потом 6 раз. </a:t>
          </a:r>
        </a:p>
        <a:p>
          <a:pPr marL="0" lvl="0" indent="534988" algn="just" defTabSz="19113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300" kern="1200" baseline="0" dirty="0" smtClean="0"/>
            <a:t>А что это за произведение?</a:t>
          </a:r>
          <a:endParaRPr lang="ru-RU" sz="4300" kern="1200" dirty="0"/>
        </a:p>
      </dsp:txBody>
      <dsp:txXfrm>
        <a:off x="162091" y="213914"/>
        <a:ext cx="10039644" cy="2996278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146E675-BF80-4FEB-A8FE-426C8F0F8FD2}">
      <dsp:nvSpPr>
        <dsp:cNvPr id="0" name=""/>
        <dsp:cNvSpPr/>
      </dsp:nvSpPr>
      <dsp:spPr>
        <a:xfrm>
          <a:off x="0" y="27253"/>
          <a:ext cx="10363826" cy="33696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marL="0" lvl="0" indent="534988" algn="just" defTabSz="1600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600" kern="1200" baseline="0" dirty="0" smtClean="0"/>
            <a:t>Постель — это то, что стелют, простыня — это то, что простирают, то есть раскладывают, покрывала — это то чем покрывают. </a:t>
          </a:r>
        </a:p>
        <a:p>
          <a:pPr marL="0" lvl="0" indent="534988" algn="just" defTabSz="1600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600" kern="1200" baseline="0" dirty="0" smtClean="0"/>
            <a:t>А что же среди современных спальных принадлежностей натягивают?</a:t>
          </a:r>
          <a:endParaRPr lang="ru-RU" sz="3600" kern="1200" dirty="0"/>
        </a:p>
      </dsp:txBody>
      <dsp:txXfrm>
        <a:off x="164490" y="191743"/>
        <a:ext cx="10034846" cy="3040620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6110FB7-0E35-4A4E-B770-216DA8F62611}">
      <dsp:nvSpPr>
        <dsp:cNvPr id="0" name=""/>
        <dsp:cNvSpPr/>
      </dsp:nvSpPr>
      <dsp:spPr>
        <a:xfrm>
          <a:off x="0" y="27253"/>
          <a:ext cx="10363826" cy="33696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marL="0" lvl="0" indent="534988" algn="just" defTabSz="1600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600" kern="1200" baseline="0" dirty="0" smtClean="0"/>
            <a:t>Язык гренландских эскимосов очень выразителен. Так, слово "</a:t>
          </a:r>
          <a:r>
            <a:rPr lang="ru-RU" sz="3600" kern="1200" baseline="0" dirty="0" err="1" smtClean="0"/>
            <a:t>окалуффик</a:t>
          </a:r>
          <a:r>
            <a:rPr lang="ru-RU" sz="3600" kern="1200" baseline="0" dirty="0" smtClean="0"/>
            <a:t>" означает "дом, где много говорят и где только один говорящий". </a:t>
          </a:r>
        </a:p>
        <a:p>
          <a:pPr marL="0" lvl="0" indent="534988" algn="just" defTabSz="1600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600" kern="1200" baseline="0" dirty="0" smtClean="0"/>
            <a:t>А как мы называет такой дом?</a:t>
          </a:r>
          <a:endParaRPr lang="ru-RU" sz="3600" kern="1200" dirty="0"/>
        </a:p>
      </dsp:txBody>
      <dsp:txXfrm>
        <a:off x="164490" y="191743"/>
        <a:ext cx="10034846" cy="3040620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26770E0-E215-4210-82AF-79871C9310F1}">
      <dsp:nvSpPr>
        <dsp:cNvPr id="0" name=""/>
        <dsp:cNvSpPr/>
      </dsp:nvSpPr>
      <dsp:spPr>
        <a:xfrm>
          <a:off x="0" y="113276"/>
          <a:ext cx="10363826" cy="404352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534988" algn="just" defTabSz="12001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700" kern="1200" baseline="0" dirty="0" smtClean="0"/>
            <a:t>У племени </a:t>
          </a:r>
          <a:r>
            <a:rPr lang="ru-RU" sz="2700" kern="1200" baseline="0" dirty="0" err="1" smtClean="0"/>
            <a:t>бхилов</a:t>
          </a:r>
          <a:r>
            <a:rPr lang="ru-RU" sz="2700" kern="1200" baseline="0" dirty="0" smtClean="0"/>
            <a:t> (Центральная Индия) есть легенда, рассказывающая о всемирном потопе. Согласно этой легенде, некое существо рассказало одному человеку о том, что Бог замыслил погубить всех людей. Благодаря этому человек спасся. Бог, узнав об этом, решил сохранить ему жизнь и возродил человеческий род. Однако проболтавшееся существо бог наказал причем так, чтобы исключить возможность подобных случаев в будущем. Если вы догадаетесь, как оно было наказано, вы поймете, что это было за существо. Назовите его.</a:t>
          </a:r>
          <a:endParaRPr lang="ru-RU" sz="2700" kern="1200" dirty="0"/>
        </a:p>
      </dsp:txBody>
      <dsp:txXfrm>
        <a:off x="197388" y="310664"/>
        <a:ext cx="9969050" cy="364874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1300785"/>
            <a:ext cx="8689976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89976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12/23/2019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95936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4289374"/>
            <a:ext cx="10364432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84744" y="698261"/>
            <a:ext cx="9822532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5108728"/>
            <a:ext cx="10364452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12/23/2019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25958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599"/>
            <a:ext cx="10364452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204821"/>
            <a:ext cx="10364452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12/23/2019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392447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4372796"/>
            <a:ext cx="10364452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12/23/2019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001488" y="75416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557558" y="29935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8339976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2138721"/>
            <a:ext cx="10364452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662335"/>
            <a:ext cx="10364452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12/23/2019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886468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10364452" cy="1605094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74" y="2367093"/>
            <a:ext cx="329897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74" y="2943355"/>
            <a:ext cx="329897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52389" y="2367093"/>
            <a:ext cx="329152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348" y="2943355"/>
            <a:ext cx="3303351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367093"/>
            <a:ext cx="33049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3298" y="2943355"/>
            <a:ext cx="3304928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12/23/2019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861613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74" y="610772"/>
            <a:ext cx="10364452" cy="1603922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74" y="4204820"/>
            <a:ext cx="3296409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13774" y="2367093"/>
            <a:ext cx="3296409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74" y="4781082"/>
            <a:ext cx="3296409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59" y="4204820"/>
            <a:ext cx="33018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41348" y="2367093"/>
            <a:ext cx="3303352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81080"/>
            <a:ext cx="3303352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4204820"/>
            <a:ext cx="330068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973298" y="2367093"/>
            <a:ext cx="3304928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173" y="4781078"/>
            <a:ext cx="3305053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12/23/2019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306132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2367093"/>
            <a:ext cx="10364452" cy="342410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12/23/2019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670307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601"/>
            <a:ext cx="2553326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609601"/>
            <a:ext cx="7658724" cy="518159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12/23/2019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53070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42410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12/23/2019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47058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828563"/>
            <a:ext cx="10351752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4" y="3657457"/>
            <a:ext cx="10351752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12/23/2019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75584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5106026" cy="342410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6172200" y="2367092"/>
            <a:ext cx="5105400" cy="342410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12/23/2019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573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6328" y="2371018"/>
            <a:ext cx="487347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913774" y="3051012"/>
            <a:ext cx="5106027" cy="274018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96423" y="2371018"/>
            <a:ext cx="488180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6172200" y="3051012"/>
            <a:ext cx="5105401" cy="274018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12/23/2019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54329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12/23/2019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15153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12/23/2019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12203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09600"/>
            <a:ext cx="3935688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78062" y="609600"/>
            <a:ext cx="6200163" cy="5181599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2632852"/>
            <a:ext cx="3935689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12/23/2019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24982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5934969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3" y="609601"/>
            <a:ext cx="3255358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632852"/>
            <a:ext cx="5934949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12/23/2019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89526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5" y="2367093"/>
            <a:ext cx="10364452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48A87A34-81AB-432B-8DAE-1953F412C126}" type="datetimeFigureOut">
              <a:rPr lang="en-US" smtClean="0"/>
              <a:pPr/>
              <a:t>12/23/2019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95543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  <p:sldLayoutId id="2147483671" r:id="rId2"/>
    <p:sldLayoutId id="2147483672" r:id="rId3"/>
    <p:sldLayoutId id="2147483673" r:id="rId4"/>
    <p:sldLayoutId id="2147483674" r:id="rId5"/>
    <p:sldLayoutId id="2147483675" r:id="rId6"/>
    <p:sldLayoutId id="2147483676" r:id="rId7"/>
    <p:sldLayoutId id="2147483677" r:id="rId8"/>
    <p:sldLayoutId id="2147483678" r:id="rId9"/>
    <p:sldLayoutId id="2147483679" r:id="rId10"/>
    <p:sldLayoutId id="2147483680" r:id="rId11"/>
    <p:sldLayoutId id="2147483681" r:id="rId12"/>
    <p:sldLayoutId id="2147483682" r:id="rId13"/>
    <p:sldLayoutId id="2147483683" r:id="rId14"/>
    <p:sldLayoutId id="2147483684" r:id="rId15"/>
    <p:sldLayoutId id="2147483685" r:id="rId16"/>
    <p:sldLayoutId id="2147483686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92219" y="1475117"/>
            <a:ext cx="8479917" cy="3916391"/>
          </a:xfrm>
        </p:spPr>
        <p:txBody>
          <a:bodyPr>
            <a:normAutofit fontScale="77500" lnSpcReduction="20000"/>
          </a:bodyPr>
          <a:lstStyle/>
          <a:p>
            <a:r>
              <a:rPr lang="ru-RU" sz="93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Что</a:t>
            </a:r>
            <a:r>
              <a:rPr lang="ru-RU" sz="4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задали?</a:t>
            </a:r>
          </a:p>
          <a:p>
            <a:r>
              <a:rPr lang="ru-RU" sz="93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Где</a:t>
            </a:r>
            <a:r>
              <a:rPr lang="ru-RU" sz="4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списать?</a:t>
            </a:r>
          </a:p>
          <a:p>
            <a:r>
              <a:rPr lang="ru-RU" sz="93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Когда</a:t>
            </a:r>
            <a:r>
              <a:rPr lang="ru-RU" sz="4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сдавать?</a:t>
            </a:r>
            <a:endParaRPr lang="ru-RU" sz="4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00701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Объект 4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2154078918"/>
              </p:ext>
            </p:extLst>
          </p:nvPr>
        </p:nvGraphicFramePr>
        <p:xfrm>
          <a:off x="913774" y="1846054"/>
          <a:ext cx="10363826" cy="427007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913149" y="428736"/>
            <a:ext cx="10364451" cy="1596177"/>
          </a:xfrm>
        </p:spPr>
        <p:txBody>
          <a:bodyPr>
            <a:normAutofit/>
          </a:bodyPr>
          <a:lstStyle/>
          <a:p>
            <a:r>
              <a:rPr lang="ru-RU" sz="6000" dirty="0" smtClean="0">
                <a:latin typeface="Arial" panose="020B0604020202020204" pitchFamily="34" charset="0"/>
                <a:cs typeface="Arial" panose="020B0604020202020204" pitchFamily="34" charset="0"/>
              </a:rPr>
              <a:t>Подключаем логику</a:t>
            </a:r>
            <a:endParaRPr lang="ru-RU" sz="6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1822858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6000" dirty="0" smtClean="0">
                <a:latin typeface="Arial" panose="020B0604020202020204" pitchFamily="34" charset="0"/>
                <a:cs typeface="Arial" panose="020B0604020202020204" pitchFamily="34" charset="0"/>
              </a:rPr>
              <a:t>Где логика?</a:t>
            </a:r>
            <a:endParaRPr lang="ru-RU" sz="6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6" name="Picture 2" descr="ÐÐ°ÑÑÐ¸Ð½ÐºÐ¸ Ð¿Ð¾ Ð·Ð°Ð¿ÑÐ¾ÑÑ Ð¾Ð±ÑÑÐµÐ½Ð¸Ðµ ÑÐ¾ÑÐ¾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9268" y="2984740"/>
            <a:ext cx="3398782" cy="18761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ÐÐ°ÑÑÐ¸Ð½ÐºÐ¸ Ð¿Ð¾ Ð·Ð°Ð¿ÑÐ¾ÑÑ Ð¾Ð±ÑÑÐµÐ½Ð¸Ðµ ÑÐ¾ÑÐ¾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05245" y="2985071"/>
            <a:ext cx="2541676" cy="18754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ÐÐ°ÑÑÐ¸Ð½ÐºÐ¸ Ð¿Ð¾ Ð·Ð°Ð¿ÑÐ¾ÑÑ ÑÑÐ°ÑÑÑ ÐºÐ°ÑÐ°ÑÑÑÑ Ð½Ð° ÐºÐ¾Ð½ÑÐºÐ°Ñ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 flipV="1">
            <a:off x="5094897" y="2984740"/>
            <a:ext cx="2883500" cy="19070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0558106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ÐÐ°ÑÑÐ¸Ð½ÐºÐ¸ Ð¿Ð¾ Ð·Ð°Ð¿ÑÐ¾ÑÑ Ð¿Ð¾ÑÑÐ¾Ð²ÑÐ¹ ÑÑÐ¸Ðº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2813" y="2435974"/>
            <a:ext cx="3432819" cy="34242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ÐÐ°ÑÑÐ¸Ð½ÐºÐ¸ Ð¿Ð¾ Ð·Ð°Ð¿ÑÐ¾ÑÑ Ð¿Ð¸ÑÐµÑ ÑÑÐºÐ°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5651" y="3259377"/>
            <a:ext cx="3048000" cy="2286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ÐÐ°ÑÑÐ¸Ð½ÐºÐ¸ Ð¿Ð¾ Ð·Ð°Ð¿ÑÐ¾ÑÑ Ð¿Ð¸ÑÑÐ¼Ð¾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75257" y="3675428"/>
            <a:ext cx="3136184" cy="1869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Заголовок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>
            <a:normAutofit/>
          </a:bodyPr>
          <a:lstStyle/>
          <a:p>
            <a:r>
              <a:rPr lang="ru-RU" sz="6000" dirty="0" smtClean="0">
                <a:latin typeface="Arial" panose="020B0604020202020204" pitchFamily="34" charset="0"/>
                <a:cs typeface="Arial" panose="020B0604020202020204" pitchFamily="34" charset="0"/>
              </a:rPr>
              <a:t>Где логика?</a:t>
            </a:r>
            <a:endParaRPr lang="ru-RU" sz="6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2729338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ÐÐ°ÑÑÐ¸Ð½ÐºÐ¸ Ð¿Ð¾ Ð·Ð°Ð¿ÑÐ¾ÑÑ Ð´Ð¸Ð°Ð»Ð¾Ð³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792" y="3355676"/>
            <a:ext cx="3203686" cy="21024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ÐÐ°ÑÑÐ¸Ð½ÐºÐ¸ Ð¿Ð¾ Ð·Ð°Ð¿ÑÐ¾ÑÑ ÑÑÐµÐ¼Ð° Ð´Ð¸Ð°Ð»Ð¾Ð³Ð°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8653" y="3355676"/>
            <a:ext cx="2566587" cy="21024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ÐÐ°ÑÑÐ¸Ð½ÐºÐ¸ Ð¿Ð¾ Ð·Ð°Ð¿ÑÐ¾ÑÑ Ð»ÑÐ´Ð¸ ÑÐ°Ð·Ð³Ð¾Ð²Ð°ÑÐ¸Ð²Ð°ÑÑ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5408" y="3355676"/>
            <a:ext cx="3158854" cy="21024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Заголовок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>
            <a:normAutofit/>
          </a:bodyPr>
          <a:lstStyle/>
          <a:p>
            <a:r>
              <a:rPr lang="ru-RU" sz="6000" dirty="0" smtClean="0">
                <a:latin typeface="Arial" panose="020B0604020202020204" pitchFamily="34" charset="0"/>
                <a:cs typeface="Arial" panose="020B0604020202020204" pitchFamily="34" charset="0"/>
              </a:rPr>
              <a:t>Где логика?</a:t>
            </a:r>
            <a:endParaRPr lang="ru-RU" sz="6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8964603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5400" dirty="0" smtClean="0"/>
              <a:t>Вспомните фразеологизмы</a:t>
            </a:r>
            <a:endParaRPr lang="ru-RU" sz="5400" dirty="0"/>
          </a:p>
        </p:txBody>
      </p:sp>
      <p:pic>
        <p:nvPicPr>
          <p:cNvPr id="4098" name="Picture 2" descr="ÐÐ°ÑÑÐ¸Ð½ÐºÐ¸ Ð¿Ð¾ Ð·Ð°Ð¿ÑÐ¾ÑÑ Ð´ÑÑÐ°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483" y="2693595"/>
            <a:ext cx="3145766" cy="23569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ÐÐ°ÑÑÐ¸Ð½ÐºÐ¸ Ð¿Ð¾ Ð·Ð°Ð¿ÑÐ¾ÑÑ Ð¿ÑÑÐºÐ¸ ÑÐµÐ±ÐµÐ½ÐºÐ°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5312" y="2730500"/>
            <a:ext cx="3421812" cy="22830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ÐÐ°ÑÑÐ¸Ð½ÐºÐ¸ Ð¿Ð¾ Ð·Ð°Ð¿ÑÐ¾ÑÑ Ð¾Ð½Ð° ÑÑÐ»Ð°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 flipV="1">
            <a:off x="8533021" y="2470941"/>
            <a:ext cx="2111976" cy="25795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43561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32" name="Picture 12" descr="ÐÐ¾ÑÐ¾Ð¶ÐµÐµ Ð¸Ð·Ð¾Ð±ÑÐ°Ð¶ÐµÐ½Ð¸Ðµ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3775" y="3179317"/>
            <a:ext cx="2956560" cy="19720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4" name="Picture 14" descr="ÐÐ°ÑÑÐ¸Ð½ÐºÐ¸ Ð¿Ð¾ Ð·Ð°Ð¿ÑÐ¾ÑÑ ÑÑÐ±Ð°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8993" y="3263571"/>
            <a:ext cx="3528682" cy="18035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6" name="Picture 16" descr="ÐÐ°ÑÑÐ¸Ð½ÐºÐ¸ Ð¿Ð¾ Ð·Ð°Ð¿ÑÐ¾ÑÑ Ð»ÐµÐ´ Ð½Ð° Ð±Ð°Ð¹ÐºÐ°Ð»Ðµ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7965" y="3270513"/>
            <a:ext cx="2696594" cy="17966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Заголовок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>
            <a:noAutofit/>
          </a:bodyPr>
          <a:lstStyle/>
          <a:p>
            <a:r>
              <a:rPr lang="ru-RU" sz="5400" dirty="0" smtClean="0"/>
              <a:t>Вспомните фразеологизмы</a:t>
            </a:r>
            <a:endParaRPr lang="ru-RU" sz="5400" dirty="0"/>
          </a:p>
        </p:txBody>
      </p:sp>
    </p:spTree>
    <p:extLst>
      <p:ext uri="{BB962C8B-B14F-4D97-AF65-F5344CB8AC3E}">
        <p14:creationId xmlns:p14="http://schemas.microsoft.com/office/powerpoint/2010/main" val="313627402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ÐÐ°ÑÑÐ¸Ð½ÐºÐ¸ Ð¿Ð¾ Ð·Ð°Ð¿ÑÐ¾ÑÑ ÑÑÑ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3775" y="3663217"/>
            <a:ext cx="3042252" cy="19014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ÐÐ°ÑÑÐ¸Ð½ÐºÐ¸ Ð¿Ð¾ Ð·Ð°Ð¿ÑÐ¾ÑÑ Ð¼Ð°ÑÐ»Ð¾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5709" y="3663217"/>
            <a:ext cx="3008490" cy="19014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ÐÐ°ÑÑÐ¸Ð½ÐºÐ¸ Ð¿Ð¾ Ð·Ð°Ð¿ÑÐ¾ÑÑ ÐºÐ°ÑÐ°ÑÑÑÑ Ð½Ð° ÑÐ°Ð½ÐºÐ°Ñ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 flipV="1">
            <a:off x="8092177" y="3663217"/>
            <a:ext cx="1905838" cy="19058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Заголовок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>
            <a:noAutofit/>
          </a:bodyPr>
          <a:lstStyle/>
          <a:p>
            <a:r>
              <a:rPr lang="ru-RU" sz="5400" dirty="0" smtClean="0"/>
              <a:t>Вспомните фразеологизмы</a:t>
            </a:r>
            <a:endParaRPr lang="ru-RU" sz="5400" dirty="0"/>
          </a:p>
        </p:txBody>
      </p:sp>
    </p:spTree>
    <p:extLst>
      <p:ext uri="{BB962C8B-B14F-4D97-AF65-F5344CB8AC3E}">
        <p14:creationId xmlns:p14="http://schemas.microsoft.com/office/powerpoint/2010/main" val="103912785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ÐÐ°ÑÑÐ¸Ð½ÐºÐ¸ Ð¿Ð¾ Ð·Ð°Ð¿ÑÐ¾ÑÑ Ð¼ÐµÑÐ°ÑÑ ÐºÐ¾Ð¿ÑÐµ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3775" y="3378276"/>
            <a:ext cx="2857500" cy="1781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4792495" y="3378275"/>
            <a:ext cx="2582464" cy="1781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4" name="Picture 6" descr="ÐÐ°ÑÑÐ¸Ð½ÐºÐ¸ Ð¿Ð¾ Ð·Ð°Ð¿ÑÐ¾ÑÑ ÑÐ²Ð¸Ð½ÐºÐ°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61188" y="3378276"/>
            <a:ext cx="2671759" cy="17811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Заголовок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>
            <a:noAutofit/>
          </a:bodyPr>
          <a:lstStyle/>
          <a:p>
            <a:r>
              <a:rPr lang="ru-RU" sz="5400" dirty="0" smtClean="0"/>
              <a:t>Вспомните фразеологизмы</a:t>
            </a:r>
            <a:endParaRPr lang="ru-RU" sz="5400" dirty="0"/>
          </a:p>
        </p:txBody>
      </p:sp>
    </p:spTree>
    <p:extLst>
      <p:ext uri="{BB962C8B-B14F-4D97-AF65-F5344CB8AC3E}">
        <p14:creationId xmlns:p14="http://schemas.microsoft.com/office/powerpoint/2010/main" val="364194424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5400" dirty="0" smtClean="0">
                <a:latin typeface="Arial" panose="020B0604020202020204" pitchFamily="34" charset="0"/>
                <a:cs typeface="Arial" panose="020B0604020202020204" pitchFamily="34" charset="0"/>
              </a:rPr>
              <a:t>Угадайте часть речи</a:t>
            </a:r>
            <a:endParaRPr lang="ru-RU" sz="5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194" name="Picture 2" descr="glagol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6424" y="2217414"/>
            <a:ext cx="7660821" cy="35622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6737673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mestoimenie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497104" y="2597723"/>
            <a:ext cx="9197792" cy="28973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>
            <a:normAutofit/>
          </a:bodyPr>
          <a:lstStyle/>
          <a:p>
            <a:r>
              <a:rPr lang="ru-RU" sz="5400" dirty="0" smtClean="0">
                <a:latin typeface="Arial" panose="020B0604020202020204" pitchFamily="34" charset="0"/>
                <a:cs typeface="Arial" panose="020B0604020202020204" pitchFamily="34" charset="0"/>
              </a:rPr>
              <a:t>Угадайте часть речи</a:t>
            </a:r>
            <a:endParaRPr lang="ru-RU" sz="5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3166516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3149" y="112143"/>
            <a:ext cx="10364451" cy="1596177"/>
          </a:xfrm>
        </p:spPr>
        <p:txBody>
          <a:bodyPr>
            <a:normAutofit/>
          </a:bodyPr>
          <a:lstStyle/>
          <a:p>
            <a:r>
              <a:rPr lang="ru-RU" sz="6000" dirty="0" smtClean="0">
                <a:latin typeface="Arial" panose="020B0604020202020204" pitchFamily="34" charset="0"/>
                <a:cs typeface="Arial" panose="020B0604020202020204" pitchFamily="34" charset="0"/>
              </a:rPr>
              <a:t>Разминка</a:t>
            </a:r>
            <a:endParaRPr lang="ru-RU" sz="6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4231348011"/>
              </p:ext>
            </p:extLst>
          </p:nvPr>
        </p:nvGraphicFramePr>
        <p:xfrm>
          <a:off x="913774" y="5077884"/>
          <a:ext cx="10363826" cy="12213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pSp>
        <p:nvGrpSpPr>
          <p:cNvPr id="5" name="Группа 4"/>
          <p:cNvGrpSpPr/>
          <p:nvPr/>
        </p:nvGrpSpPr>
        <p:grpSpPr>
          <a:xfrm>
            <a:off x="913774" y="2509529"/>
            <a:ext cx="10363826" cy="794503"/>
            <a:chOff x="0" y="861240"/>
            <a:chExt cx="10363826" cy="794503"/>
          </a:xfrm>
        </p:grpSpPr>
        <p:sp>
          <p:nvSpPr>
            <p:cNvPr id="6" name="Скругленный прямоугольник 5"/>
            <p:cNvSpPr/>
            <p:nvPr/>
          </p:nvSpPr>
          <p:spPr>
            <a:xfrm>
              <a:off x="0" y="861240"/>
              <a:ext cx="10363826" cy="794503"/>
            </a:xfrm>
            <a:prstGeom prst="roundRect">
              <a:avLst/>
            </a:pr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7" name="Скругленный прямоугольник 4"/>
            <p:cNvSpPr txBox="1"/>
            <p:nvPr/>
          </p:nvSpPr>
          <p:spPr>
            <a:xfrm>
              <a:off x="38784" y="900024"/>
              <a:ext cx="10286258" cy="716935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76200" tIns="76200" rIns="76200" bIns="76200" numCol="1" spcCol="1270" anchor="ctr" anchorCtr="0">
              <a:noAutofit/>
            </a:bodyPr>
            <a:lstStyle/>
            <a:p>
              <a:pPr lvl="0" algn="l" defTabSz="8890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2500" kern="1200" baseline="0" dirty="0" smtClean="0"/>
                <a:t>В каком глаголе сто отрицаний ? </a:t>
              </a:r>
              <a:endParaRPr lang="ru-RU" sz="2500" kern="1200" dirty="0"/>
            </a:p>
          </p:txBody>
        </p:sp>
      </p:grpSp>
      <p:grpSp>
        <p:nvGrpSpPr>
          <p:cNvPr id="8" name="Группа 7"/>
          <p:cNvGrpSpPr/>
          <p:nvPr/>
        </p:nvGrpSpPr>
        <p:grpSpPr>
          <a:xfrm>
            <a:off x="913774" y="1416220"/>
            <a:ext cx="10363826" cy="993128"/>
            <a:chOff x="0" y="16337"/>
            <a:chExt cx="10363826" cy="993128"/>
          </a:xfrm>
        </p:grpSpPr>
        <p:sp>
          <p:nvSpPr>
            <p:cNvPr id="9" name="Скругленный прямоугольник 8"/>
            <p:cNvSpPr/>
            <p:nvPr/>
          </p:nvSpPr>
          <p:spPr>
            <a:xfrm>
              <a:off x="0" y="16337"/>
              <a:ext cx="10363826" cy="993128"/>
            </a:xfrm>
            <a:prstGeom prst="roundRect">
              <a:avLst/>
            </a:pr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0" name="Скругленный прямоугольник 4"/>
            <p:cNvSpPr txBox="1"/>
            <p:nvPr/>
          </p:nvSpPr>
          <p:spPr>
            <a:xfrm>
              <a:off x="48481" y="64818"/>
              <a:ext cx="10266864" cy="739571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95250" tIns="95250" rIns="95250" bIns="95250" numCol="1" spcCol="1270" anchor="ctr" anchorCtr="0">
              <a:noAutofit/>
            </a:bodyPr>
            <a:lstStyle/>
            <a:p>
              <a:pPr lvl="0" algn="l" defTabSz="111125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2500" kern="1200" baseline="0" dirty="0" smtClean="0"/>
                <a:t>В каких словах содержатся по сто букв (любых)?</a:t>
              </a:r>
              <a:endParaRPr lang="ru-RU" sz="2500" kern="1200" dirty="0"/>
            </a:p>
          </p:txBody>
        </p:sp>
      </p:grpSp>
      <p:grpSp>
        <p:nvGrpSpPr>
          <p:cNvPr id="11" name="Группа 10"/>
          <p:cNvGrpSpPr/>
          <p:nvPr/>
        </p:nvGrpSpPr>
        <p:grpSpPr>
          <a:xfrm>
            <a:off x="913774" y="3419332"/>
            <a:ext cx="10363826" cy="733568"/>
            <a:chOff x="0" y="236563"/>
            <a:chExt cx="10363826" cy="1191754"/>
          </a:xfrm>
        </p:grpSpPr>
        <p:sp>
          <p:nvSpPr>
            <p:cNvPr id="12" name="Скругленный прямоугольник 11"/>
            <p:cNvSpPr/>
            <p:nvPr/>
          </p:nvSpPr>
          <p:spPr>
            <a:xfrm>
              <a:off x="0" y="236563"/>
              <a:ext cx="10363826" cy="1191754"/>
            </a:xfrm>
            <a:prstGeom prst="roundRect">
              <a:avLst/>
            </a:pr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3" name="Скругленный прямоугольник 4"/>
            <p:cNvSpPr txBox="1"/>
            <p:nvPr/>
          </p:nvSpPr>
          <p:spPr>
            <a:xfrm>
              <a:off x="58177" y="294740"/>
              <a:ext cx="10247472" cy="107540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14300" tIns="114300" rIns="114300" bIns="114300" numCol="1" spcCol="1270" anchor="ctr" anchorCtr="0">
              <a:noAutofit/>
            </a:bodyPr>
            <a:lstStyle/>
            <a:p>
              <a:pPr lvl="0" algn="l" defTabSz="13335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2400" kern="1200" baseline="0" dirty="0" smtClean="0"/>
                <a:t>Как большой дом превратить в маленький?</a:t>
              </a:r>
              <a:endParaRPr lang="ru-RU" sz="2400" kern="1200" dirty="0"/>
            </a:p>
          </p:txBody>
        </p:sp>
      </p:grpSp>
      <p:grpSp>
        <p:nvGrpSpPr>
          <p:cNvPr id="14" name="Группа 13"/>
          <p:cNvGrpSpPr/>
          <p:nvPr/>
        </p:nvGrpSpPr>
        <p:grpSpPr>
          <a:xfrm>
            <a:off x="913774" y="4268200"/>
            <a:ext cx="10363826" cy="717840"/>
            <a:chOff x="0" y="5098"/>
            <a:chExt cx="10363826" cy="2052216"/>
          </a:xfrm>
        </p:grpSpPr>
        <p:sp>
          <p:nvSpPr>
            <p:cNvPr id="15" name="Скругленный прямоугольник 14"/>
            <p:cNvSpPr/>
            <p:nvPr/>
          </p:nvSpPr>
          <p:spPr>
            <a:xfrm>
              <a:off x="0" y="5098"/>
              <a:ext cx="10363826" cy="2052216"/>
            </a:xfrm>
            <a:prstGeom prst="roundRect">
              <a:avLst/>
            </a:pr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6" name="Скругленный прямоугольник 4"/>
            <p:cNvSpPr txBox="1"/>
            <p:nvPr/>
          </p:nvSpPr>
          <p:spPr>
            <a:xfrm>
              <a:off x="100181" y="105279"/>
              <a:ext cx="10163464" cy="185185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40970" tIns="140970" rIns="140970" bIns="140970" numCol="1" spcCol="1270" anchor="ctr" anchorCtr="0">
              <a:noAutofit/>
            </a:bodyPr>
            <a:lstStyle/>
            <a:p>
              <a:pPr lvl="0" algn="l" defTabSz="164465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2400" kern="1200" baseline="0" dirty="0" smtClean="0"/>
                <a:t>Как топор превратить в ручку топора? </a:t>
              </a:r>
              <a:endParaRPr lang="ru-RU" sz="2400" kern="1200" dirty="0"/>
            </a:p>
          </p:txBody>
        </p:sp>
      </p:grpSp>
    </p:spTree>
    <p:extLst>
      <p:ext uri="{BB962C8B-B14F-4D97-AF65-F5344CB8AC3E}">
        <p14:creationId xmlns:p14="http://schemas.microsoft.com/office/powerpoint/2010/main" val="169775534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predlozhenie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85487" y="2753772"/>
            <a:ext cx="9821025" cy="24307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>
            <a:normAutofit/>
          </a:bodyPr>
          <a:lstStyle/>
          <a:p>
            <a:r>
              <a:rPr lang="ru-RU" sz="5400" dirty="0" smtClean="0">
                <a:latin typeface="Arial" panose="020B0604020202020204" pitchFamily="34" charset="0"/>
                <a:cs typeface="Arial" panose="020B0604020202020204" pitchFamily="34" charset="0"/>
              </a:rPr>
              <a:t>Угадайте часть речи</a:t>
            </a:r>
            <a:endParaRPr lang="ru-RU" sz="5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3642565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prilagatelnoe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399870" y="2628364"/>
            <a:ext cx="7392260" cy="27905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>
            <a:normAutofit/>
          </a:bodyPr>
          <a:lstStyle/>
          <a:p>
            <a:r>
              <a:rPr lang="ru-RU" sz="5400" dirty="0" smtClean="0">
                <a:latin typeface="Arial" panose="020B0604020202020204" pitchFamily="34" charset="0"/>
                <a:cs typeface="Arial" panose="020B0604020202020204" pitchFamily="34" charset="0"/>
              </a:rPr>
              <a:t>Угадайте часть речи</a:t>
            </a:r>
            <a:endParaRPr lang="ru-RU" sz="5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49503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skazuemoe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820960" y="2665563"/>
            <a:ext cx="8550079" cy="24153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>
            <a:normAutofit/>
          </a:bodyPr>
          <a:lstStyle/>
          <a:p>
            <a:r>
              <a:rPr lang="ru-RU" sz="5400" dirty="0" smtClean="0">
                <a:latin typeface="Arial" panose="020B0604020202020204" pitchFamily="34" charset="0"/>
                <a:cs typeface="Arial" panose="020B0604020202020204" pitchFamily="34" charset="0"/>
              </a:rPr>
              <a:t>Угадайте </a:t>
            </a:r>
            <a:r>
              <a:rPr lang="ru-RU" sz="5400" dirty="0" smtClean="0">
                <a:latin typeface="Arial" panose="020B0604020202020204" pitchFamily="34" charset="0"/>
                <a:cs typeface="Arial" panose="020B0604020202020204" pitchFamily="34" charset="0"/>
              </a:rPr>
              <a:t>член предложения</a:t>
            </a:r>
            <a:endParaRPr lang="ru-RU" sz="5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3703013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8000" dirty="0" smtClean="0"/>
              <a:t>ВСЕМ </a:t>
            </a:r>
            <a:r>
              <a:rPr lang="ru-RU" sz="8000" dirty="0" err="1" smtClean="0"/>
              <a:t>СПАсибо</a:t>
            </a:r>
            <a:r>
              <a:rPr lang="ru-RU" sz="8000" dirty="0"/>
              <a:t>!</a:t>
            </a:r>
            <a:endParaRPr lang="ru-RU" sz="8000" dirty="0"/>
          </a:p>
        </p:txBody>
      </p:sp>
    </p:spTree>
    <p:extLst>
      <p:ext uri="{BB962C8B-B14F-4D97-AF65-F5344CB8AC3E}">
        <p14:creationId xmlns:p14="http://schemas.microsoft.com/office/powerpoint/2010/main" val="334176777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3774" y="100932"/>
            <a:ext cx="10364451" cy="1596177"/>
          </a:xfrm>
        </p:spPr>
        <p:txBody>
          <a:bodyPr>
            <a:normAutofit/>
          </a:bodyPr>
          <a:lstStyle/>
          <a:p>
            <a:r>
              <a:rPr lang="ru-RU" sz="6000" dirty="0" smtClean="0">
                <a:latin typeface="Arial" panose="020B0604020202020204" pitchFamily="34" charset="0"/>
                <a:cs typeface="Arial" panose="020B0604020202020204" pitchFamily="34" charset="0"/>
              </a:rPr>
              <a:t>Назовите растение</a:t>
            </a:r>
            <a:endParaRPr lang="ru-RU" sz="6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2525522721"/>
              </p:ext>
            </p:extLst>
          </p:nvPr>
        </p:nvGraphicFramePr>
        <p:xfrm>
          <a:off x="913774" y="2108299"/>
          <a:ext cx="10363826" cy="342410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68250677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6355" y="195823"/>
            <a:ext cx="10364451" cy="1596177"/>
          </a:xfrm>
        </p:spPr>
        <p:txBody>
          <a:bodyPr>
            <a:normAutofit/>
          </a:bodyPr>
          <a:lstStyle/>
          <a:p>
            <a:r>
              <a:rPr lang="ru-RU" sz="6000" dirty="0" smtClean="0">
                <a:latin typeface="Arial" panose="020B0604020202020204" pitchFamily="34" charset="0"/>
                <a:cs typeface="Arial" panose="020B0604020202020204" pitchFamily="34" charset="0"/>
              </a:rPr>
              <a:t>Вспоминаем сказку</a:t>
            </a:r>
            <a:endParaRPr lang="ru-RU" sz="6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1530312997"/>
              </p:ext>
            </p:extLst>
          </p:nvPr>
        </p:nvGraphicFramePr>
        <p:xfrm>
          <a:off x="905148" y="1953023"/>
          <a:ext cx="10363826" cy="342410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16217566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3149" y="368350"/>
            <a:ext cx="10364451" cy="1596177"/>
          </a:xfrm>
        </p:spPr>
        <p:txBody>
          <a:bodyPr>
            <a:normAutofit/>
          </a:bodyPr>
          <a:lstStyle/>
          <a:p>
            <a:r>
              <a:rPr lang="ru-RU" sz="6000" dirty="0" smtClean="0">
                <a:latin typeface="Arial" panose="020B0604020202020204" pitchFamily="34" charset="0"/>
                <a:cs typeface="Arial" panose="020B0604020202020204" pitchFamily="34" charset="0"/>
              </a:rPr>
              <a:t>Вспоминаем сказку</a:t>
            </a:r>
            <a:endParaRPr lang="ru-RU" sz="6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1350097568"/>
              </p:ext>
            </p:extLst>
          </p:nvPr>
        </p:nvGraphicFramePr>
        <p:xfrm>
          <a:off x="913774" y="2116926"/>
          <a:ext cx="10363826" cy="342410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73455126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3149" y="558132"/>
            <a:ext cx="10364451" cy="1596177"/>
          </a:xfrm>
        </p:spPr>
        <p:txBody>
          <a:bodyPr>
            <a:noAutofit/>
          </a:bodyPr>
          <a:lstStyle/>
          <a:p>
            <a:r>
              <a:rPr lang="ru-RU" sz="6000" dirty="0" smtClean="0">
                <a:latin typeface="Arial" panose="020B0604020202020204" pitchFamily="34" charset="0"/>
                <a:cs typeface="Arial" panose="020B0604020202020204" pitchFamily="34" charset="0"/>
              </a:rPr>
              <a:t>Вспоминаем произведение</a:t>
            </a:r>
            <a:endParaRPr lang="ru-RU" sz="6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2672332738"/>
              </p:ext>
            </p:extLst>
          </p:nvPr>
        </p:nvGraphicFramePr>
        <p:xfrm>
          <a:off x="913774" y="2487861"/>
          <a:ext cx="10363826" cy="342410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87488775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3774" y="532253"/>
            <a:ext cx="10364451" cy="1596177"/>
          </a:xfrm>
        </p:spPr>
        <p:txBody>
          <a:bodyPr>
            <a:noAutofit/>
          </a:bodyPr>
          <a:lstStyle/>
          <a:p>
            <a:r>
              <a:rPr lang="ru-RU" sz="6000" dirty="0" smtClean="0">
                <a:latin typeface="Arial" panose="020B0604020202020204" pitchFamily="34" charset="0"/>
                <a:cs typeface="Arial" panose="020B0604020202020204" pitchFamily="34" charset="0"/>
              </a:rPr>
              <a:t>Вспоминаем произведение</a:t>
            </a:r>
            <a:endParaRPr lang="ru-RU" sz="6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4217362588"/>
              </p:ext>
            </p:extLst>
          </p:nvPr>
        </p:nvGraphicFramePr>
        <p:xfrm>
          <a:off x="913774" y="2367092"/>
          <a:ext cx="10363826" cy="342410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5261153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3149" y="428736"/>
            <a:ext cx="10364451" cy="1596177"/>
          </a:xfrm>
        </p:spPr>
        <p:txBody>
          <a:bodyPr>
            <a:normAutofit/>
          </a:bodyPr>
          <a:lstStyle/>
          <a:p>
            <a:r>
              <a:rPr lang="ru-RU" sz="6000" dirty="0" smtClean="0">
                <a:latin typeface="Arial" panose="020B0604020202020204" pitchFamily="34" charset="0"/>
                <a:cs typeface="Arial" panose="020B0604020202020204" pitchFamily="34" charset="0"/>
              </a:rPr>
              <a:t>Подключаем логику</a:t>
            </a:r>
            <a:endParaRPr lang="ru-RU" sz="6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3150316298"/>
              </p:ext>
            </p:extLst>
          </p:nvPr>
        </p:nvGraphicFramePr>
        <p:xfrm>
          <a:off x="913149" y="2272201"/>
          <a:ext cx="10363826" cy="342410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09359674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3036257523"/>
              </p:ext>
            </p:extLst>
          </p:nvPr>
        </p:nvGraphicFramePr>
        <p:xfrm>
          <a:off x="913149" y="2116925"/>
          <a:ext cx="10363826" cy="342410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913149" y="428736"/>
            <a:ext cx="10364451" cy="1596177"/>
          </a:xfrm>
        </p:spPr>
        <p:txBody>
          <a:bodyPr>
            <a:normAutofit/>
          </a:bodyPr>
          <a:lstStyle/>
          <a:p>
            <a:r>
              <a:rPr lang="ru-RU" sz="6000" dirty="0" smtClean="0">
                <a:latin typeface="Arial" panose="020B0604020202020204" pitchFamily="34" charset="0"/>
                <a:cs typeface="Arial" panose="020B0604020202020204" pitchFamily="34" charset="0"/>
              </a:rPr>
              <a:t>Подключаем логику</a:t>
            </a:r>
            <a:endParaRPr lang="ru-RU" sz="6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7807909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Капля">
  <a:themeElements>
    <a:clrScheme name="Капля">
      <a:dk1>
        <a:sysClr val="windowText" lastClr="000000"/>
      </a:dk1>
      <a:lt1>
        <a:sysClr val="window" lastClr="FFFFFF"/>
      </a:lt1>
      <a:dk2>
        <a:srgbClr val="1C647B"/>
      </a:dk2>
      <a:lt2>
        <a:srgbClr val="98B7D3"/>
      </a:lt2>
      <a:accent1>
        <a:srgbClr val="274FA4"/>
      </a:accent1>
      <a:accent2>
        <a:srgbClr val="48A8D0"/>
      </a:accent2>
      <a:accent3>
        <a:srgbClr val="53B18F"/>
      </a:accent3>
      <a:accent4>
        <a:srgbClr val="D78D38"/>
      </a:accent4>
      <a:accent5>
        <a:srgbClr val="BA3F51"/>
      </a:accent5>
      <a:accent6>
        <a:srgbClr val="AE52D9"/>
      </a:accent6>
      <a:hlink>
        <a:srgbClr val="2AA2DA"/>
      </a:hlink>
      <a:folHlink>
        <a:srgbClr val="76A3B8"/>
      </a:folHlink>
    </a:clrScheme>
    <a:fontScheme name="Капля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Капля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100000"/>
                <a:hueMod val="92000"/>
                <a:satMod val="180000"/>
                <a:lumMod val="114000"/>
              </a:schemeClr>
            </a:gs>
            <a:gs pos="100000">
              <a:schemeClr val="phClr">
                <a:shade val="92000"/>
                <a:satMod val="170000"/>
                <a:lumMod val="96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oplet" id="{8984A317-299A-4E50-B45D-BFC9EDE2337A}" vid="{DEB094D4-7FD8-4F86-93D5-B0F1341EF586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Капля</Template>
  <TotalTime>261</TotalTime>
  <Words>378</Words>
  <Application>Microsoft Office PowerPoint</Application>
  <PresentationFormat>Широкоэкранный</PresentationFormat>
  <Paragraphs>43</Paragraphs>
  <Slides>23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6" baseType="lpstr">
      <vt:lpstr>Arial</vt:lpstr>
      <vt:lpstr>Tw Cen MT</vt:lpstr>
      <vt:lpstr>Капля</vt:lpstr>
      <vt:lpstr>Презентация PowerPoint</vt:lpstr>
      <vt:lpstr>Разминка</vt:lpstr>
      <vt:lpstr>Назовите растение</vt:lpstr>
      <vt:lpstr>Вспоминаем сказку</vt:lpstr>
      <vt:lpstr>Вспоминаем сказку</vt:lpstr>
      <vt:lpstr>Вспоминаем произведение</vt:lpstr>
      <vt:lpstr>Вспоминаем произведение</vt:lpstr>
      <vt:lpstr>Подключаем логику</vt:lpstr>
      <vt:lpstr>Подключаем логику</vt:lpstr>
      <vt:lpstr>Подключаем логику</vt:lpstr>
      <vt:lpstr>Где логика?</vt:lpstr>
      <vt:lpstr>Где логика?</vt:lpstr>
      <vt:lpstr>Где логика?</vt:lpstr>
      <vt:lpstr>Вспомните фразеологизмы</vt:lpstr>
      <vt:lpstr>Вспомните фразеологизмы</vt:lpstr>
      <vt:lpstr>Вспомните фразеологизмы</vt:lpstr>
      <vt:lpstr>Вспомните фразеологизмы</vt:lpstr>
      <vt:lpstr>Угадайте часть речи</vt:lpstr>
      <vt:lpstr>Угадайте часть речи</vt:lpstr>
      <vt:lpstr>Угадайте часть речи</vt:lpstr>
      <vt:lpstr>Угадайте часть речи</vt:lpstr>
      <vt:lpstr>Угадайте член предложения</vt:lpstr>
      <vt:lpstr>Презентация PowerPoint</vt:lpstr>
    </vt:vector>
  </TitlesOfParts>
  <Company>diakov.net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Добро пожаловать!</dc:title>
  <dc:creator>Фёдор Митин</dc:creator>
  <cp:lastModifiedBy>Фёдор Митин</cp:lastModifiedBy>
  <cp:revision>15</cp:revision>
  <dcterms:created xsi:type="dcterms:W3CDTF">2019-02-27T13:47:46Z</dcterms:created>
  <dcterms:modified xsi:type="dcterms:W3CDTF">2019-12-23T17:38:00Z</dcterms:modified>
</cp:coreProperties>
</file>